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9"/>
  </p:notesMasterIdLst>
  <p:sldIdLst>
    <p:sldId id="256" r:id="rId5"/>
    <p:sldId id="290" r:id="rId6"/>
    <p:sldId id="259" r:id="rId7"/>
    <p:sldId id="316" r:id="rId8"/>
    <p:sldId id="260" r:id="rId9"/>
    <p:sldId id="311" r:id="rId10"/>
    <p:sldId id="310" r:id="rId11"/>
    <p:sldId id="305" r:id="rId12"/>
    <p:sldId id="342" r:id="rId13"/>
    <p:sldId id="343" r:id="rId14"/>
    <p:sldId id="312" r:id="rId15"/>
    <p:sldId id="333" r:id="rId16"/>
    <p:sldId id="317" r:id="rId17"/>
    <p:sldId id="319" r:id="rId18"/>
    <p:sldId id="334" r:id="rId19"/>
    <p:sldId id="320" r:id="rId20"/>
    <p:sldId id="331" r:id="rId21"/>
    <p:sldId id="335" r:id="rId22"/>
    <p:sldId id="340" r:id="rId23"/>
    <p:sldId id="330" r:id="rId24"/>
    <p:sldId id="338" r:id="rId25"/>
    <p:sldId id="339" r:id="rId26"/>
    <p:sldId id="341"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8" autoAdjust="0"/>
    <p:restoredTop sz="94660"/>
  </p:normalViewPr>
  <p:slideViewPr>
    <p:cSldViewPr snapToGrid="0">
      <p:cViewPr varScale="1">
        <p:scale>
          <a:sx n="66" d="100"/>
          <a:sy n="66" d="100"/>
        </p:scale>
        <p:origin x="173"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153ED-031C-4C4A-B4BC-8EC2EED4E08C}" type="datetimeFigureOut">
              <a:rPr lang="en-US" smtClean="0"/>
              <a:t>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EFC5C-C851-494E-97F1-36B779136C37}" type="slidenum">
              <a:rPr lang="en-US" smtClean="0"/>
              <a:t>‹#›</a:t>
            </a:fld>
            <a:endParaRPr lang="en-US"/>
          </a:p>
        </p:txBody>
      </p:sp>
    </p:spTree>
    <p:extLst>
      <p:ext uri="{BB962C8B-B14F-4D97-AF65-F5344CB8AC3E}">
        <p14:creationId xmlns:p14="http://schemas.microsoft.com/office/powerpoint/2010/main" val="62801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106E046-2264-4058-99BE-758E33F4513A}" type="slidenum">
              <a:rPr lang="en-US" altLang="en-US">
                <a:solidFill>
                  <a:prstClr val="black"/>
                </a:solidFill>
              </a:rPr>
              <a:pPr eaLnBrk="1" hangingPunct="1"/>
              <a:t>13</a:t>
            </a:fld>
            <a:endParaRPr lang="en-US" altLang="en-US">
              <a:solidFill>
                <a:prstClr val="black"/>
              </a:solidFill>
            </a:endParaRPr>
          </a:p>
        </p:txBody>
      </p:sp>
    </p:spTree>
    <p:extLst>
      <p:ext uri="{BB962C8B-B14F-4D97-AF65-F5344CB8AC3E}">
        <p14:creationId xmlns:p14="http://schemas.microsoft.com/office/powerpoint/2010/main" val="76433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3E8BA05-A201-44E2-A12D-56220599B3EB}" type="slidenum">
              <a:rPr lang="en-US" altLang="en-US">
                <a:solidFill>
                  <a:prstClr val="black"/>
                </a:solidFill>
              </a:rPr>
              <a:pPr eaLnBrk="1" hangingPunct="1"/>
              <a:t>14</a:t>
            </a:fld>
            <a:endParaRPr lang="en-US" altLang="en-US">
              <a:solidFill>
                <a:prstClr val="black"/>
              </a:solidFill>
            </a:endParaRPr>
          </a:p>
        </p:txBody>
      </p:sp>
    </p:spTree>
    <p:extLst>
      <p:ext uri="{BB962C8B-B14F-4D97-AF65-F5344CB8AC3E}">
        <p14:creationId xmlns:p14="http://schemas.microsoft.com/office/powerpoint/2010/main" val="32706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6994716-C170-4CC6-8796-B01FD9780218}" type="slidenum">
              <a:rPr lang="en-US" altLang="en-US">
                <a:solidFill>
                  <a:prstClr val="black"/>
                </a:solidFill>
              </a:rPr>
              <a:pPr eaLnBrk="1" hangingPunct="1"/>
              <a:t>16</a:t>
            </a:fld>
            <a:endParaRPr lang="en-US" altLang="en-US">
              <a:solidFill>
                <a:prstClr val="black"/>
              </a:solidFill>
            </a:endParaRPr>
          </a:p>
        </p:txBody>
      </p:sp>
    </p:spTree>
    <p:extLst>
      <p:ext uri="{BB962C8B-B14F-4D97-AF65-F5344CB8AC3E}">
        <p14:creationId xmlns:p14="http://schemas.microsoft.com/office/powerpoint/2010/main" val="22515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2918D8E-150C-4B47-94BE-D1D34259FA59}" type="slidenum">
              <a:rPr lang="en-US" altLang="en-US">
                <a:solidFill>
                  <a:prstClr val="black"/>
                </a:solidFill>
              </a:rPr>
              <a:pPr eaLnBrk="1" hangingPunct="1"/>
              <a:t>17</a:t>
            </a:fld>
            <a:endParaRPr lang="en-US" altLang="en-US">
              <a:solidFill>
                <a:prstClr val="black"/>
              </a:solidFill>
            </a:endParaRPr>
          </a:p>
        </p:txBody>
      </p:sp>
    </p:spTree>
    <p:extLst>
      <p:ext uri="{BB962C8B-B14F-4D97-AF65-F5344CB8AC3E}">
        <p14:creationId xmlns:p14="http://schemas.microsoft.com/office/powerpoint/2010/main" val="417665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3C452-003B-4882-833E-125478E0FF1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329262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3C452-003B-4882-833E-125478E0FF1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199518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3C452-003B-4882-833E-125478E0FF1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90912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710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73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69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756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922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960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91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74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3C452-003B-4882-833E-125478E0FF1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2823921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32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029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3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468348-10F0-4775-97C3-F223143DB0CB}" type="datetimeFigureOut">
              <a:rPr lang="en-US">
                <a:solidFill>
                  <a:prstClr val="black">
                    <a:tint val="75000"/>
                  </a:prstClr>
                </a:solidFill>
              </a:rPr>
              <a:pPr>
                <a:def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1427BF3-152D-4164-B492-A62685A95B15}" type="slidenum">
              <a:rPr lang="en-US" altLang="en-US"/>
              <a:pPr/>
              <a:t>‹#›</a:t>
            </a:fld>
            <a:endParaRPr lang="en-US" altLang="en-US"/>
          </a:p>
        </p:txBody>
      </p:sp>
    </p:spTree>
    <p:extLst>
      <p:ext uri="{BB962C8B-B14F-4D97-AF65-F5344CB8AC3E}">
        <p14:creationId xmlns:p14="http://schemas.microsoft.com/office/powerpoint/2010/main" val="1376876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ACF378-841D-411F-8888-87A10C425C57}" type="datetimeFigureOut">
              <a:rPr lang="en-US">
                <a:solidFill>
                  <a:prstClr val="black">
                    <a:tint val="75000"/>
                  </a:prstClr>
                </a:solidFill>
              </a:rPr>
              <a:pPr>
                <a:def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BDCB277-E465-4A84-A5B4-FB90DADF1FBE}" type="slidenum">
              <a:rPr lang="en-US" altLang="en-US"/>
              <a:pPr/>
              <a:t>‹#›</a:t>
            </a:fld>
            <a:endParaRPr lang="en-US" altLang="en-US"/>
          </a:p>
        </p:txBody>
      </p:sp>
    </p:spTree>
    <p:extLst>
      <p:ext uri="{BB962C8B-B14F-4D97-AF65-F5344CB8AC3E}">
        <p14:creationId xmlns:p14="http://schemas.microsoft.com/office/powerpoint/2010/main" val="1869636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3D1704-9BD4-41EA-8723-8710AA23250D}" type="datetimeFigureOut">
              <a:rPr lang="en-US">
                <a:solidFill>
                  <a:prstClr val="black">
                    <a:tint val="75000"/>
                  </a:prstClr>
                </a:solidFill>
              </a:rPr>
              <a:pPr>
                <a:def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2F7DD69-0A80-4538-847B-A3E06A9E646F}" type="slidenum">
              <a:rPr lang="en-US" altLang="en-US"/>
              <a:pPr/>
              <a:t>‹#›</a:t>
            </a:fld>
            <a:endParaRPr lang="en-US" altLang="en-US"/>
          </a:p>
        </p:txBody>
      </p:sp>
    </p:spTree>
    <p:extLst>
      <p:ext uri="{BB962C8B-B14F-4D97-AF65-F5344CB8AC3E}">
        <p14:creationId xmlns:p14="http://schemas.microsoft.com/office/powerpoint/2010/main" val="3240900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6AC0740-B899-456F-839F-C8A063EACED0}" type="datetimeFigureOut">
              <a:rPr lang="en-US">
                <a:solidFill>
                  <a:prstClr val="black">
                    <a:tint val="75000"/>
                  </a:prstClr>
                </a:solidFill>
              </a:rPr>
              <a:pPr>
                <a:defRPr/>
              </a:pPr>
              <a:t>2/23/2017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041FFC-BD83-4EAA-B103-7EA6DFE8FA38}" type="slidenum">
              <a:rPr lang="en-US" altLang="en-US"/>
              <a:pPr/>
              <a:t>‹#›</a:t>
            </a:fld>
            <a:endParaRPr lang="en-US" altLang="en-US"/>
          </a:p>
        </p:txBody>
      </p:sp>
    </p:spTree>
    <p:extLst>
      <p:ext uri="{BB962C8B-B14F-4D97-AF65-F5344CB8AC3E}">
        <p14:creationId xmlns:p14="http://schemas.microsoft.com/office/powerpoint/2010/main" val="2655094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03FB3-5BCC-4A59-9AF1-421987E93703}" type="datetimeFigureOut">
              <a:rPr lang="en-US">
                <a:solidFill>
                  <a:prstClr val="black">
                    <a:tint val="75000"/>
                  </a:prstClr>
                </a:solidFill>
              </a:rPr>
              <a:pPr>
                <a:defRPr/>
              </a:pPr>
              <a:t>2/23/2017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A137A868-319A-477F-9A0C-F026907A7CFA}" type="slidenum">
              <a:rPr lang="en-US" altLang="en-US"/>
              <a:pPr/>
              <a:t>‹#›</a:t>
            </a:fld>
            <a:endParaRPr lang="en-US" altLang="en-US"/>
          </a:p>
        </p:txBody>
      </p:sp>
    </p:spTree>
    <p:extLst>
      <p:ext uri="{BB962C8B-B14F-4D97-AF65-F5344CB8AC3E}">
        <p14:creationId xmlns:p14="http://schemas.microsoft.com/office/powerpoint/2010/main" val="2171354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591ED9-4981-49CF-AA1C-955DE1255582}" type="datetimeFigureOut">
              <a:rPr lang="en-US">
                <a:solidFill>
                  <a:prstClr val="black">
                    <a:tint val="75000"/>
                  </a:prstClr>
                </a:solidFill>
              </a:rPr>
              <a:pPr>
                <a:defRPr/>
              </a:pPr>
              <a:t>2/23/2017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DD6BC91-2C1A-492B-A8CB-2853C0A38630}" type="slidenum">
              <a:rPr lang="en-US" altLang="en-US"/>
              <a:pPr/>
              <a:t>‹#›</a:t>
            </a:fld>
            <a:endParaRPr lang="en-US" altLang="en-US"/>
          </a:p>
        </p:txBody>
      </p:sp>
    </p:spTree>
    <p:extLst>
      <p:ext uri="{BB962C8B-B14F-4D97-AF65-F5344CB8AC3E}">
        <p14:creationId xmlns:p14="http://schemas.microsoft.com/office/powerpoint/2010/main" val="2462296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E08CC2-2D11-43DF-99C4-9852E71CB54D}" type="datetimeFigureOut">
              <a:rPr lang="en-US">
                <a:solidFill>
                  <a:prstClr val="black">
                    <a:tint val="75000"/>
                  </a:prstClr>
                </a:solidFill>
              </a:rPr>
              <a:pPr>
                <a:defRPr/>
              </a:pPr>
              <a:t>2/23/2017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53E3594-5707-4324-8CD4-E6B2B246F149}" type="slidenum">
              <a:rPr lang="en-US" altLang="en-US"/>
              <a:pPr/>
              <a:t>‹#›</a:t>
            </a:fld>
            <a:endParaRPr lang="en-US" altLang="en-US"/>
          </a:p>
        </p:txBody>
      </p:sp>
    </p:spTree>
    <p:extLst>
      <p:ext uri="{BB962C8B-B14F-4D97-AF65-F5344CB8AC3E}">
        <p14:creationId xmlns:p14="http://schemas.microsoft.com/office/powerpoint/2010/main" val="299750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3C452-003B-4882-833E-125478E0FF11}"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3284441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3A32A1-3A9A-4925-B38F-25B6F2120BD4}" type="datetimeFigureOut">
              <a:rPr lang="en-US">
                <a:solidFill>
                  <a:prstClr val="black">
                    <a:tint val="75000"/>
                  </a:prstClr>
                </a:solidFill>
              </a:rPr>
              <a:pPr>
                <a:defRPr/>
              </a:pPr>
              <a:t>2/23/2017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75CC049-428C-4BE0-BBA3-6DA3BE8F6A05}" type="slidenum">
              <a:rPr lang="en-US" altLang="en-US"/>
              <a:pPr/>
              <a:t>‹#›</a:t>
            </a:fld>
            <a:endParaRPr lang="en-US" altLang="en-US"/>
          </a:p>
        </p:txBody>
      </p:sp>
    </p:spTree>
    <p:extLst>
      <p:ext uri="{BB962C8B-B14F-4D97-AF65-F5344CB8AC3E}">
        <p14:creationId xmlns:p14="http://schemas.microsoft.com/office/powerpoint/2010/main" val="450992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62E69E-7A10-4413-937A-2D67A1615AC2}" type="datetimeFigureOut">
              <a:rPr lang="en-US">
                <a:solidFill>
                  <a:prstClr val="black">
                    <a:tint val="75000"/>
                  </a:prstClr>
                </a:solidFill>
              </a:rPr>
              <a:pPr>
                <a:defRPr/>
              </a:pPr>
              <a:t>2/23/2017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E3B4254-7066-4C52-BF95-09CC02ED08F7}" type="slidenum">
              <a:rPr lang="en-US" altLang="en-US"/>
              <a:pPr/>
              <a:t>‹#›</a:t>
            </a:fld>
            <a:endParaRPr lang="en-US" altLang="en-US"/>
          </a:p>
        </p:txBody>
      </p:sp>
    </p:spTree>
    <p:extLst>
      <p:ext uri="{BB962C8B-B14F-4D97-AF65-F5344CB8AC3E}">
        <p14:creationId xmlns:p14="http://schemas.microsoft.com/office/powerpoint/2010/main" val="1777476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13677B-904D-46A2-81F7-91CB4D9CB2E4}" type="datetimeFigureOut">
              <a:rPr lang="en-US">
                <a:solidFill>
                  <a:prstClr val="black">
                    <a:tint val="75000"/>
                  </a:prstClr>
                </a:solidFill>
              </a:rPr>
              <a:pPr>
                <a:def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DAFBA0-A835-4817-A6F0-0630939712DC}" type="slidenum">
              <a:rPr lang="en-US" altLang="en-US"/>
              <a:pPr/>
              <a:t>‹#›</a:t>
            </a:fld>
            <a:endParaRPr lang="en-US" altLang="en-US"/>
          </a:p>
        </p:txBody>
      </p:sp>
    </p:spTree>
    <p:extLst>
      <p:ext uri="{BB962C8B-B14F-4D97-AF65-F5344CB8AC3E}">
        <p14:creationId xmlns:p14="http://schemas.microsoft.com/office/powerpoint/2010/main" val="1512091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B5CCF2-B912-4357-9EF0-E76E55267EF0}" type="datetimeFigureOut">
              <a:rPr lang="en-US">
                <a:solidFill>
                  <a:prstClr val="black">
                    <a:tint val="75000"/>
                  </a:prstClr>
                </a:solidFill>
              </a:rPr>
              <a:pPr>
                <a:defRPr/>
              </a:pPr>
              <a:t>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C16B96E-9D5C-4719-822C-3ADFA6D7D6D4}" type="slidenum">
              <a:rPr lang="en-US" altLang="en-US"/>
              <a:pPr/>
              <a:t>‹#›</a:t>
            </a:fld>
            <a:endParaRPr lang="en-US" altLang="en-US"/>
          </a:p>
        </p:txBody>
      </p:sp>
    </p:spTree>
    <p:extLst>
      <p:ext uri="{BB962C8B-B14F-4D97-AF65-F5344CB8AC3E}">
        <p14:creationId xmlns:p14="http://schemas.microsoft.com/office/powerpoint/2010/main" val="523357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20A84B28-C6F7-4AAF-BCF8-11ADF74F095A}"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378423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2927B4F1-7B19-4AAC-9E7A-09718F637BFD}"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028063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3B11684F-137B-43EF-81F5-D06A03E23D7A}"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1672986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en-US" altLang="de-DE">
              <a:solidFill>
                <a:srgbClr val="FFFF00"/>
              </a:solidFill>
            </a:endParaRPr>
          </a:p>
        </p:txBody>
      </p:sp>
      <p:sp>
        <p:nvSpPr>
          <p:cNvPr id="6" name="Fußzeilenplatzhalter 5"/>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7" name="Foliennummernplatzhalter 6"/>
          <p:cNvSpPr>
            <a:spLocks noGrp="1"/>
          </p:cNvSpPr>
          <p:nvPr>
            <p:ph type="sldNum" sz="quarter" idx="12"/>
          </p:nvPr>
        </p:nvSpPr>
        <p:spPr/>
        <p:txBody>
          <a:bodyPr/>
          <a:lstStyle>
            <a:lvl1pPr>
              <a:defRPr/>
            </a:lvl1pPr>
          </a:lstStyle>
          <a:p>
            <a:fld id="{F25CB2EC-D074-48AF-8EF4-59D1753CADFF}"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315882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en-US" altLang="de-DE">
              <a:solidFill>
                <a:srgbClr val="FFFF00"/>
              </a:solidFill>
            </a:endParaRPr>
          </a:p>
        </p:txBody>
      </p:sp>
      <p:sp>
        <p:nvSpPr>
          <p:cNvPr id="8" name="Fußzeilenplatzhalter 7"/>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9" name="Foliennummernplatzhalter 8"/>
          <p:cNvSpPr>
            <a:spLocks noGrp="1"/>
          </p:cNvSpPr>
          <p:nvPr>
            <p:ph type="sldNum" sz="quarter" idx="12"/>
          </p:nvPr>
        </p:nvSpPr>
        <p:spPr/>
        <p:txBody>
          <a:bodyPr/>
          <a:lstStyle>
            <a:lvl1pPr>
              <a:defRPr/>
            </a:lvl1pPr>
          </a:lstStyle>
          <a:p>
            <a:fld id="{35CD42D1-5280-4945-A8FD-31889A74F5CA}"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122666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en-US" altLang="de-DE">
              <a:solidFill>
                <a:srgbClr val="FFFF00"/>
              </a:solidFill>
            </a:endParaRPr>
          </a:p>
        </p:txBody>
      </p:sp>
      <p:sp>
        <p:nvSpPr>
          <p:cNvPr id="4" name="Fußzeilenplatzhalter 3"/>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5" name="Foliennummernplatzhalter 4"/>
          <p:cNvSpPr>
            <a:spLocks noGrp="1"/>
          </p:cNvSpPr>
          <p:nvPr>
            <p:ph type="sldNum" sz="quarter" idx="12"/>
          </p:nvPr>
        </p:nvSpPr>
        <p:spPr/>
        <p:txBody>
          <a:bodyPr/>
          <a:lstStyle>
            <a:lvl1pPr>
              <a:defRPr/>
            </a:lvl1pPr>
          </a:lstStyle>
          <a:p>
            <a:fld id="{5DD9F1BD-E49B-4418-B440-8CE1330D745B}"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148882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13C452-003B-4882-833E-125478E0FF11}"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4016292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ltLang="de-DE">
              <a:solidFill>
                <a:srgbClr val="FFFF00"/>
              </a:solidFill>
            </a:endParaRPr>
          </a:p>
        </p:txBody>
      </p:sp>
      <p:sp>
        <p:nvSpPr>
          <p:cNvPr id="3" name="Fußzeilenplatzhalter 2"/>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4" name="Foliennummernplatzhalter 3"/>
          <p:cNvSpPr>
            <a:spLocks noGrp="1"/>
          </p:cNvSpPr>
          <p:nvPr>
            <p:ph type="sldNum" sz="quarter" idx="12"/>
          </p:nvPr>
        </p:nvSpPr>
        <p:spPr/>
        <p:txBody>
          <a:bodyPr/>
          <a:lstStyle>
            <a:lvl1pPr>
              <a:defRPr/>
            </a:lvl1pPr>
          </a:lstStyle>
          <a:p>
            <a:fld id="{D6BAD666-1B45-414C-A101-3A530761F6D7}"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160533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FFFF00"/>
              </a:solidFill>
            </a:endParaRPr>
          </a:p>
        </p:txBody>
      </p:sp>
      <p:sp>
        <p:nvSpPr>
          <p:cNvPr id="6" name="Fußzeilenplatzhalter 5"/>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7" name="Foliennummernplatzhalter 6"/>
          <p:cNvSpPr>
            <a:spLocks noGrp="1"/>
          </p:cNvSpPr>
          <p:nvPr>
            <p:ph type="sldNum" sz="quarter" idx="12"/>
          </p:nvPr>
        </p:nvSpPr>
        <p:spPr/>
        <p:txBody>
          <a:bodyPr/>
          <a:lstStyle>
            <a:lvl1pPr>
              <a:defRPr/>
            </a:lvl1pPr>
          </a:lstStyle>
          <a:p>
            <a:fld id="{B5867869-75DF-4420-9974-2C7CA6959DA3}"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75408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FFFF00"/>
              </a:solidFill>
            </a:endParaRPr>
          </a:p>
        </p:txBody>
      </p:sp>
      <p:sp>
        <p:nvSpPr>
          <p:cNvPr id="6" name="Fußzeilenplatzhalter 5"/>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7" name="Foliennummernplatzhalter 6"/>
          <p:cNvSpPr>
            <a:spLocks noGrp="1"/>
          </p:cNvSpPr>
          <p:nvPr>
            <p:ph type="sldNum" sz="quarter" idx="12"/>
          </p:nvPr>
        </p:nvSpPr>
        <p:spPr/>
        <p:txBody>
          <a:bodyPr/>
          <a:lstStyle>
            <a:lvl1pPr>
              <a:defRPr/>
            </a:lvl1pPr>
          </a:lstStyle>
          <a:p>
            <a:fld id="{E831A0C2-7C72-46BE-A99E-233C444D7885}"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1909339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81F6AA50-8857-4E45-A71B-52A0EB560C56}"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626256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09600"/>
            <a:ext cx="25908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609600"/>
            <a:ext cx="75692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F09A96B6-C127-491A-B2AF-DE1630653A63}"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31645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13C452-003B-4882-833E-125478E0FF11}"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419664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13C452-003B-4882-833E-125478E0FF11}"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74021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3C452-003B-4882-833E-125478E0FF11}"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110938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3C452-003B-4882-833E-125478E0FF11}"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1805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3C452-003B-4882-833E-125478E0FF11}"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106352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3C452-003B-4882-833E-125478E0FF11}" type="datetimeFigureOut">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CDE82-0601-456C-888E-E2DFDE171E00}" type="slidenum">
              <a:rPr lang="en-US" smtClean="0"/>
              <a:t>‹#›</a:t>
            </a:fld>
            <a:endParaRPr lang="en-US"/>
          </a:p>
        </p:txBody>
      </p:sp>
    </p:spTree>
    <p:extLst>
      <p:ext uri="{BB962C8B-B14F-4D97-AF65-F5344CB8AC3E}">
        <p14:creationId xmlns:p14="http://schemas.microsoft.com/office/powerpoint/2010/main" val="3265652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BCEB0-02FE-4224-A35D-564E2B0B2022}" type="datetimeFigureOut">
              <a:rPr lang="en-US" smtClean="0">
                <a:solidFill>
                  <a:prstClr val="black">
                    <a:tint val="75000"/>
                  </a:prstClr>
                </a:solidFill>
              </a:rPr>
              <a:pPr/>
              <a:t>2/23/2017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839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EDCCE8-1FD3-4A3F-97CB-8CE28B10A27F}" type="datetimeFigureOut">
              <a:rPr lang="en-US">
                <a:solidFill>
                  <a:prstClr val="black">
                    <a:tint val="75000"/>
                  </a:prstClr>
                </a:solidFill>
              </a:rPr>
              <a:pPr>
                <a:defRPr/>
              </a:pPr>
              <a:t>2/23/2017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3AB40760-F3D4-4FDA-979C-DFDD4B76B1A6}"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180312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pPr eaLnBrk="0" fontAlgn="base" hangingPunct="0">
              <a:spcBef>
                <a:spcPct val="0"/>
              </a:spcBef>
              <a:spcAft>
                <a:spcPct val="0"/>
              </a:spcAft>
            </a:pPr>
            <a:endParaRPr lang="en-US" altLang="de-DE">
              <a:solidFill>
                <a:srgbClr val="FFFF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pPr eaLnBrk="0" fontAlgn="base" hangingPunct="0">
              <a:spcBef>
                <a:spcPct val="0"/>
              </a:spcBef>
              <a:spcAft>
                <a:spcPct val="0"/>
              </a:spcAft>
            </a:pPr>
            <a:r>
              <a:rPr lang="de-DE" altLang="de-DE" smtClean="0">
                <a:solidFill>
                  <a:srgbClr val="FFFF00"/>
                </a:solidFill>
              </a:rPr>
              <a:t>S. Opitz, GEOMAR, BfN Cluster 9, Vortrag Vilm 12/11/13</a:t>
            </a:r>
            <a:endParaRPr lang="en-US" altLang="de-DE">
              <a:solidFill>
                <a:srgbClr val="FFFF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pPr eaLnBrk="0" fontAlgn="base" hangingPunct="0">
              <a:spcBef>
                <a:spcPct val="0"/>
              </a:spcBef>
              <a:spcAft>
                <a:spcPct val="0"/>
              </a:spcAft>
            </a:pPr>
            <a:fld id="{AA069F9B-0C60-430A-BD17-45D5F7A425B1}" type="slidenum">
              <a:rPr lang="en-US" altLang="de-DE">
                <a:solidFill>
                  <a:srgbClr val="FFFF00"/>
                </a:solidFill>
              </a:rPr>
              <a:pPr eaLnBrk="0" fontAlgn="base" hangingPunct="0">
                <a:spcBef>
                  <a:spcPct val="0"/>
                </a:spcBef>
                <a:spcAft>
                  <a:spcPct val="0"/>
                </a:spcAft>
              </a:pPr>
              <a:t>‹#›</a:t>
            </a:fld>
            <a:endParaRPr lang="en-US" altLang="de-DE">
              <a:solidFill>
                <a:srgbClr val="FFFF00"/>
              </a:solidFill>
            </a:endParaRPr>
          </a:p>
        </p:txBody>
      </p:sp>
    </p:spTree>
    <p:extLst>
      <p:ext uri="{BB962C8B-B14F-4D97-AF65-F5344CB8AC3E}">
        <p14:creationId xmlns:p14="http://schemas.microsoft.com/office/powerpoint/2010/main" val="62892705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974" y="812046"/>
            <a:ext cx="9144000" cy="2387600"/>
          </a:xfrm>
        </p:spPr>
        <p:txBody>
          <a:bodyPr>
            <a:normAutofit/>
          </a:bodyPr>
          <a:lstStyle/>
          <a:p>
            <a:r>
              <a:rPr lang="de-DE" dirty="0" smtClean="0"/>
              <a:t>Welchen Fisch kann man mit gutem Gewissen essen?</a:t>
            </a:r>
            <a:endParaRPr lang="en-US" dirty="0"/>
          </a:p>
        </p:txBody>
      </p:sp>
      <p:sp>
        <p:nvSpPr>
          <p:cNvPr id="3" name="Subtitle 2"/>
          <p:cNvSpPr>
            <a:spLocks noGrp="1"/>
          </p:cNvSpPr>
          <p:nvPr>
            <p:ph type="subTitle" idx="1"/>
          </p:nvPr>
        </p:nvSpPr>
        <p:spPr>
          <a:xfrm>
            <a:off x="1590201" y="4417136"/>
            <a:ext cx="9144000" cy="1655762"/>
          </a:xfrm>
        </p:spPr>
        <p:txBody>
          <a:bodyPr/>
          <a:lstStyle/>
          <a:p>
            <a:r>
              <a:rPr lang="de-DE" dirty="0" smtClean="0"/>
              <a:t>Rainer Froese, GEOMAR</a:t>
            </a:r>
          </a:p>
          <a:p>
            <a:r>
              <a:rPr lang="de-DE" dirty="0" smtClean="0"/>
              <a:t>23. Februar 2017 </a:t>
            </a:r>
          </a:p>
          <a:p>
            <a:r>
              <a:rPr lang="de-DE" dirty="0" smtClean="0"/>
              <a:t>GEOMAR, Kiel</a:t>
            </a:r>
            <a:endParaRPr lang="en-US" dirty="0"/>
          </a:p>
        </p:txBody>
      </p:sp>
    </p:spTree>
    <p:extLst>
      <p:ext uri="{BB962C8B-B14F-4D97-AF65-F5344CB8AC3E}">
        <p14:creationId xmlns:p14="http://schemas.microsoft.com/office/powerpoint/2010/main" val="4082524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Entwicklung des Gewinns der Fischereien</a:t>
            </a:r>
            <a:br>
              <a:rPr lang="de-DE" dirty="0" smtClean="0"/>
            </a:br>
            <a:r>
              <a:rPr lang="de-DE" dirty="0" smtClean="0"/>
              <a:t>abhängig vom Fischereidruck</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36" y="1463036"/>
            <a:ext cx="12013167" cy="4304718"/>
          </a:xfrm>
          <a:prstGeom prst="rect">
            <a:avLst/>
          </a:prstGeom>
        </p:spPr>
      </p:pic>
    </p:spTree>
    <p:extLst>
      <p:ext uri="{BB962C8B-B14F-4D97-AF65-F5344CB8AC3E}">
        <p14:creationId xmlns:p14="http://schemas.microsoft.com/office/powerpoint/2010/main" val="154800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574" y="6242592"/>
            <a:ext cx="11646009" cy="646331"/>
          </a:xfrm>
          <a:prstGeom prst="rect">
            <a:avLst/>
          </a:prstGeom>
          <a:noFill/>
        </p:spPr>
        <p:txBody>
          <a:bodyPr wrap="none" rtlCol="0">
            <a:spAutoFit/>
          </a:bodyPr>
          <a:lstStyle/>
          <a:p>
            <a:r>
              <a:rPr lang="en-US" dirty="0" err="1" smtClean="0"/>
              <a:t>Analyse</a:t>
            </a:r>
            <a:r>
              <a:rPr lang="en-US" dirty="0" smtClean="0"/>
              <a:t> der </a:t>
            </a:r>
            <a:r>
              <a:rPr lang="en-US" dirty="0" err="1" smtClean="0"/>
              <a:t>jetzigen</a:t>
            </a:r>
            <a:r>
              <a:rPr lang="en-US" dirty="0" smtClean="0"/>
              <a:t> (2013 -2015) und der </a:t>
            </a:r>
            <a:r>
              <a:rPr lang="en-US" dirty="0" err="1" smtClean="0"/>
              <a:t>möglichen</a:t>
            </a:r>
            <a:r>
              <a:rPr lang="en-US" dirty="0" smtClean="0"/>
              <a:t> </a:t>
            </a:r>
            <a:r>
              <a:rPr lang="en-US" dirty="0" err="1" smtClean="0"/>
              <a:t>Fänge</a:t>
            </a:r>
            <a:r>
              <a:rPr lang="en-US" dirty="0" smtClean="0"/>
              <a:t> von </a:t>
            </a:r>
            <a:r>
              <a:rPr lang="en-US" dirty="0"/>
              <a:t>397 </a:t>
            </a:r>
            <a:r>
              <a:rPr lang="en-US" dirty="0" err="1" smtClean="0"/>
              <a:t>Beständen</a:t>
            </a:r>
            <a:r>
              <a:rPr lang="en-US" dirty="0" smtClean="0"/>
              <a:t> </a:t>
            </a:r>
            <a:r>
              <a:rPr lang="en-US" dirty="0"/>
              <a:t>in </a:t>
            </a:r>
            <a:r>
              <a:rPr lang="en-US" dirty="0" smtClean="0"/>
              <a:t>den </a:t>
            </a:r>
            <a:r>
              <a:rPr lang="en-US" dirty="0" err="1" smtClean="0"/>
              <a:t>europäischen</a:t>
            </a:r>
            <a:r>
              <a:rPr lang="en-US" dirty="0" smtClean="0"/>
              <a:t> </a:t>
            </a:r>
            <a:r>
              <a:rPr lang="en-US" dirty="0" err="1" smtClean="0"/>
              <a:t>Meeren</a:t>
            </a:r>
            <a:r>
              <a:rPr lang="en-US" dirty="0" smtClean="0"/>
              <a:t>. </a:t>
            </a:r>
          </a:p>
          <a:p>
            <a:r>
              <a:rPr lang="en-US" dirty="0" err="1" smtClean="0"/>
              <a:t>Wegen</a:t>
            </a:r>
            <a:r>
              <a:rPr lang="en-US" dirty="0" smtClean="0"/>
              <a:t> </a:t>
            </a:r>
            <a:r>
              <a:rPr lang="en-US" dirty="0" err="1" smtClean="0"/>
              <a:t>Nahrungsbeziehungen</a:t>
            </a:r>
            <a:r>
              <a:rPr lang="en-US" dirty="0" smtClean="0"/>
              <a:t> </a:t>
            </a:r>
            <a:r>
              <a:rPr lang="en-US" dirty="0" err="1" smtClean="0"/>
              <a:t>können</a:t>
            </a:r>
            <a:r>
              <a:rPr lang="en-US" dirty="0" smtClean="0"/>
              <a:t> </a:t>
            </a:r>
            <a:r>
              <a:rPr lang="en-US" dirty="0" err="1" smtClean="0"/>
              <a:t>nicht</a:t>
            </a:r>
            <a:r>
              <a:rPr lang="en-US" dirty="0" smtClean="0"/>
              <a:t> </a:t>
            </a:r>
            <a:r>
              <a:rPr lang="en-US" dirty="0" err="1" smtClean="0"/>
              <a:t>alle</a:t>
            </a:r>
            <a:r>
              <a:rPr lang="en-US" dirty="0" smtClean="0"/>
              <a:t> </a:t>
            </a:r>
            <a:r>
              <a:rPr lang="en-US" dirty="0" err="1" smtClean="0"/>
              <a:t>Bestände</a:t>
            </a:r>
            <a:r>
              <a:rPr lang="en-US" dirty="0" smtClean="0"/>
              <a:t> </a:t>
            </a:r>
            <a:r>
              <a:rPr lang="en-US" dirty="0" err="1" smtClean="0"/>
              <a:t>gleichzeitig</a:t>
            </a:r>
            <a:r>
              <a:rPr lang="en-US" dirty="0" smtClean="0"/>
              <a:t> den </a:t>
            </a:r>
            <a:r>
              <a:rPr lang="en-US" dirty="0" err="1" smtClean="0"/>
              <a:t>maximalen</a:t>
            </a:r>
            <a:r>
              <a:rPr lang="en-US" dirty="0" smtClean="0"/>
              <a:t> </a:t>
            </a:r>
            <a:r>
              <a:rPr lang="en-US" dirty="0" err="1" smtClean="0"/>
              <a:t>Ertrag</a:t>
            </a:r>
            <a:r>
              <a:rPr lang="en-US" dirty="0" smtClean="0"/>
              <a:t> </a:t>
            </a:r>
            <a:r>
              <a:rPr lang="en-US" dirty="0" err="1" smtClean="0"/>
              <a:t>liefern</a:t>
            </a:r>
            <a:r>
              <a:rPr lang="de-DE" dirty="0" smtClean="0"/>
              <a:t>     </a:t>
            </a:r>
            <a:r>
              <a:rPr lang="de-DE" dirty="0" err="1" smtClean="0"/>
              <a:t>Froese</a:t>
            </a:r>
            <a:r>
              <a:rPr lang="de-DE" dirty="0" smtClean="0"/>
              <a:t> et al. 2016.</a:t>
            </a:r>
            <a:endParaRPr lang="en-US" dirty="0"/>
          </a:p>
        </p:txBody>
      </p:sp>
      <p:pic>
        <p:nvPicPr>
          <p:cNvPr id="2" name="Picture 1"/>
          <p:cNvPicPr>
            <a:picLocks noChangeAspect="1"/>
          </p:cNvPicPr>
          <p:nvPr/>
        </p:nvPicPr>
        <p:blipFill>
          <a:blip r:embed="rId2"/>
          <a:stretch>
            <a:fillRect/>
          </a:stretch>
        </p:blipFill>
        <p:spPr>
          <a:xfrm>
            <a:off x="686762" y="0"/>
            <a:ext cx="10290176" cy="6185054"/>
          </a:xfrm>
          <a:prstGeom prst="rect">
            <a:avLst/>
          </a:prstGeom>
        </p:spPr>
      </p:pic>
    </p:spTree>
    <p:extLst>
      <p:ext uri="{BB962C8B-B14F-4D97-AF65-F5344CB8AC3E}">
        <p14:creationId xmlns:p14="http://schemas.microsoft.com/office/powerpoint/2010/main" val="1033280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Können </a:t>
            </a:r>
            <a:r>
              <a:rPr lang="de-DE" dirty="0" err="1" smtClean="0"/>
              <a:t>Ökolabel</a:t>
            </a:r>
            <a:r>
              <a:rPr lang="de-DE" dirty="0" smtClean="0"/>
              <a:t> helfen?</a:t>
            </a:r>
            <a:endParaRPr lang="en-US" dirty="0"/>
          </a:p>
        </p:txBody>
      </p:sp>
      <p:sp>
        <p:nvSpPr>
          <p:cNvPr id="4" name="Content Placeholder 3"/>
          <p:cNvSpPr>
            <a:spLocks noGrp="1"/>
          </p:cNvSpPr>
          <p:nvPr>
            <p:ph idx="1"/>
          </p:nvPr>
        </p:nvSpPr>
        <p:spPr/>
        <p:txBody>
          <a:bodyPr/>
          <a:lstStyle/>
          <a:p>
            <a:r>
              <a:rPr lang="de-DE" dirty="0" smtClean="0"/>
              <a:t>Viele Handelsketten (EDEKA, ALDI, NORMA, …) haben interne Regeln für den Einkauf von nachhaltigen Meeresfrüchten</a:t>
            </a:r>
          </a:p>
          <a:p>
            <a:r>
              <a:rPr lang="de-DE" dirty="0" smtClean="0"/>
              <a:t>Viele Fischereien sehen sich zur Zertifizierung gezwungen, um ihren Fang mit Gewinn vermarkten zu können</a:t>
            </a:r>
          </a:p>
          <a:p>
            <a:r>
              <a:rPr lang="de-DE" dirty="0" smtClean="0"/>
              <a:t>Viele Verbraucher achten auf Siegel beim Einkauf </a:t>
            </a:r>
            <a:endParaRPr lang="en-US" dirty="0"/>
          </a:p>
        </p:txBody>
      </p:sp>
    </p:spTree>
    <p:extLst>
      <p:ext uri="{BB962C8B-B14F-4D97-AF65-F5344CB8AC3E}">
        <p14:creationId xmlns:p14="http://schemas.microsoft.com/office/powerpoint/2010/main" val="2944411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de-DE" altLang="en-US" smtClean="0"/>
              <a:t>Marine Stewardship Council (MSC)</a:t>
            </a:r>
            <a:endParaRPr lang="en-US" altLang="en-US" smtClean="0"/>
          </a:p>
        </p:txBody>
      </p:sp>
      <p:sp>
        <p:nvSpPr>
          <p:cNvPr id="3" name="Content Placeholder 2"/>
          <p:cNvSpPr>
            <a:spLocks noGrp="1"/>
          </p:cNvSpPr>
          <p:nvPr>
            <p:ph idx="1"/>
          </p:nvPr>
        </p:nvSpPr>
        <p:spPr/>
        <p:txBody>
          <a:bodyPr/>
          <a:lstStyle/>
          <a:p>
            <a:pPr eaLnBrk="1" hangingPunct="1"/>
            <a:endParaRPr lang="de-DE" altLang="en-US" dirty="0" smtClean="0"/>
          </a:p>
          <a:p>
            <a:pPr eaLnBrk="1" hangingPunct="1"/>
            <a:r>
              <a:rPr lang="de-DE" altLang="en-US" dirty="0" smtClean="0"/>
              <a:t>Im April 2011 über 100 zertifizierte Fischereien im MSC Programm, mit tausenden von Produkten</a:t>
            </a:r>
          </a:p>
          <a:p>
            <a:pPr eaLnBrk="1" hangingPunct="1"/>
            <a:r>
              <a:rPr lang="de-DE" altLang="en-US" dirty="0" smtClean="0"/>
              <a:t>Fischereien werden von bezahlten Firmen nach den Kriterien des MSC zertifiziert </a:t>
            </a:r>
          </a:p>
          <a:p>
            <a:pPr eaLnBrk="1" hangingPunct="1"/>
            <a:r>
              <a:rPr lang="de-DE" altLang="en-US" dirty="0" smtClean="0"/>
              <a:t>MSC bestimmt die Kriterien und verdient am Verkauf jedes Produkts, das sein Siegel trägt </a:t>
            </a:r>
          </a:p>
          <a:p>
            <a:pPr eaLnBrk="1" hangingPunct="1"/>
            <a:endParaRPr lang="de-DE" altLang="en-US" dirty="0" smtClean="0"/>
          </a:p>
          <a:p>
            <a:pPr eaLnBrk="1" hangingPunct="1"/>
            <a:endParaRPr lang="en-US" altLang="en-US" dirty="0" smtClean="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268413"/>
            <a:ext cx="49530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503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de-DE" altLang="en-US" dirty="0" smtClean="0"/>
              <a:t>Prinzipien und Kriterien</a:t>
            </a:r>
            <a:endParaRPr lang="en-US" altLang="en-US" dirty="0" smtClean="0"/>
          </a:p>
        </p:txBody>
      </p:sp>
      <p:sp>
        <p:nvSpPr>
          <p:cNvPr id="3" name="Content Placeholder 2"/>
          <p:cNvSpPr>
            <a:spLocks noGrp="1"/>
          </p:cNvSpPr>
          <p:nvPr>
            <p:ph idx="1"/>
          </p:nvPr>
        </p:nvSpPr>
        <p:spPr/>
        <p:txBody>
          <a:bodyPr/>
          <a:lstStyle/>
          <a:p>
            <a:pPr eaLnBrk="1" hangingPunct="1"/>
            <a:r>
              <a:rPr lang="de-DE" altLang="en-US" dirty="0" smtClean="0"/>
              <a:t>MSC hat eine unüberschaubare Menge von Regeln und Ausnahmen und Ausführungsbestimmungen</a:t>
            </a:r>
          </a:p>
          <a:p>
            <a:pPr eaLnBrk="1" hangingPunct="1"/>
            <a:r>
              <a:rPr lang="de-DE" altLang="en-US" dirty="0" smtClean="0"/>
              <a:t>Nachhaltiger Fischereidruck (</a:t>
            </a:r>
            <a:r>
              <a:rPr lang="de-DE" altLang="en-US" i="1" dirty="0" smtClean="0"/>
              <a:t>F</a:t>
            </a:r>
            <a:r>
              <a:rPr lang="de-DE" altLang="en-US" dirty="0" smtClean="0"/>
              <a:t> &lt; </a:t>
            </a:r>
            <a:r>
              <a:rPr lang="de-DE" altLang="en-US" i="1" dirty="0" err="1" smtClean="0"/>
              <a:t>F</a:t>
            </a:r>
            <a:r>
              <a:rPr lang="de-DE" altLang="en-US" i="1" baseline="-25000" dirty="0" err="1" smtClean="0"/>
              <a:t>msy</a:t>
            </a:r>
            <a:r>
              <a:rPr lang="de-DE" altLang="en-US" dirty="0" smtClean="0"/>
              <a:t>) und gute Bestandsgröße (</a:t>
            </a:r>
            <a:r>
              <a:rPr lang="de-DE" altLang="en-US" i="1" dirty="0" smtClean="0"/>
              <a:t>B</a:t>
            </a:r>
            <a:r>
              <a:rPr lang="de-DE" altLang="en-US" dirty="0" smtClean="0"/>
              <a:t> &gt; </a:t>
            </a:r>
            <a:r>
              <a:rPr lang="de-DE" altLang="en-US" i="1" dirty="0" err="1" smtClean="0"/>
              <a:t>B</a:t>
            </a:r>
            <a:r>
              <a:rPr lang="de-DE" altLang="en-US" i="1" baseline="-25000" dirty="0" err="1" smtClean="0"/>
              <a:t>msy</a:t>
            </a:r>
            <a:r>
              <a:rPr lang="de-DE" altLang="en-US" dirty="0" smtClean="0"/>
              <a:t>) bringen hohe Punkte bei der Bewertung, sind aber nicht zwingend erforderlich</a:t>
            </a:r>
          </a:p>
          <a:p>
            <a:pPr eaLnBrk="1" hangingPunct="1"/>
            <a:r>
              <a:rPr lang="de-DE" altLang="en-US" dirty="0" smtClean="0"/>
              <a:t>Gutes Management wird nur nach formalen Kriterien beurteilt, nicht nach der Wirksamkeit   </a:t>
            </a:r>
            <a:endParaRPr lang="en-US" altLang="en-US" dirty="0" smtClean="0"/>
          </a:p>
        </p:txBody>
      </p:sp>
    </p:spTree>
    <p:extLst>
      <p:ext uri="{BB962C8B-B14F-4D97-AF65-F5344CB8AC3E}">
        <p14:creationId xmlns:p14="http://schemas.microsoft.com/office/powerpoint/2010/main" val="36740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586" y="12217"/>
            <a:ext cx="10389404" cy="6664586"/>
          </a:xfrm>
          <a:prstGeom prst="rect">
            <a:avLst/>
          </a:prstGeom>
        </p:spPr>
      </p:pic>
    </p:spTree>
    <p:extLst>
      <p:ext uri="{BB962C8B-B14F-4D97-AF65-F5344CB8AC3E}">
        <p14:creationId xmlns:p14="http://schemas.microsoft.com/office/powerpoint/2010/main" val="1918794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de-DE" altLang="en-US" smtClean="0"/>
              <a:t>Reality Check </a:t>
            </a:r>
            <a:endParaRPr lang="en-US" altLang="en-US" smtClean="0"/>
          </a:p>
        </p:txBody>
      </p:sp>
      <p:sp>
        <p:nvSpPr>
          <p:cNvPr id="9219" name="Content Placeholder 2"/>
          <p:cNvSpPr>
            <a:spLocks noGrp="1"/>
          </p:cNvSpPr>
          <p:nvPr>
            <p:ph idx="1"/>
          </p:nvPr>
        </p:nvSpPr>
        <p:spPr/>
        <p:txBody>
          <a:bodyPr/>
          <a:lstStyle/>
          <a:p>
            <a:pPr eaLnBrk="1" hangingPunct="1">
              <a:buFont typeface="Arial" charset="0"/>
              <a:buChar char="•"/>
              <a:defRPr/>
            </a:pPr>
            <a:r>
              <a:rPr lang="de-DE" dirty="0" err="1" smtClean="0"/>
              <a:t>Froese</a:t>
            </a:r>
            <a:r>
              <a:rPr lang="de-DE" dirty="0" smtClean="0"/>
              <a:t> &amp; </a:t>
            </a:r>
            <a:r>
              <a:rPr lang="de-DE" dirty="0" err="1" smtClean="0"/>
              <a:t>Proelss</a:t>
            </a:r>
            <a:r>
              <a:rPr lang="de-DE" dirty="0" smtClean="0"/>
              <a:t> (2012) überprüften den Zustand aller Bestände (71 ), die im April 2011 zertifiziert waren</a:t>
            </a:r>
          </a:p>
          <a:p>
            <a:pPr eaLnBrk="1" hangingPunct="1">
              <a:buFont typeface="Arial" charset="0"/>
              <a:buChar char="•"/>
              <a:defRPr/>
            </a:pPr>
            <a:r>
              <a:rPr lang="de-DE" dirty="0" smtClean="0"/>
              <a:t>In 30% der Bestände war der Fischereidruck über dem maximal nachhaltigen Wert</a:t>
            </a:r>
          </a:p>
          <a:p>
            <a:pPr eaLnBrk="1" hangingPunct="1">
              <a:buFont typeface="Arial" charset="0"/>
              <a:buChar char="•"/>
              <a:defRPr/>
            </a:pPr>
            <a:r>
              <a:rPr lang="de-DE" dirty="0" smtClean="0"/>
              <a:t>In 31% der Bestände war die Bestandsgröße unter dem Niveau, dass den maximalen Dauerertrag erzeugen kann</a:t>
            </a:r>
          </a:p>
          <a:p>
            <a:pPr eaLnBrk="1" hangingPunct="1">
              <a:buFont typeface="Arial" charset="0"/>
              <a:buChar char="•"/>
              <a:defRPr/>
            </a:pPr>
            <a:r>
              <a:rPr lang="de-DE" dirty="0" smtClean="0"/>
              <a:t>Ein Vergleich von Bestandsgröße und Fischereidruck am Anfang und am Ende (letztes Jahr mit Daten) der Zertifizierung zeigte keine signifikante Verbesserung</a:t>
            </a:r>
            <a:endParaRPr lang="en-US" sz="1600" dirty="0"/>
          </a:p>
          <a:p>
            <a:pPr marL="0" indent="0" eaLnBrk="1" hangingPunct="1">
              <a:buNone/>
              <a:defRPr/>
            </a:pPr>
            <a:r>
              <a:rPr lang="en-US" sz="1600" dirty="0" err="1"/>
              <a:t>Froese</a:t>
            </a:r>
            <a:r>
              <a:rPr lang="en-US" sz="1600" dirty="0"/>
              <a:t>, R. and A. </a:t>
            </a:r>
            <a:r>
              <a:rPr lang="en-US" sz="1600" dirty="0" err="1"/>
              <a:t>Proelss</a:t>
            </a:r>
            <a:r>
              <a:rPr lang="en-US" sz="1600" dirty="0"/>
              <a:t>. 2012. Evaluation and legal assessment of certified seafood. Marine Policy 36:1284-1289</a:t>
            </a:r>
          </a:p>
        </p:txBody>
      </p:sp>
    </p:spTree>
    <p:extLst>
      <p:ext uri="{BB962C8B-B14F-4D97-AF65-F5344CB8AC3E}">
        <p14:creationId xmlns:p14="http://schemas.microsoft.com/office/powerpoint/2010/main" val="1906172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de-DE" altLang="en-US" dirty="0" smtClean="0"/>
              <a:t>Zusammenfassung 2012</a:t>
            </a:r>
            <a:endParaRPr lang="en-US" altLang="en-US" dirty="0" smtClean="0"/>
          </a:p>
        </p:txBody>
      </p:sp>
      <p:sp>
        <p:nvSpPr>
          <p:cNvPr id="20483" name="Content Placeholder 2"/>
          <p:cNvSpPr>
            <a:spLocks noGrp="1"/>
          </p:cNvSpPr>
          <p:nvPr>
            <p:ph idx="1"/>
          </p:nvPr>
        </p:nvSpPr>
        <p:spPr>
          <a:xfrm>
            <a:off x="1981200" y="1600201"/>
            <a:ext cx="8578850" cy="4525963"/>
          </a:xfrm>
        </p:spPr>
        <p:txBody>
          <a:bodyPr/>
          <a:lstStyle/>
          <a:p>
            <a:pPr marL="0" indent="0" eaLnBrk="1" hangingPunct="1">
              <a:buNone/>
            </a:pPr>
            <a:r>
              <a:rPr lang="de-DE" altLang="en-US" dirty="0" smtClean="0"/>
              <a:t>Der MSC zertifiziert Bestände, die nicht akut vom Zusammenbruch bedroht sind. Dass ist nicht gut genug. Folgende Änderungen sind erforderlich:</a:t>
            </a:r>
          </a:p>
          <a:p>
            <a:pPr lvl="1" eaLnBrk="1" hangingPunct="1"/>
            <a:r>
              <a:rPr lang="de-DE" altLang="en-US" dirty="0" smtClean="0"/>
              <a:t>Entzug der Zertifizierung bei Überfischung </a:t>
            </a:r>
            <a:r>
              <a:rPr lang="de-DE" altLang="en-US" i="1" dirty="0" smtClean="0"/>
              <a:t>F</a:t>
            </a:r>
            <a:r>
              <a:rPr lang="de-DE" altLang="en-US" dirty="0" smtClean="0"/>
              <a:t> &gt; </a:t>
            </a:r>
            <a:r>
              <a:rPr lang="de-DE" altLang="en-US" i="1" dirty="0" err="1" smtClean="0"/>
              <a:t>Fmsy</a:t>
            </a:r>
            <a:r>
              <a:rPr lang="de-DE" altLang="en-US" dirty="0" smtClean="0"/>
              <a:t> </a:t>
            </a:r>
          </a:p>
          <a:p>
            <a:pPr lvl="1" eaLnBrk="1" hangingPunct="1"/>
            <a:r>
              <a:rPr lang="de-DE" altLang="en-US" dirty="0" smtClean="0"/>
              <a:t>Hinweis auf zu kleine Bestandsgröße </a:t>
            </a:r>
            <a:r>
              <a:rPr lang="de-DE" altLang="en-US" i="1" dirty="0" smtClean="0"/>
              <a:t>B</a:t>
            </a:r>
            <a:r>
              <a:rPr lang="de-DE" altLang="en-US" dirty="0" smtClean="0"/>
              <a:t> &lt; </a:t>
            </a:r>
            <a:r>
              <a:rPr lang="de-DE" altLang="en-US" i="1" dirty="0" err="1" smtClean="0"/>
              <a:t>Bmsy</a:t>
            </a:r>
            <a:endParaRPr lang="de-DE" altLang="en-US" i="1" dirty="0" smtClean="0"/>
          </a:p>
          <a:p>
            <a:pPr lvl="1" eaLnBrk="1" hangingPunct="1"/>
            <a:r>
              <a:rPr lang="de-DE" altLang="en-US" dirty="0" smtClean="0"/>
              <a:t>Entzug der Zertifizierung, wenn die gesetzliche Bestandsgröße nicht in wenigen Jahren erreicht wird</a:t>
            </a:r>
          </a:p>
          <a:p>
            <a:pPr lvl="1" eaLnBrk="1" hangingPunct="1"/>
            <a:r>
              <a:rPr lang="de-DE" altLang="en-US" dirty="0" smtClean="0"/>
              <a:t>Keine Zertifizierung von bedrohten Arten</a:t>
            </a:r>
          </a:p>
          <a:p>
            <a:pPr lvl="1" eaLnBrk="1" hangingPunct="1"/>
            <a:endParaRPr lang="de-DE" altLang="en-US" dirty="0" smtClean="0"/>
          </a:p>
        </p:txBody>
      </p:sp>
    </p:spTree>
    <p:extLst>
      <p:ext uri="{BB962C8B-B14F-4D97-AF65-F5344CB8AC3E}">
        <p14:creationId xmlns:p14="http://schemas.microsoft.com/office/powerpoint/2010/main" val="669490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241" y="-27029"/>
            <a:ext cx="9632231" cy="6910077"/>
          </a:xfrm>
          <a:prstGeom prst="rect">
            <a:avLst/>
          </a:prstGeom>
        </p:spPr>
      </p:pic>
    </p:spTree>
    <p:extLst>
      <p:ext uri="{BB962C8B-B14F-4D97-AF65-F5344CB8AC3E}">
        <p14:creationId xmlns:p14="http://schemas.microsoft.com/office/powerpoint/2010/main" val="3742598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Ergebnis der 2016 Studie zum MSC</a:t>
            </a:r>
            <a:endParaRPr lang="en-US" dirty="0"/>
          </a:p>
        </p:txBody>
      </p:sp>
      <p:sp>
        <p:nvSpPr>
          <p:cNvPr id="3" name="Content Placeholder 2"/>
          <p:cNvSpPr>
            <a:spLocks noGrp="1"/>
          </p:cNvSpPr>
          <p:nvPr>
            <p:ph idx="1"/>
          </p:nvPr>
        </p:nvSpPr>
        <p:spPr/>
        <p:txBody>
          <a:bodyPr/>
          <a:lstStyle/>
          <a:p>
            <a:r>
              <a:rPr lang="de-DE" dirty="0" smtClean="0"/>
              <a:t>Etwa die Hälfte der untersuchten Bestände wurde überfischt</a:t>
            </a:r>
          </a:p>
          <a:p>
            <a:r>
              <a:rPr lang="de-DE" dirty="0" smtClean="0"/>
              <a:t>Mehrere Bestände (16%) waren viel zu klein (außerhalb sicherer biologischer Grenzen)</a:t>
            </a:r>
          </a:p>
          <a:p>
            <a:r>
              <a:rPr lang="de-DE" dirty="0" smtClean="0"/>
              <a:t>Eine Verbesserung von Fischereidruck oder Bestandsgröße während der Zertifizierung war nicht erkennbar</a:t>
            </a:r>
          </a:p>
          <a:p>
            <a:r>
              <a:rPr lang="de-DE" dirty="0" smtClean="0"/>
              <a:t>Einige zertifizierte Arten, wie der Dornhai, sind vom Aussterben bedroht</a:t>
            </a:r>
          </a:p>
          <a:p>
            <a:endParaRPr lang="en-US" dirty="0"/>
          </a:p>
        </p:txBody>
      </p:sp>
    </p:spTree>
    <p:extLst>
      <p:ext uri="{BB962C8B-B14F-4D97-AF65-F5344CB8AC3E}">
        <p14:creationId xmlns:p14="http://schemas.microsoft.com/office/powerpoint/2010/main" val="377255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Überblick</a:t>
            </a:r>
            <a:endParaRPr lang="en-US" dirty="0"/>
          </a:p>
        </p:txBody>
      </p:sp>
      <p:sp>
        <p:nvSpPr>
          <p:cNvPr id="3" name="Content Placeholder 2"/>
          <p:cNvSpPr>
            <a:spLocks noGrp="1"/>
          </p:cNvSpPr>
          <p:nvPr>
            <p:ph idx="1"/>
          </p:nvPr>
        </p:nvSpPr>
        <p:spPr/>
        <p:txBody>
          <a:bodyPr/>
          <a:lstStyle/>
          <a:p>
            <a:r>
              <a:rPr lang="de-DE" dirty="0" smtClean="0"/>
              <a:t>Was bedeutet „Maximaler Dauerertrag“?</a:t>
            </a:r>
            <a:endParaRPr lang="de-DE" dirty="0"/>
          </a:p>
          <a:p>
            <a:r>
              <a:rPr lang="de-DE" dirty="0" smtClean="0"/>
              <a:t>Wie geht es den europäischen Fischbeständen?</a:t>
            </a:r>
          </a:p>
          <a:p>
            <a:r>
              <a:rPr lang="de-DE" dirty="0" smtClean="0"/>
              <a:t>Können </a:t>
            </a:r>
            <a:r>
              <a:rPr lang="de-DE" dirty="0" err="1" smtClean="0"/>
              <a:t>Ökolabel</a:t>
            </a:r>
            <a:r>
              <a:rPr lang="de-DE" dirty="0" smtClean="0"/>
              <a:t> helfen?</a:t>
            </a:r>
          </a:p>
          <a:p>
            <a:r>
              <a:rPr lang="de-DE" dirty="0" smtClean="0"/>
              <a:t>Vielleicht hilft ein Lineal?</a:t>
            </a:r>
            <a:endParaRPr lang="en-US" dirty="0"/>
          </a:p>
        </p:txBody>
      </p:sp>
    </p:spTree>
    <p:extLst>
      <p:ext uri="{BB962C8B-B14F-4D97-AF65-F5344CB8AC3E}">
        <p14:creationId xmlns:p14="http://schemas.microsoft.com/office/powerpoint/2010/main" val="89770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de-DE" altLang="en-US" dirty="0" smtClean="0"/>
              <a:t>Zertifizierung bedrohter Arten</a:t>
            </a:r>
            <a:endParaRPr lang="en-US" altLang="en-US" dirty="0" smtClean="0"/>
          </a:p>
        </p:txBody>
      </p:sp>
      <p:pic>
        <p:nvPicPr>
          <p:cNvPr id="19459"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54150"/>
            <a:ext cx="74295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3850" y="2781300"/>
            <a:ext cx="52641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262314" y="4002089"/>
            <a:ext cx="2116137"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Oval 8"/>
          <p:cNvSpPr/>
          <p:nvPr/>
        </p:nvSpPr>
        <p:spPr>
          <a:xfrm>
            <a:off x="7032625" y="4438650"/>
            <a:ext cx="2159000"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937835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BAD666-1B45-414C-A101-3A530761F6D7}" type="slidenum">
              <a:rPr lang="en-US" altLang="de-DE" smtClean="0">
                <a:solidFill>
                  <a:srgbClr val="FFFF00"/>
                </a:solidFill>
              </a:rPr>
              <a:pPr/>
              <a:t>21</a:t>
            </a:fld>
            <a:endParaRPr lang="en-US" altLang="de-DE">
              <a:solidFill>
                <a:srgbClr val="FFFF00"/>
              </a:solidFill>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2307457" cy="5584359"/>
          </a:xfrm>
          <a:prstGeom prst="rect">
            <a:avLst/>
          </a:prstGeom>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801" y="2685453"/>
            <a:ext cx="8980055" cy="2221343"/>
          </a:xfrm>
          <a:prstGeom prst="rect">
            <a:avLst/>
          </a:prstGeom>
        </p:spPr>
      </p:pic>
      <p:sp>
        <p:nvSpPr>
          <p:cNvPr id="6" name="TextBox 5"/>
          <p:cNvSpPr txBox="1"/>
          <p:nvPr/>
        </p:nvSpPr>
        <p:spPr>
          <a:xfrm>
            <a:off x="3134748" y="4906796"/>
            <a:ext cx="8908160" cy="1477328"/>
          </a:xfrm>
          <a:prstGeom prst="rect">
            <a:avLst/>
          </a:prstGeom>
          <a:solidFill>
            <a:schemeClr val="tx1">
              <a:lumMod val="20000"/>
              <a:lumOff val="80000"/>
            </a:schemeClr>
          </a:solidFill>
        </p:spPr>
        <p:txBody>
          <a:bodyPr wrap="square" rtlCol="0">
            <a:spAutoFit/>
          </a:bodyPr>
          <a:lstStyle/>
          <a:p>
            <a:r>
              <a:rPr lang="en-US" dirty="0" smtClean="0">
                <a:solidFill>
                  <a:srgbClr val="000000"/>
                </a:solidFill>
                <a:latin typeface="arial" panose="020B0604020202020204" pitchFamily="34" charset="0"/>
              </a:rPr>
              <a:t>“There </a:t>
            </a:r>
            <a:r>
              <a:rPr lang="en-US" dirty="0">
                <a:solidFill>
                  <a:srgbClr val="000000"/>
                </a:solidFill>
                <a:latin typeface="arial" panose="020B0604020202020204" pitchFamily="34" charset="0"/>
              </a:rPr>
              <a:t>has been a decline in biomass of mature females of 75% in just 10 years in the Northwest Atlantic, where US federal efforts to manage the stock are hampered by high bycatch, continued exploitation in Canadian Atlantic waters, and regular defiance of scientific advice by US Atlantic states. European demand continues to fuel markets around the world</a:t>
            </a:r>
            <a:r>
              <a:rPr lang="en-US" dirty="0" smtClean="0">
                <a:solidFill>
                  <a:srgbClr val="000000"/>
                </a:solidFill>
                <a:latin typeface="arial" panose="020B0604020202020204" pitchFamily="34" charset="0"/>
              </a:rPr>
              <a:t>.”</a:t>
            </a:r>
            <a:r>
              <a:rPr lang="en-US" dirty="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121900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solidFill>
                  <a:schemeClr val="bg1"/>
                </a:solidFill>
              </a:rPr>
              <a:t>Zusammenfassung 2016</a:t>
            </a:r>
            <a:endParaRPr lang="en-US" dirty="0">
              <a:solidFill>
                <a:schemeClr val="bg1"/>
              </a:solidFill>
            </a:endParaRPr>
          </a:p>
        </p:txBody>
      </p:sp>
      <p:sp>
        <p:nvSpPr>
          <p:cNvPr id="5" name="Content Placeholder 4"/>
          <p:cNvSpPr>
            <a:spLocks noGrp="1"/>
          </p:cNvSpPr>
          <p:nvPr>
            <p:ph idx="1"/>
          </p:nvPr>
        </p:nvSpPr>
        <p:spPr/>
        <p:txBody>
          <a:bodyPr/>
          <a:lstStyle/>
          <a:p>
            <a:r>
              <a:rPr lang="de-DE" dirty="0" smtClean="0">
                <a:solidFill>
                  <a:schemeClr val="bg1"/>
                </a:solidFill>
              </a:rPr>
              <a:t>MSC muss dringend seine Regeln ändern, so dass überfischten Beständen sofort das Siegel entzogen wird</a:t>
            </a:r>
          </a:p>
          <a:p>
            <a:r>
              <a:rPr lang="de-DE" dirty="0" smtClean="0">
                <a:solidFill>
                  <a:schemeClr val="bg1"/>
                </a:solidFill>
              </a:rPr>
              <a:t>Zertifizierung von bedrohten Arten ist auszuschließen</a:t>
            </a:r>
          </a:p>
          <a:p>
            <a:r>
              <a:rPr lang="de-DE" dirty="0" smtClean="0">
                <a:solidFill>
                  <a:schemeClr val="bg1"/>
                </a:solidFill>
              </a:rPr>
              <a:t>Es gab genug Kritik und Zeit für Verbesserungen, warum wurde nichts getan? Langzeit-Unterstützer beginnen sich abzuwenden.</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D6BAD666-1B45-414C-A101-3A530761F6D7}" type="slidenum">
              <a:rPr lang="en-US" altLang="de-DE" smtClean="0">
                <a:solidFill>
                  <a:srgbClr val="FFFF00"/>
                </a:solidFill>
              </a:rPr>
              <a:pPr/>
              <a:t>22</a:t>
            </a:fld>
            <a:endParaRPr lang="en-US" altLang="de-DE">
              <a:solidFill>
                <a:srgbClr val="FFFF00"/>
              </a:solidFill>
            </a:endParaRPr>
          </a:p>
        </p:txBody>
      </p:sp>
    </p:spTree>
    <p:extLst>
      <p:ext uri="{BB962C8B-B14F-4D97-AF65-F5344CB8AC3E}">
        <p14:creationId xmlns:p14="http://schemas.microsoft.com/office/powerpoint/2010/main" val="3237624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chemeClr val="bg1"/>
                </a:solidFill>
              </a:rPr>
              <a:t>Vielleicht kann ein Lineal helfen?</a:t>
            </a:r>
            <a:endParaRPr lang="en-US" dirty="0">
              <a:solidFill>
                <a:schemeClr val="bg1"/>
              </a:solidFill>
            </a:endParaRPr>
          </a:p>
        </p:txBody>
      </p:sp>
      <p:sp>
        <p:nvSpPr>
          <p:cNvPr id="3" name="Content Placeholder 2"/>
          <p:cNvSpPr>
            <a:spLocks noGrp="1"/>
          </p:cNvSpPr>
          <p:nvPr>
            <p:ph idx="1"/>
          </p:nvPr>
        </p:nvSpPr>
        <p:spPr/>
        <p:txBody>
          <a:bodyPr/>
          <a:lstStyle/>
          <a:p>
            <a:r>
              <a:rPr lang="de-DE" dirty="0" smtClean="0">
                <a:solidFill>
                  <a:schemeClr val="bg1"/>
                </a:solidFill>
              </a:rPr>
              <a:t>Das Fisch-O-Meter zeigt für die häufigsten einheimischen Fische die Mindest-Größe bei Geschlechtsreife an</a:t>
            </a:r>
          </a:p>
          <a:p>
            <a:r>
              <a:rPr lang="de-DE" dirty="0" smtClean="0">
                <a:solidFill>
                  <a:schemeClr val="bg1"/>
                </a:solidFill>
              </a:rPr>
              <a:t>Kleinere Fische sollte man nicht kaufen</a:t>
            </a:r>
            <a:endParaRPr lang="en-US" dirty="0">
              <a:solidFill>
                <a:schemeClr val="bg1"/>
              </a:solidFill>
            </a:endParaRPr>
          </a:p>
        </p:txBody>
      </p:sp>
      <p:sp>
        <p:nvSpPr>
          <p:cNvPr id="4" name="Footer Placeholder 3"/>
          <p:cNvSpPr>
            <a:spLocks noGrp="1"/>
          </p:cNvSpPr>
          <p:nvPr>
            <p:ph type="ftr" sz="quarter" idx="11"/>
          </p:nvPr>
        </p:nvSpPr>
        <p:spPr/>
        <p:txBody>
          <a:bodyPr/>
          <a:lstStyle/>
          <a:p>
            <a:r>
              <a:rPr lang="de-DE" altLang="de-DE" smtClean="0">
                <a:solidFill>
                  <a:srgbClr val="FFFF00"/>
                </a:solidFill>
              </a:rPr>
              <a:t>S. Opitz, GEOMAR, BfN Cluster 9, Vortrag Vilm 12/11/13</a:t>
            </a:r>
            <a:endParaRPr lang="en-US" altLang="de-DE">
              <a:solidFill>
                <a:srgbClr val="FFFF00"/>
              </a:solidFill>
            </a:endParaRPr>
          </a:p>
        </p:txBody>
      </p:sp>
      <p:sp>
        <p:nvSpPr>
          <p:cNvPr id="5" name="Slide Number Placeholder 4"/>
          <p:cNvSpPr>
            <a:spLocks noGrp="1"/>
          </p:cNvSpPr>
          <p:nvPr>
            <p:ph type="sldNum" sz="quarter" idx="12"/>
          </p:nvPr>
        </p:nvSpPr>
        <p:spPr/>
        <p:txBody>
          <a:bodyPr/>
          <a:lstStyle/>
          <a:p>
            <a:fld id="{2927B4F1-7B19-4AAC-9E7A-09718F637BFD}" type="slidenum">
              <a:rPr lang="en-US" altLang="de-DE" smtClean="0">
                <a:solidFill>
                  <a:srgbClr val="FFFF00"/>
                </a:solidFill>
              </a:rPr>
              <a:pPr/>
              <a:t>23</a:t>
            </a:fld>
            <a:endParaRPr lang="en-US" altLang="de-DE">
              <a:solidFill>
                <a:srgbClr val="FFFF00"/>
              </a:solidFill>
            </a:endParaRPr>
          </a:p>
        </p:txBody>
      </p:sp>
    </p:spTree>
    <p:extLst>
      <p:ext uri="{BB962C8B-B14F-4D97-AF65-F5344CB8AC3E}">
        <p14:creationId xmlns:p14="http://schemas.microsoft.com/office/powerpoint/2010/main" val="104573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92313" y="1700213"/>
            <a:ext cx="8229600" cy="1143000"/>
          </a:xfrm>
        </p:spPr>
        <p:txBody>
          <a:bodyPr/>
          <a:lstStyle/>
          <a:p>
            <a:r>
              <a:rPr lang="de-DE" altLang="en-US" dirty="0" smtClean="0"/>
              <a:t>Danke</a:t>
            </a:r>
            <a:endParaRPr lang="en-US" altLang="en-US" dirty="0" smtClean="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4064820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1544" y="0"/>
            <a:ext cx="8229600" cy="1143000"/>
          </a:xfrm>
        </p:spPr>
        <p:txBody>
          <a:bodyPr/>
          <a:lstStyle/>
          <a:p>
            <a:r>
              <a:rPr lang="en-US" dirty="0" smtClean="0"/>
              <a:t>Der </a:t>
            </a:r>
            <a:r>
              <a:rPr lang="en-US" i="1" dirty="0" smtClean="0"/>
              <a:t>MSY</a:t>
            </a:r>
            <a:r>
              <a:rPr lang="en-US" dirty="0" smtClean="0"/>
              <a:t> </a:t>
            </a:r>
            <a:r>
              <a:rPr lang="en-US" dirty="0" err="1" smtClean="0"/>
              <a:t>Rahmen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357" y="790552"/>
            <a:ext cx="7537198" cy="553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03712" y="4293096"/>
            <a:ext cx="6048672" cy="1008112"/>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     </a:t>
            </a:r>
            <a:r>
              <a:rPr lang="en-US" dirty="0" err="1" smtClean="0">
                <a:solidFill>
                  <a:prstClr val="black"/>
                </a:solidFill>
              </a:rPr>
              <a:t>Außerhalb</a:t>
            </a:r>
            <a:r>
              <a:rPr lang="en-US" dirty="0" smtClean="0">
                <a:solidFill>
                  <a:prstClr val="black"/>
                </a:solidFill>
              </a:rPr>
              <a:t> </a:t>
            </a:r>
            <a:r>
              <a:rPr lang="en-US" dirty="0" err="1" smtClean="0">
                <a:solidFill>
                  <a:prstClr val="black"/>
                </a:solidFill>
              </a:rPr>
              <a:t>sicherer</a:t>
            </a:r>
            <a:r>
              <a:rPr lang="en-US" dirty="0" smtClean="0">
                <a:solidFill>
                  <a:prstClr val="black"/>
                </a:solidFill>
              </a:rPr>
              <a:t> </a:t>
            </a:r>
            <a:r>
              <a:rPr lang="en-US" dirty="0" err="1" smtClean="0">
                <a:solidFill>
                  <a:prstClr val="black"/>
                </a:solidFill>
              </a:rPr>
              <a:t>biologischer</a:t>
            </a:r>
            <a:r>
              <a:rPr lang="en-US" dirty="0" smtClean="0">
                <a:solidFill>
                  <a:prstClr val="black"/>
                </a:solidFill>
              </a:rPr>
              <a:t> </a:t>
            </a:r>
            <a:r>
              <a:rPr lang="en-US" dirty="0" err="1" smtClean="0">
                <a:solidFill>
                  <a:prstClr val="black"/>
                </a:solidFill>
              </a:rPr>
              <a:t>Grenzen</a:t>
            </a:r>
            <a:endParaRPr lang="en-US" dirty="0">
              <a:solidFill>
                <a:prstClr val="black"/>
              </a:solidFill>
            </a:endParaRPr>
          </a:p>
        </p:txBody>
      </p:sp>
      <p:sp>
        <p:nvSpPr>
          <p:cNvPr id="3" name="Rectangle 2"/>
          <p:cNvSpPr/>
          <p:nvPr/>
        </p:nvSpPr>
        <p:spPr>
          <a:xfrm>
            <a:off x="6567056" y="1412776"/>
            <a:ext cx="2985329" cy="2880320"/>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black"/>
                </a:solidFill>
              </a:rPr>
              <a:t>Überfischung</a:t>
            </a:r>
            <a:endParaRPr lang="en-US" dirty="0">
              <a:solidFill>
                <a:prstClr val="black"/>
              </a:solidFill>
            </a:endParaRPr>
          </a:p>
        </p:txBody>
      </p:sp>
      <p:sp>
        <p:nvSpPr>
          <p:cNvPr id="4" name="Rectangle 3"/>
          <p:cNvSpPr/>
          <p:nvPr/>
        </p:nvSpPr>
        <p:spPr>
          <a:xfrm>
            <a:off x="3503712" y="3212976"/>
            <a:ext cx="2973288" cy="100811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black"/>
                </a:solidFill>
              </a:rPr>
              <a:t>Erholung</a:t>
            </a:r>
            <a:endParaRPr lang="en-US" dirty="0">
              <a:solidFill>
                <a:prstClr val="black"/>
              </a:solidFill>
            </a:endParaRPr>
          </a:p>
        </p:txBody>
      </p:sp>
      <p:sp>
        <p:nvSpPr>
          <p:cNvPr id="6" name="Rectangle 5"/>
          <p:cNvSpPr/>
          <p:nvPr/>
        </p:nvSpPr>
        <p:spPr>
          <a:xfrm>
            <a:off x="3503712" y="1412776"/>
            <a:ext cx="2980215" cy="1728192"/>
          </a:xfrm>
          <a:prstGeom prst="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a:p>
            <a:endParaRPr lang="en-US" dirty="0">
              <a:solidFill>
                <a:prstClr val="white"/>
              </a:solidFill>
            </a:endParaRPr>
          </a:p>
          <a:p>
            <a:r>
              <a:rPr lang="en-US" dirty="0">
                <a:solidFill>
                  <a:prstClr val="black"/>
                </a:solidFill>
              </a:rPr>
              <a:t>     </a:t>
            </a:r>
            <a:r>
              <a:rPr lang="en-US" dirty="0" err="1" smtClean="0">
                <a:solidFill>
                  <a:prstClr val="black"/>
                </a:solidFill>
              </a:rPr>
              <a:t>Große</a:t>
            </a:r>
            <a:r>
              <a:rPr lang="en-US" dirty="0" smtClean="0">
                <a:solidFill>
                  <a:prstClr val="black"/>
                </a:solidFill>
              </a:rPr>
              <a:t> </a:t>
            </a:r>
            <a:r>
              <a:rPr lang="en-US" dirty="0" err="1" smtClean="0">
                <a:solidFill>
                  <a:prstClr val="black"/>
                </a:solidFill>
              </a:rPr>
              <a:t>Bestände</a:t>
            </a:r>
            <a:endParaRPr lang="en-US" dirty="0">
              <a:solidFill>
                <a:prstClr val="black"/>
              </a:solidFill>
            </a:endParaRPr>
          </a:p>
          <a:p>
            <a:r>
              <a:rPr lang="en-US" dirty="0">
                <a:solidFill>
                  <a:prstClr val="black"/>
                </a:solidFill>
              </a:rPr>
              <a:t>       </a:t>
            </a:r>
            <a:r>
              <a:rPr lang="en-US" dirty="0" err="1" smtClean="0">
                <a:solidFill>
                  <a:prstClr val="black"/>
                </a:solidFill>
              </a:rPr>
              <a:t>Hohe</a:t>
            </a:r>
            <a:r>
              <a:rPr lang="en-US" dirty="0" smtClean="0">
                <a:solidFill>
                  <a:prstClr val="black"/>
                </a:solidFill>
              </a:rPr>
              <a:t> </a:t>
            </a:r>
            <a:r>
              <a:rPr lang="en-US" dirty="0" err="1" smtClean="0">
                <a:solidFill>
                  <a:prstClr val="black"/>
                </a:solidFill>
              </a:rPr>
              <a:t>Gewinne</a:t>
            </a:r>
            <a:endParaRPr lang="en-US" dirty="0">
              <a:solidFill>
                <a:prstClr val="black"/>
              </a:solidFill>
            </a:endParaRPr>
          </a:p>
          <a:p>
            <a:r>
              <a:rPr lang="en-US" dirty="0">
                <a:solidFill>
                  <a:prstClr val="black"/>
                </a:solidFill>
              </a:rPr>
              <a:t>                 </a:t>
            </a:r>
            <a:r>
              <a:rPr lang="en-US" dirty="0" err="1" smtClean="0">
                <a:solidFill>
                  <a:prstClr val="black"/>
                </a:solidFill>
              </a:rPr>
              <a:t>Hohe</a:t>
            </a:r>
            <a:r>
              <a:rPr lang="en-US" dirty="0" smtClean="0">
                <a:solidFill>
                  <a:prstClr val="black"/>
                </a:solidFill>
              </a:rPr>
              <a:t> </a:t>
            </a:r>
            <a:r>
              <a:rPr lang="en-US" dirty="0" err="1" smtClean="0">
                <a:solidFill>
                  <a:prstClr val="black"/>
                </a:solidFill>
              </a:rPr>
              <a:t>Fänge</a:t>
            </a:r>
            <a:endParaRPr lang="en-US" dirty="0">
              <a:solidFill>
                <a:prstClr val="black"/>
              </a:solidFill>
            </a:endParaRPr>
          </a:p>
        </p:txBody>
      </p:sp>
      <p:sp>
        <p:nvSpPr>
          <p:cNvPr id="7" name="TextBox 6"/>
          <p:cNvSpPr txBox="1"/>
          <p:nvPr/>
        </p:nvSpPr>
        <p:spPr>
          <a:xfrm>
            <a:off x="4316934" y="1484784"/>
            <a:ext cx="1053494" cy="369332"/>
          </a:xfrm>
          <a:prstGeom prst="rect">
            <a:avLst/>
          </a:prstGeom>
          <a:noFill/>
        </p:spPr>
        <p:txBody>
          <a:bodyPr wrap="none" rtlCol="0">
            <a:spAutoFit/>
          </a:bodyPr>
          <a:lstStyle/>
          <a:p>
            <a:r>
              <a:rPr lang="en-US" b="1" dirty="0">
                <a:solidFill>
                  <a:prstClr val="black"/>
                </a:solidFill>
              </a:rPr>
              <a:t>CFP 2013</a:t>
            </a:r>
          </a:p>
        </p:txBody>
      </p:sp>
    </p:spTree>
    <p:extLst>
      <p:ext uri="{BB962C8B-B14F-4D97-AF65-F5344CB8AC3E}">
        <p14:creationId xmlns:p14="http://schemas.microsoft.com/office/powerpoint/2010/main" val="9595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Gemeinsame Fischereipolitik der EU (2013)</a:t>
            </a:r>
            <a:endParaRPr lang="en-US" dirty="0"/>
          </a:p>
        </p:txBody>
      </p:sp>
      <p:sp>
        <p:nvSpPr>
          <p:cNvPr id="3" name="Content Placeholder 2"/>
          <p:cNvSpPr>
            <a:spLocks noGrp="1"/>
          </p:cNvSpPr>
          <p:nvPr>
            <p:ph idx="1"/>
          </p:nvPr>
        </p:nvSpPr>
        <p:spPr/>
        <p:txBody>
          <a:bodyPr/>
          <a:lstStyle/>
          <a:p>
            <a:r>
              <a:rPr lang="de-DE" dirty="0" smtClean="0"/>
              <a:t>Alle Fischbestände wiederaufbauen, über die Größe (</a:t>
            </a:r>
            <a:r>
              <a:rPr lang="de-DE" i="1" dirty="0" err="1" smtClean="0"/>
              <a:t>B</a:t>
            </a:r>
            <a:r>
              <a:rPr lang="de-DE" i="1" baseline="-25000" dirty="0" err="1" smtClean="0"/>
              <a:t>msy</a:t>
            </a:r>
            <a:r>
              <a:rPr lang="de-DE" dirty="0" smtClean="0"/>
              <a:t>), bei der sie den maximalen Dauerertrag (</a:t>
            </a:r>
            <a:r>
              <a:rPr lang="de-DE" i="1" dirty="0" smtClean="0"/>
              <a:t>MSY</a:t>
            </a:r>
            <a:r>
              <a:rPr lang="de-DE" dirty="0" smtClean="0"/>
              <a:t>) liefern können</a:t>
            </a:r>
          </a:p>
          <a:p>
            <a:r>
              <a:rPr lang="de-DE" dirty="0" smtClean="0"/>
              <a:t>Dazu bis 2015 schrittweise den Fischereidruck senken, auf höchstens </a:t>
            </a:r>
            <a:r>
              <a:rPr lang="de-DE" i="1" dirty="0" err="1" smtClean="0"/>
              <a:t>F</a:t>
            </a:r>
            <a:r>
              <a:rPr lang="de-DE" i="1" baseline="-25000" dirty="0" err="1" smtClean="0"/>
              <a:t>msy</a:t>
            </a:r>
            <a:r>
              <a:rPr lang="de-DE" dirty="0" smtClean="0"/>
              <a:t> </a:t>
            </a:r>
            <a:r>
              <a:rPr lang="de-DE" dirty="0" smtClean="0">
                <a:solidFill>
                  <a:schemeClr val="bg1">
                    <a:lumMod val="50000"/>
                  </a:schemeClr>
                </a:solidFill>
              </a:rPr>
              <a:t>(eng begrenzte Ausnahmen bis 2020 möglich)</a:t>
            </a:r>
            <a:endParaRPr lang="en-US" dirty="0">
              <a:solidFill>
                <a:schemeClr val="bg1">
                  <a:lumMod val="50000"/>
                </a:schemeClr>
              </a:solidFill>
            </a:endParaRPr>
          </a:p>
        </p:txBody>
      </p:sp>
    </p:spTree>
    <p:extLst>
      <p:ext uri="{BB962C8B-B14F-4D97-AF65-F5344CB8AC3E}">
        <p14:creationId xmlns:p14="http://schemas.microsoft.com/office/powerpoint/2010/main" val="2319104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536" y="0"/>
            <a:ext cx="8229600" cy="1052736"/>
          </a:xfrm>
        </p:spPr>
        <p:txBody>
          <a:bodyPr/>
          <a:lstStyle/>
          <a:p>
            <a:r>
              <a:rPr lang="en-US" dirty="0" smtClean="0"/>
              <a:t>European Stocks in 2013-2015</a:t>
            </a:r>
            <a:endParaRPr lang="en-US"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893712" y="821905"/>
            <a:ext cx="10414230" cy="6005064"/>
          </a:xfrm>
          <a:prstGeom prst="rect">
            <a:avLst/>
          </a:prstGeom>
          <a:noFill/>
        </p:spPr>
      </p:pic>
      <p:sp>
        <p:nvSpPr>
          <p:cNvPr id="9" name="TextBox 8"/>
          <p:cNvSpPr txBox="1"/>
          <p:nvPr/>
        </p:nvSpPr>
        <p:spPr>
          <a:xfrm>
            <a:off x="3264772" y="821904"/>
            <a:ext cx="3666068" cy="369332"/>
          </a:xfrm>
          <a:prstGeom prst="rect">
            <a:avLst/>
          </a:prstGeom>
          <a:noFill/>
        </p:spPr>
        <p:txBody>
          <a:bodyPr wrap="none" rtlCol="0">
            <a:spAutoFit/>
          </a:bodyPr>
          <a:lstStyle/>
          <a:p>
            <a:r>
              <a:rPr lang="en-US" b="1" dirty="0">
                <a:solidFill>
                  <a:prstClr val="black"/>
                </a:solidFill>
                <a:latin typeface="Arial"/>
                <a:cs typeface="Arial"/>
              </a:rPr>
              <a:t>◄    </a:t>
            </a:r>
            <a:r>
              <a:rPr lang="en-US" b="1" dirty="0" smtClean="0">
                <a:solidFill>
                  <a:prstClr val="black"/>
                </a:solidFill>
              </a:rPr>
              <a:t>Management </a:t>
            </a:r>
            <a:r>
              <a:rPr lang="en-US" b="1" dirty="0" err="1" smtClean="0">
                <a:solidFill>
                  <a:prstClr val="black"/>
                </a:solidFill>
              </a:rPr>
              <a:t>Entscheidung</a:t>
            </a:r>
            <a:r>
              <a:rPr lang="en-US" b="1" dirty="0" smtClean="0">
                <a:solidFill>
                  <a:prstClr val="black"/>
                </a:solidFill>
              </a:rPr>
              <a:t>   </a:t>
            </a:r>
            <a:r>
              <a:rPr lang="en-US" b="1" dirty="0">
                <a:solidFill>
                  <a:prstClr val="black"/>
                </a:solidFill>
                <a:latin typeface="Arial"/>
                <a:cs typeface="Arial"/>
              </a:rPr>
              <a:t>►</a:t>
            </a:r>
            <a:endParaRPr lang="en-US" b="1" dirty="0">
              <a:solidFill>
                <a:prstClr val="black"/>
              </a:solidFill>
            </a:endParaRPr>
          </a:p>
        </p:txBody>
      </p:sp>
      <p:sp>
        <p:nvSpPr>
          <p:cNvPr id="4" name="TextBox 3"/>
          <p:cNvSpPr txBox="1"/>
          <p:nvPr/>
        </p:nvSpPr>
        <p:spPr>
          <a:xfrm>
            <a:off x="2644138" y="6532880"/>
            <a:ext cx="7697428" cy="369332"/>
          </a:xfrm>
          <a:prstGeom prst="rect">
            <a:avLst/>
          </a:prstGeom>
          <a:noFill/>
        </p:spPr>
        <p:txBody>
          <a:bodyPr wrap="none" rtlCol="0">
            <a:spAutoFit/>
          </a:bodyPr>
          <a:lstStyle/>
          <a:p>
            <a:r>
              <a:rPr lang="en-US" dirty="0">
                <a:solidFill>
                  <a:prstClr val="black"/>
                </a:solidFill>
              </a:rPr>
              <a:t>Analysis of </a:t>
            </a:r>
            <a:r>
              <a:rPr lang="en-US" dirty="0" smtClean="0">
                <a:solidFill>
                  <a:prstClr val="black"/>
                </a:solidFill>
              </a:rPr>
              <a:t>397 </a:t>
            </a:r>
            <a:r>
              <a:rPr lang="en-US" dirty="0">
                <a:solidFill>
                  <a:prstClr val="black"/>
                </a:solidFill>
              </a:rPr>
              <a:t>stocks </a:t>
            </a:r>
            <a:r>
              <a:rPr lang="en-US" dirty="0" smtClean="0">
                <a:solidFill>
                  <a:prstClr val="black"/>
                </a:solidFill>
              </a:rPr>
              <a:t>in European Seas and adjacent waters.   Froese </a:t>
            </a:r>
            <a:r>
              <a:rPr lang="en-US" dirty="0">
                <a:solidFill>
                  <a:prstClr val="black"/>
                </a:solidFill>
              </a:rPr>
              <a:t>et al</a:t>
            </a:r>
            <a:r>
              <a:rPr lang="en-US" dirty="0" smtClean="0">
                <a:solidFill>
                  <a:prstClr val="black"/>
                </a:solidFill>
              </a:rPr>
              <a:t>. 2016.</a:t>
            </a:r>
            <a:endParaRPr lang="en-US" dirty="0">
              <a:solidFill>
                <a:prstClr val="black"/>
              </a:solidFill>
            </a:endParaRPr>
          </a:p>
        </p:txBody>
      </p:sp>
      <p:sp>
        <p:nvSpPr>
          <p:cNvPr id="10" name="TextBox 9"/>
          <p:cNvSpPr txBox="1"/>
          <p:nvPr/>
        </p:nvSpPr>
        <p:spPr>
          <a:xfrm rot="-5400000">
            <a:off x="-650186" y="3435224"/>
            <a:ext cx="3993337" cy="369332"/>
          </a:xfrm>
          <a:prstGeom prst="rect">
            <a:avLst/>
          </a:prstGeom>
          <a:noFill/>
        </p:spPr>
        <p:txBody>
          <a:bodyPr wrap="none" rtlCol="0">
            <a:spAutoFit/>
          </a:bodyPr>
          <a:lstStyle/>
          <a:p>
            <a:r>
              <a:rPr lang="en-US" dirty="0">
                <a:solidFill>
                  <a:prstClr val="black"/>
                </a:solidFill>
                <a:latin typeface="Arial"/>
                <a:cs typeface="Arial"/>
              </a:rPr>
              <a:t>◄</a:t>
            </a:r>
            <a:r>
              <a:rPr lang="en-US" dirty="0">
                <a:solidFill>
                  <a:prstClr val="black"/>
                </a:solidFill>
              </a:rPr>
              <a:t>   </a:t>
            </a:r>
            <a:r>
              <a:rPr lang="en-US" b="1" dirty="0">
                <a:solidFill>
                  <a:prstClr val="black"/>
                </a:solidFill>
              </a:rPr>
              <a:t>F &amp; </a:t>
            </a:r>
            <a:r>
              <a:rPr lang="en-US" dirty="0">
                <a:solidFill>
                  <a:prstClr val="black"/>
                </a:solidFill>
              </a:rPr>
              <a:t> </a:t>
            </a:r>
            <a:r>
              <a:rPr lang="en-US" b="1" dirty="0" err="1" smtClean="0">
                <a:solidFill>
                  <a:prstClr val="black"/>
                </a:solidFill>
              </a:rPr>
              <a:t>Fortpflanzung</a:t>
            </a:r>
            <a:r>
              <a:rPr lang="en-US" b="1" dirty="0" smtClean="0">
                <a:solidFill>
                  <a:prstClr val="black"/>
                </a:solidFill>
              </a:rPr>
              <a:t> </a:t>
            </a:r>
            <a:r>
              <a:rPr lang="en-US" b="1" dirty="0">
                <a:solidFill>
                  <a:prstClr val="black"/>
                </a:solidFill>
              </a:rPr>
              <a:t>&amp; </a:t>
            </a:r>
            <a:r>
              <a:rPr lang="en-US" b="1" dirty="0" err="1" smtClean="0">
                <a:solidFill>
                  <a:prstClr val="black"/>
                </a:solidFill>
              </a:rPr>
              <a:t>Wachstum</a:t>
            </a:r>
            <a:r>
              <a:rPr lang="en-US" dirty="0" smtClean="0">
                <a:solidFill>
                  <a:prstClr val="black"/>
                </a:solidFill>
              </a:rPr>
              <a:t>   </a:t>
            </a:r>
            <a:r>
              <a:rPr lang="en-US" dirty="0">
                <a:solidFill>
                  <a:prstClr val="black"/>
                </a:solidFill>
                <a:latin typeface="Arial"/>
                <a:cs typeface="Arial"/>
              </a:rPr>
              <a:t>►</a:t>
            </a:r>
            <a:endParaRPr lang="en-US" dirty="0">
              <a:solidFill>
                <a:prstClr val="black"/>
              </a:solidFill>
            </a:endParaRPr>
          </a:p>
        </p:txBody>
      </p:sp>
    </p:spTree>
    <p:extLst>
      <p:ext uri="{BB962C8B-B14F-4D97-AF65-F5344CB8AC3E}">
        <p14:creationId xmlns:p14="http://schemas.microsoft.com/office/powerpoint/2010/main" val="24247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0626" y="6293186"/>
            <a:ext cx="10675551" cy="646331"/>
          </a:xfrm>
          <a:prstGeom prst="rect">
            <a:avLst/>
          </a:prstGeom>
          <a:noFill/>
        </p:spPr>
        <p:txBody>
          <a:bodyPr wrap="none" rtlCol="0">
            <a:spAutoFit/>
          </a:bodyPr>
          <a:lstStyle/>
          <a:p>
            <a:r>
              <a:rPr lang="en-US" dirty="0" err="1" smtClean="0"/>
              <a:t>Ausbeutung</a:t>
            </a:r>
            <a:r>
              <a:rPr lang="en-US" dirty="0" smtClean="0"/>
              <a:t> von </a:t>
            </a:r>
            <a:r>
              <a:rPr lang="en-US" dirty="0"/>
              <a:t>397 </a:t>
            </a:r>
            <a:r>
              <a:rPr lang="en-US" dirty="0" err="1" smtClean="0"/>
              <a:t>Beständen</a:t>
            </a:r>
            <a:r>
              <a:rPr lang="en-US" dirty="0" smtClean="0"/>
              <a:t> </a:t>
            </a:r>
            <a:r>
              <a:rPr lang="en-US" dirty="0"/>
              <a:t>in </a:t>
            </a:r>
            <a:r>
              <a:rPr lang="en-US" dirty="0" err="1" smtClean="0"/>
              <a:t>europäischen</a:t>
            </a:r>
            <a:r>
              <a:rPr lang="en-US" dirty="0" smtClean="0"/>
              <a:t> </a:t>
            </a:r>
            <a:r>
              <a:rPr lang="en-US" dirty="0" err="1" smtClean="0"/>
              <a:t>Meeren</a:t>
            </a:r>
            <a:r>
              <a:rPr lang="en-US" dirty="0" smtClean="0"/>
              <a:t> 2013-2015. </a:t>
            </a:r>
            <a:r>
              <a:rPr lang="en-US" dirty="0" err="1" smtClean="0"/>
              <a:t>Verschiedene</a:t>
            </a:r>
            <a:r>
              <a:rPr lang="en-US" dirty="0" smtClean="0"/>
              <a:t> </a:t>
            </a:r>
            <a:r>
              <a:rPr lang="en-US" dirty="0" err="1" smtClean="0"/>
              <a:t>Arten</a:t>
            </a:r>
            <a:r>
              <a:rPr lang="en-US" dirty="0" smtClean="0"/>
              <a:t> der </a:t>
            </a:r>
            <a:r>
              <a:rPr lang="en-US" dirty="0" err="1" smtClean="0"/>
              <a:t>Überfischung</a:t>
            </a:r>
            <a:endParaRPr lang="en-US" dirty="0" smtClean="0"/>
          </a:p>
          <a:p>
            <a:r>
              <a:rPr lang="en-US" dirty="0" err="1" smtClean="0"/>
              <a:t>Überlagern</a:t>
            </a:r>
            <a:r>
              <a:rPr lang="en-US" dirty="0" smtClean="0"/>
              <a:t> </a:t>
            </a:r>
            <a:r>
              <a:rPr lang="en-US" dirty="0" err="1" smtClean="0"/>
              <a:t>sich</a:t>
            </a:r>
            <a:r>
              <a:rPr lang="en-US" dirty="0" smtClean="0"/>
              <a:t>, die </a:t>
            </a:r>
            <a:r>
              <a:rPr lang="en-US" dirty="0" err="1" smtClean="0"/>
              <a:t>Zahlen</a:t>
            </a:r>
            <a:r>
              <a:rPr lang="en-US" dirty="0" smtClean="0"/>
              <a:t> </a:t>
            </a:r>
            <a:r>
              <a:rPr lang="en-US" dirty="0" err="1" smtClean="0"/>
              <a:t>ergeben</a:t>
            </a:r>
            <a:r>
              <a:rPr lang="en-US" dirty="0" smtClean="0"/>
              <a:t> </a:t>
            </a:r>
            <a:r>
              <a:rPr lang="en-US" dirty="0" err="1" smtClean="0"/>
              <a:t>daher</a:t>
            </a:r>
            <a:r>
              <a:rPr lang="en-US" dirty="0" smtClean="0"/>
              <a:t> </a:t>
            </a:r>
            <a:r>
              <a:rPr lang="en-US" dirty="0" err="1" smtClean="0"/>
              <a:t>nicht</a:t>
            </a:r>
            <a:r>
              <a:rPr lang="en-US" dirty="0" smtClean="0"/>
              <a:t> 100%.</a:t>
            </a:r>
            <a:r>
              <a:rPr lang="de-DE" dirty="0" smtClean="0"/>
              <a:t>                                                                 </a:t>
            </a:r>
            <a:r>
              <a:rPr lang="de-DE" dirty="0" err="1" smtClean="0"/>
              <a:t>Froese</a:t>
            </a:r>
            <a:r>
              <a:rPr lang="de-DE" dirty="0" smtClean="0"/>
              <a:t> et al. 2016</a:t>
            </a:r>
            <a:endParaRPr lang="en-US" dirty="0"/>
          </a:p>
        </p:txBody>
      </p:sp>
      <p:pic>
        <p:nvPicPr>
          <p:cNvPr id="2" name="Picture 1"/>
          <p:cNvPicPr>
            <a:picLocks noChangeAspect="1"/>
          </p:cNvPicPr>
          <p:nvPr/>
        </p:nvPicPr>
        <p:blipFill>
          <a:blip r:embed="rId2"/>
          <a:stretch>
            <a:fillRect/>
          </a:stretch>
        </p:blipFill>
        <p:spPr>
          <a:xfrm>
            <a:off x="721598" y="70338"/>
            <a:ext cx="10333953" cy="6211366"/>
          </a:xfrm>
          <a:prstGeom prst="rect">
            <a:avLst/>
          </a:prstGeom>
        </p:spPr>
      </p:pic>
    </p:spTree>
    <p:extLst>
      <p:ext uri="{BB962C8B-B14F-4D97-AF65-F5344CB8AC3E}">
        <p14:creationId xmlns:p14="http://schemas.microsoft.com/office/powerpoint/2010/main" val="380151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7686" y="6488668"/>
            <a:ext cx="9117689" cy="369332"/>
          </a:xfrm>
          <a:prstGeom prst="rect">
            <a:avLst/>
          </a:prstGeom>
          <a:noFill/>
        </p:spPr>
        <p:txBody>
          <a:bodyPr wrap="none" rtlCol="0">
            <a:spAutoFit/>
          </a:bodyPr>
          <a:lstStyle/>
          <a:p>
            <a:r>
              <a:rPr lang="en-US" dirty="0" err="1" smtClean="0"/>
              <a:t>Zustand</a:t>
            </a:r>
            <a:r>
              <a:rPr lang="en-US" dirty="0" smtClean="0"/>
              <a:t> von 397 </a:t>
            </a:r>
            <a:r>
              <a:rPr lang="en-US" dirty="0" err="1" smtClean="0"/>
              <a:t>Beständen</a:t>
            </a:r>
            <a:r>
              <a:rPr lang="en-US" dirty="0" smtClean="0"/>
              <a:t> in </a:t>
            </a:r>
            <a:r>
              <a:rPr lang="en-US" dirty="0" err="1" smtClean="0"/>
              <a:t>europäischen</a:t>
            </a:r>
            <a:r>
              <a:rPr lang="en-US" dirty="0" smtClean="0"/>
              <a:t> </a:t>
            </a:r>
            <a:r>
              <a:rPr lang="en-US" dirty="0" err="1" smtClean="0"/>
              <a:t>Meeren</a:t>
            </a:r>
            <a:r>
              <a:rPr lang="en-US" dirty="0" smtClean="0"/>
              <a:t>.</a:t>
            </a:r>
            <a:r>
              <a:rPr lang="de-DE" dirty="0" smtClean="0"/>
              <a:t>                                      </a:t>
            </a:r>
            <a:r>
              <a:rPr lang="de-DE" dirty="0" err="1" smtClean="0"/>
              <a:t>Froese</a:t>
            </a:r>
            <a:r>
              <a:rPr lang="de-DE" dirty="0" smtClean="0"/>
              <a:t> et al. 2016</a:t>
            </a:r>
            <a:endParaRPr lang="en-US" dirty="0"/>
          </a:p>
        </p:txBody>
      </p:sp>
      <p:pic>
        <p:nvPicPr>
          <p:cNvPr id="2" name="Picture 1"/>
          <p:cNvPicPr>
            <a:picLocks noChangeAspect="1"/>
          </p:cNvPicPr>
          <p:nvPr/>
        </p:nvPicPr>
        <p:blipFill>
          <a:blip r:embed="rId2"/>
          <a:stretch>
            <a:fillRect/>
          </a:stretch>
        </p:blipFill>
        <p:spPr>
          <a:xfrm>
            <a:off x="653734" y="-1432"/>
            <a:ext cx="10679034" cy="6418782"/>
          </a:xfrm>
          <a:prstGeom prst="rect">
            <a:avLst/>
          </a:prstGeom>
        </p:spPr>
      </p:pic>
    </p:spTree>
    <p:extLst>
      <p:ext uri="{BB962C8B-B14F-4D97-AF65-F5344CB8AC3E}">
        <p14:creationId xmlns:p14="http://schemas.microsoft.com/office/powerpoint/2010/main" val="3987057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Nur noch nachhaltiger Fischereidruck in 2015?</a:t>
            </a:r>
            <a:endParaRPr lang="en-US" dirty="0"/>
          </a:p>
        </p:txBody>
      </p:sp>
      <p:pic>
        <p:nvPicPr>
          <p:cNvPr id="3" name="Picture 2"/>
          <p:cNvPicPr>
            <a:picLocks noChangeAspect="1"/>
          </p:cNvPicPr>
          <p:nvPr/>
        </p:nvPicPr>
        <p:blipFill>
          <a:blip r:embed="rId2"/>
          <a:stretch>
            <a:fillRect/>
          </a:stretch>
        </p:blipFill>
        <p:spPr>
          <a:xfrm>
            <a:off x="1128456" y="1375705"/>
            <a:ext cx="8925806" cy="5360237"/>
          </a:xfrm>
          <a:prstGeom prst="rect">
            <a:avLst/>
          </a:prstGeom>
        </p:spPr>
      </p:pic>
      <p:sp>
        <p:nvSpPr>
          <p:cNvPr id="4" name="TextBox 3"/>
          <p:cNvSpPr txBox="1"/>
          <p:nvPr/>
        </p:nvSpPr>
        <p:spPr>
          <a:xfrm>
            <a:off x="4654752" y="1812250"/>
            <a:ext cx="2636491" cy="461665"/>
          </a:xfrm>
          <a:prstGeom prst="rect">
            <a:avLst/>
          </a:prstGeom>
          <a:noFill/>
        </p:spPr>
        <p:txBody>
          <a:bodyPr wrap="none" rtlCol="0">
            <a:spAutoFit/>
          </a:bodyPr>
          <a:lstStyle/>
          <a:p>
            <a:r>
              <a:rPr lang="de-DE" sz="2400" dirty="0" err="1" smtClean="0"/>
              <a:t>Example</a:t>
            </a:r>
            <a:r>
              <a:rPr lang="de-DE" sz="2400" dirty="0" smtClean="0"/>
              <a:t>: North </a:t>
            </a:r>
            <a:r>
              <a:rPr lang="de-DE" sz="2400" dirty="0" err="1" smtClean="0"/>
              <a:t>Sea</a:t>
            </a:r>
            <a:endParaRPr lang="en-US" sz="2400" dirty="0"/>
          </a:p>
        </p:txBody>
      </p:sp>
      <p:sp>
        <p:nvSpPr>
          <p:cNvPr id="5" name="Oval 4"/>
          <p:cNvSpPr/>
          <p:nvPr/>
        </p:nvSpPr>
        <p:spPr>
          <a:xfrm>
            <a:off x="9218476" y="1489520"/>
            <a:ext cx="666147" cy="467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919883" y="2900427"/>
            <a:ext cx="1093005" cy="1125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64772" y="6520467"/>
            <a:ext cx="7016601" cy="369332"/>
          </a:xfrm>
          <a:prstGeom prst="rect">
            <a:avLst/>
          </a:prstGeom>
          <a:noFill/>
        </p:spPr>
        <p:txBody>
          <a:bodyPr wrap="none" rtlCol="0">
            <a:spAutoFit/>
          </a:bodyPr>
          <a:lstStyle/>
          <a:p>
            <a:r>
              <a:rPr lang="en-US" dirty="0" err="1" smtClean="0">
                <a:solidFill>
                  <a:prstClr val="black"/>
                </a:solidFill>
              </a:rPr>
              <a:t>Analyse</a:t>
            </a:r>
            <a:r>
              <a:rPr lang="en-US" dirty="0" smtClean="0">
                <a:solidFill>
                  <a:prstClr val="black"/>
                </a:solidFill>
              </a:rPr>
              <a:t> von 45 </a:t>
            </a:r>
            <a:r>
              <a:rPr lang="en-US" dirty="0" err="1" smtClean="0">
                <a:solidFill>
                  <a:prstClr val="black"/>
                </a:solidFill>
              </a:rPr>
              <a:t>Beständen</a:t>
            </a:r>
            <a:r>
              <a:rPr lang="en-US" dirty="0" smtClean="0">
                <a:solidFill>
                  <a:prstClr val="black"/>
                </a:solidFill>
              </a:rPr>
              <a:t> in der </a:t>
            </a:r>
            <a:r>
              <a:rPr lang="en-US" dirty="0" err="1" smtClean="0">
                <a:solidFill>
                  <a:prstClr val="black"/>
                </a:solidFill>
              </a:rPr>
              <a:t>Nordsee</a:t>
            </a:r>
            <a:r>
              <a:rPr lang="en-US" dirty="0" smtClean="0">
                <a:solidFill>
                  <a:prstClr val="black"/>
                </a:solidFill>
              </a:rPr>
              <a:t>                        </a:t>
            </a:r>
            <a:r>
              <a:rPr lang="en-US" dirty="0">
                <a:solidFill>
                  <a:prstClr val="black"/>
                </a:solidFill>
              </a:rPr>
              <a:t>Froese et al</a:t>
            </a:r>
            <a:r>
              <a:rPr lang="en-US" dirty="0" smtClean="0">
                <a:solidFill>
                  <a:prstClr val="black"/>
                </a:solidFill>
              </a:rPr>
              <a:t>. 2016</a:t>
            </a:r>
            <a:endParaRPr lang="en-US" dirty="0">
              <a:solidFill>
                <a:prstClr val="black"/>
              </a:solidFill>
            </a:endParaRPr>
          </a:p>
        </p:txBody>
      </p:sp>
    </p:spTree>
    <p:extLst>
      <p:ext uri="{BB962C8B-B14F-4D97-AF65-F5344CB8AC3E}">
        <p14:creationId xmlns:p14="http://schemas.microsoft.com/office/powerpoint/2010/main" val="40659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Mögliche Erholung der Bestände </a:t>
            </a:r>
            <a:br>
              <a:rPr lang="de-DE" dirty="0" smtClean="0"/>
            </a:br>
            <a:r>
              <a:rPr lang="de-DE" dirty="0" smtClean="0"/>
              <a:t>in Abhängigkeit vom Fischereidruck</a:t>
            </a:r>
            <a:endParaRPr lang="en-US" dirty="0"/>
          </a:p>
        </p:txBody>
      </p:sp>
      <p:pic>
        <p:nvPicPr>
          <p:cNvPr id="3" name="Picture 2"/>
          <p:cNvPicPr>
            <a:picLocks noChangeAspect="1"/>
          </p:cNvPicPr>
          <p:nvPr/>
        </p:nvPicPr>
        <p:blipFill>
          <a:blip r:embed="rId2"/>
          <a:stretch>
            <a:fillRect/>
          </a:stretch>
        </p:blipFill>
        <p:spPr>
          <a:xfrm>
            <a:off x="513057" y="2037075"/>
            <a:ext cx="11589853" cy="4148572"/>
          </a:xfrm>
          <a:prstGeom prst="rect">
            <a:avLst/>
          </a:prstGeom>
        </p:spPr>
      </p:pic>
    </p:spTree>
    <p:extLst>
      <p:ext uri="{BB962C8B-B14F-4D97-AF65-F5344CB8AC3E}">
        <p14:creationId xmlns:p14="http://schemas.microsoft.com/office/powerpoint/2010/main" val="1588533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rddesign">
  <a:themeElements>
    <a:clrScheme name="Standarddesign 8">
      <a:dk1>
        <a:srgbClr val="000000"/>
      </a:dk1>
      <a:lt1>
        <a:srgbClr val="FFFF00"/>
      </a:lt1>
      <a:dk2>
        <a:srgbClr val="000000"/>
      </a:dk2>
      <a:lt2>
        <a:srgbClr val="FFFF00"/>
      </a:lt2>
      <a:accent1>
        <a:srgbClr val="00CC99"/>
      </a:accent1>
      <a:accent2>
        <a:srgbClr val="3333CC"/>
      </a:accent2>
      <a:accent3>
        <a:srgbClr val="AAAAAA"/>
      </a:accent3>
      <a:accent4>
        <a:srgbClr val="DADA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1"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1" u="none" strike="noStrike" cap="none" normalizeH="0" baseline="0" smtClean="0">
            <a:ln>
              <a:noFill/>
            </a:ln>
            <a:solidFill>
              <a:schemeClr val="tx1"/>
            </a:solidFill>
            <a:effectLst/>
            <a:latin typeface="Times New Roman"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00"/>
        </a:lt1>
        <a:dk2>
          <a:srgbClr val="000000"/>
        </a:dk2>
        <a:lt2>
          <a:srgbClr val="FFFF00"/>
        </a:lt2>
        <a:accent1>
          <a:srgbClr val="00CC99"/>
        </a:accent1>
        <a:accent2>
          <a:srgbClr val="3333CC"/>
        </a:accent2>
        <a:accent3>
          <a:srgbClr val="AAAAAA"/>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769</Words>
  <Application>Microsoft Office PowerPoint</Application>
  <PresentationFormat>Widescreen</PresentationFormat>
  <Paragraphs>84</Paragraphs>
  <Slides>24</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Arial</vt:lpstr>
      <vt:lpstr>Calibri</vt:lpstr>
      <vt:lpstr>Calibri Light</vt:lpstr>
      <vt:lpstr>Times New Roman</vt:lpstr>
      <vt:lpstr>Office Theme</vt:lpstr>
      <vt:lpstr>1_Office Theme</vt:lpstr>
      <vt:lpstr>2_Office Theme</vt:lpstr>
      <vt:lpstr>Standarddesign</vt:lpstr>
      <vt:lpstr>Welchen Fisch kann man mit gutem Gewissen essen?</vt:lpstr>
      <vt:lpstr>Überblick</vt:lpstr>
      <vt:lpstr>Der MSY Rahmen</vt:lpstr>
      <vt:lpstr>Gemeinsame Fischereipolitik der EU (2013)</vt:lpstr>
      <vt:lpstr>European Stocks in 2013-2015</vt:lpstr>
      <vt:lpstr>PowerPoint Presentation</vt:lpstr>
      <vt:lpstr>PowerPoint Presentation</vt:lpstr>
      <vt:lpstr>Nur noch nachhaltiger Fischereidruck in 2015?</vt:lpstr>
      <vt:lpstr>Mögliche Erholung der Bestände  in Abhängigkeit vom Fischereidruck</vt:lpstr>
      <vt:lpstr>Entwicklung des Gewinns der Fischereien abhängig vom Fischereidruck</vt:lpstr>
      <vt:lpstr>PowerPoint Presentation</vt:lpstr>
      <vt:lpstr>Können Ökolabel helfen?</vt:lpstr>
      <vt:lpstr>Marine Stewardship Council (MSC)</vt:lpstr>
      <vt:lpstr>Prinzipien und Kriterien</vt:lpstr>
      <vt:lpstr>PowerPoint Presentation</vt:lpstr>
      <vt:lpstr>Reality Check </vt:lpstr>
      <vt:lpstr>Zusammenfassung 2012</vt:lpstr>
      <vt:lpstr>PowerPoint Presentation</vt:lpstr>
      <vt:lpstr>Ergebnis der 2016 Studie zum MSC</vt:lpstr>
      <vt:lpstr>Zertifizierung bedrohter Arten</vt:lpstr>
      <vt:lpstr>PowerPoint Presentation</vt:lpstr>
      <vt:lpstr>Zusammenfassung 2016</vt:lpstr>
      <vt:lpstr>Vielleicht kann ein Lineal helfen?</vt:lpstr>
      <vt:lpstr>Danke</vt:lpstr>
    </vt:vector>
  </TitlesOfParts>
  <Company>GEOMAR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and Fisheries in European Seas</dc:title>
  <dc:creator>Froese, Rainer</dc:creator>
  <cp:lastModifiedBy>Froese, Rainer</cp:lastModifiedBy>
  <cp:revision>80</cp:revision>
  <dcterms:created xsi:type="dcterms:W3CDTF">2016-09-06T08:13:12Z</dcterms:created>
  <dcterms:modified xsi:type="dcterms:W3CDTF">2017-02-23T15:08:25Z</dcterms:modified>
</cp:coreProperties>
</file>