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96" r:id="rId4"/>
    <p:sldMasterId id="2147483708" r:id="rId5"/>
    <p:sldMasterId id="2147483720" r:id="rId6"/>
  </p:sldMasterIdLst>
  <p:notesMasterIdLst>
    <p:notesMasterId r:id="rId33"/>
  </p:notesMasterIdLst>
  <p:sldIdLst>
    <p:sldId id="256" r:id="rId7"/>
    <p:sldId id="290" r:id="rId8"/>
    <p:sldId id="281" r:id="rId9"/>
    <p:sldId id="280" r:id="rId10"/>
    <p:sldId id="282" r:id="rId11"/>
    <p:sldId id="283" r:id="rId12"/>
    <p:sldId id="284" r:id="rId13"/>
    <p:sldId id="286" r:id="rId14"/>
    <p:sldId id="287" r:id="rId15"/>
    <p:sldId id="288" r:id="rId16"/>
    <p:sldId id="257" r:id="rId17"/>
    <p:sldId id="258" r:id="rId18"/>
    <p:sldId id="259" r:id="rId19"/>
    <p:sldId id="260" r:id="rId20"/>
    <p:sldId id="261" r:id="rId21"/>
    <p:sldId id="263" r:id="rId22"/>
    <p:sldId id="265" r:id="rId23"/>
    <p:sldId id="266" r:id="rId24"/>
    <p:sldId id="279" r:id="rId25"/>
    <p:sldId id="267" r:id="rId26"/>
    <p:sldId id="268" r:id="rId27"/>
    <p:sldId id="273" r:id="rId28"/>
    <p:sldId id="276" r:id="rId29"/>
    <p:sldId id="291" r:id="rId30"/>
    <p:sldId id="278" r:id="rId31"/>
    <p:sldId id="292"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6" d="100"/>
          <a:sy n="66" d="100"/>
        </p:scale>
        <p:origin x="216"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C153ED-031C-4C4A-B4BC-8EC2EED4E08C}" type="datetimeFigureOut">
              <a:rPr lang="en-US" smtClean="0"/>
              <a:t>9/13/2016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4EFC5C-C851-494E-97F1-36B779136C37}" type="slidenum">
              <a:rPr lang="en-US" smtClean="0"/>
              <a:t>‹#›</a:t>
            </a:fld>
            <a:endParaRPr lang="en-US"/>
          </a:p>
        </p:txBody>
      </p:sp>
    </p:spTree>
    <p:extLst>
      <p:ext uri="{BB962C8B-B14F-4D97-AF65-F5344CB8AC3E}">
        <p14:creationId xmlns:p14="http://schemas.microsoft.com/office/powerpoint/2010/main" val="628017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78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5A5DED2-F263-4355-8391-BE95071B91AA}" type="slidenum">
              <a:rPr lang="en-US" smtClean="0">
                <a:solidFill>
                  <a:prstClr val="black"/>
                </a:solidFill>
              </a:rPr>
              <a:pPr fontAlgn="base">
                <a:spcBef>
                  <a:spcPct val="0"/>
                </a:spcBef>
                <a:spcAft>
                  <a:spcPct val="0"/>
                </a:spcAft>
                <a:defRPr/>
              </a:pPr>
              <a:t>4</a:t>
            </a:fld>
            <a:endParaRPr lang="en-US" smtClean="0">
              <a:solidFill>
                <a:prstClr val="black"/>
              </a:solidFill>
            </a:endParaRPr>
          </a:p>
        </p:txBody>
      </p:sp>
    </p:spTree>
    <p:extLst>
      <p:ext uri="{BB962C8B-B14F-4D97-AF65-F5344CB8AC3E}">
        <p14:creationId xmlns:p14="http://schemas.microsoft.com/office/powerpoint/2010/main" val="251310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13C452-003B-4882-833E-125478E0FF11}"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CDE82-0601-456C-888E-E2DFDE171E00}" type="slidenum">
              <a:rPr lang="en-US" smtClean="0"/>
              <a:t>‹#›</a:t>
            </a:fld>
            <a:endParaRPr lang="en-US"/>
          </a:p>
        </p:txBody>
      </p:sp>
    </p:spTree>
    <p:extLst>
      <p:ext uri="{BB962C8B-B14F-4D97-AF65-F5344CB8AC3E}">
        <p14:creationId xmlns:p14="http://schemas.microsoft.com/office/powerpoint/2010/main" val="3292624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13C452-003B-4882-833E-125478E0FF11}"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CDE82-0601-456C-888E-E2DFDE171E00}" type="slidenum">
              <a:rPr lang="en-US" smtClean="0"/>
              <a:t>‹#›</a:t>
            </a:fld>
            <a:endParaRPr lang="en-US"/>
          </a:p>
        </p:txBody>
      </p:sp>
    </p:spTree>
    <p:extLst>
      <p:ext uri="{BB962C8B-B14F-4D97-AF65-F5344CB8AC3E}">
        <p14:creationId xmlns:p14="http://schemas.microsoft.com/office/powerpoint/2010/main" val="1995180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13C452-003B-4882-833E-125478E0FF11}"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CDE82-0601-456C-888E-E2DFDE171E00}" type="slidenum">
              <a:rPr lang="en-US" smtClean="0"/>
              <a:t>‹#›</a:t>
            </a:fld>
            <a:endParaRPr lang="en-US"/>
          </a:p>
        </p:txBody>
      </p:sp>
    </p:spTree>
    <p:extLst>
      <p:ext uri="{BB962C8B-B14F-4D97-AF65-F5344CB8AC3E}">
        <p14:creationId xmlns:p14="http://schemas.microsoft.com/office/powerpoint/2010/main" val="909120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3BCEB0-02FE-4224-A35D-564E2B0B2022}"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9A83A5-E661-4F61-BB7B-DB0A3F3517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2710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3BCEB0-02FE-4224-A35D-564E2B0B2022}"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9A83A5-E661-4F61-BB7B-DB0A3F3517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2739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3BCEB0-02FE-4224-A35D-564E2B0B2022}"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9A83A5-E661-4F61-BB7B-DB0A3F3517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3694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3BCEB0-02FE-4224-A35D-564E2B0B2022}" type="datetimeFigureOut">
              <a:rPr lang="en-US" smtClean="0">
                <a:solidFill>
                  <a:prstClr val="black">
                    <a:tint val="75000"/>
                  </a:prstClr>
                </a:solidFill>
              </a:rPr>
              <a:pPr/>
              <a:t>9/13/2016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69A83A5-E661-4F61-BB7B-DB0A3F3517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9756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3BCEB0-02FE-4224-A35D-564E2B0B2022}" type="datetimeFigureOut">
              <a:rPr lang="en-US" smtClean="0">
                <a:solidFill>
                  <a:prstClr val="black">
                    <a:tint val="75000"/>
                  </a:prstClr>
                </a:solidFill>
              </a:rPr>
              <a:pPr/>
              <a:t>9/13/2016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69A83A5-E661-4F61-BB7B-DB0A3F3517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9229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3BCEB0-02FE-4224-A35D-564E2B0B2022}" type="datetimeFigureOut">
              <a:rPr lang="en-US" smtClean="0">
                <a:solidFill>
                  <a:prstClr val="black">
                    <a:tint val="75000"/>
                  </a:prstClr>
                </a:solidFill>
              </a:rPr>
              <a:pPr/>
              <a:t>9/13/2016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69A83A5-E661-4F61-BB7B-DB0A3F3517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19609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3BCEB0-02FE-4224-A35D-564E2B0B2022}" type="datetimeFigureOut">
              <a:rPr lang="en-US" smtClean="0">
                <a:solidFill>
                  <a:prstClr val="black">
                    <a:tint val="75000"/>
                  </a:prstClr>
                </a:solidFill>
              </a:rPr>
              <a:pPr/>
              <a:t>9/13/2016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69A83A5-E661-4F61-BB7B-DB0A3F3517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99103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3BCEB0-02FE-4224-A35D-564E2B0B2022}" type="datetimeFigureOut">
              <a:rPr lang="en-US" smtClean="0">
                <a:solidFill>
                  <a:prstClr val="black">
                    <a:tint val="75000"/>
                  </a:prstClr>
                </a:solidFill>
              </a:rPr>
              <a:pPr/>
              <a:t>9/13/2016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69A83A5-E661-4F61-BB7B-DB0A3F3517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5746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13C452-003B-4882-833E-125478E0FF11}"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CDE82-0601-456C-888E-E2DFDE171E00}" type="slidenum">
              <a:rPr lang="en-US" smtClean="0"/>
              <a:t>‹#›</a:t>
            </a:fld>
            <a:endParaRPr lang="en-US"/>
          </a:p>
        </p:txBody>
      </p:sp>
    </p:spTree>
    <p:extLst>
      <p:ext uri="{BB962C8B-B14F-4D97-AF65-F5344CB8AC3E}">
        <p14:creationId xmlns:p14="http://schemas.microsoft.com/office/powerpoint/2010/main" val="28239216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3BCEB0-02FE-4224-A35D-564E2B0B2022}" type="datetimeFigureOut">
              <a:rPr lang="en-US" smtClean="0">
                <a:solidFill>
                  <a:prstClr val="black">
                    <a:tint val="75000"/>
                  </a:prstClr>
                </a:solidFill>
              </a:rPr>
              <a:pPr/>
              <a:t>9/13/2016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69A83A5-E661-4F61-BB7B-DB0A3F3517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01329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3BCEB0-02FE-4224-A35D-564E2B0B2022}"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9A83A5-E661-4F61-BB7B-DB0A3F3517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70299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3BCEB0-02FE-4224-A35D-564E2B0B2022}"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9A83A5-E661-4F61-BB7B-DB0A3F3517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323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B1DF89-54AE-4323-8310-D052821473E9}"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EC6C825-69E6-423D-97C2-7DAB6A7CD1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5785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B1DF89-54AE-4323-8310-D052821473E9}"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EC6C825-69E6-423D-97C2-7DAB6A7CD1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33540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B1DF89-54AE-4323-8310-D052821473E9}"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EC6C825-69E6-423D-97C2-7DAB6A7CD1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51863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B1DF89-54AE-4323-8310-D052821473E9}" type="datetimeFigureOut">
              <a:rPr lang="en-US" smtClean="0">
                <a:solidFill>
                  <a:prstClr val="black">
                    <a:tint val="75000"/>
                  </a:prstClr>
                </a:solidFill>
              </a:rPr>
              <a:pPr/>
              <a:t>9/13/2016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EC6C825-69E6-423D-97C2-7DAB6A7CD1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47695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B1DF89-54AE-4323-8310-D052821473E9}" type="datetimeFigureOut">
              <a:rPr lang="en-US" smtClean="0">
                <a:solidFill>
                  <a:prstClr val="black">
                    <a:tint val="75000"/>
                  </a:prstClr>
                </a:solidFill>
              </a:rPr>
              <a:pPr/>
              <a:t>9/13/2016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EC6C825-69E6-423D-97C2-7DAB6A7CD1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81002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B1DF89-54AE-4323-8310-D052821473E9}" type="datetimeFigureOut">
              <a:rPr lang="en-US" smtClean="0">
                <a:solidFill>
                  <a:prstClr val="black">
                    <a:tint val="75000"/>
                  </a:prstClr>
                </a:solidFill>
              </a:rPr>
              <a:pPr/>
              <a:t>9/13/2016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EC6C825-69E6-423D-97C2-7DAB6A7CD1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41576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B1DF89-54AE-4323-8310-D052821473E9}" type="datetimeFigureOut">
              <a:rPr lang="en-US" smtClean="0">
                <a:solidFill>
                  <a:prstClr val="black">
                    <a:tint val="75000"/>
                  </a:prstClr>
                </a:solidFill>
              </a:rPr>
              <a:pPr/>
              <a:t>9/13/2016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EC6C825-69E6-423D-97C2-7DAB6A7CD1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728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13C452-003B-4882-833E-125478E0FF11}"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CDE82-0601-456C-888E-E2DFDE171E00}" type="slidenum">
              <a:rPr lang="en-US" smtClean="0"/>
              <a:t>‹#›</a:t>
            </a:fld>
            <a:endParaRPr lang="en-US"/>
          </a:p>
        </p:txBody>
      </p:sp>
    </p:spTree>
    <p:extLst>
      <p:ext uri="{BB962C8B-B14F-4D97-AF65-F5344CB8AC3E}">
        <p14:creationId xmlns:p14="http://schemas.microsoft.com/office/powerpoint/2010/main" val="32844417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B1DF89-54AE-4323-8310-D052821473E9}" type="datetimeFigureOut">
              <a:rPr lang="en-US" smtClean="0">
                <a:solidFill>
                  <a:prstClr val="black">
                    <a:tint val="75000"/>
                  </a:prstClr>
                </a:solidFill>
              </a:rPr>
              <a:pPr/>
              <a:t>9/13/2016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EC6C825-69E6-423D-97C2-7DAB6A7CD1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39453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B1DF89-54AE-4323-8310-D052821473E9}" type="datetimeFigureOut">
              <a:rPr lang="en-US" smtClean="0">
                <a:solidFill>
                  <a:prstClr val="black">
                    <a:tint val="75000"/>
                  </a:prstClr>
                </a:solidFill>
              </a:rPr>
              <a:pPr/>
              <a:t>9/13/2016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EC6C825-69E6-423D-97C2-7DAB6A7CD1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79721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B1DF89-54AE-4323-8310-D052821473E9}"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EC6C825-69E6-423D-97C2-7DAB6A7CD1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39963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B1DF89-54AE-4323-8310-D052821473E9}"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EC6C825-69E6-423D-97C2-7DAB6A7CD1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794595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3BCEB0-02FE-4224-A35D-564E2B0B2022}"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9A83A5-E661-4F61-BB7B-DB0A3F3517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0967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3BCEB0-02FE-4224-A35D-564E2B0B2022}"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9A83A5-E661-4F61-BB7B-DB0A3F3517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05509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3BCEB0-02FE-4224-A35D-564E2B0B2022}"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9A83A5-E661-4F61-BB7B-DB0A3F3517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80027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3BCEB0-02FE-4224-A35D-564E2B0B2022}" type="datetimeFigureOut">
              <a:rPr lang="en-US" smtClean="0">
                <a:solidFill>
                  <a:prstClr val="black">
                    <a:tint val="75000"/>
                  </a:prstClr>
                </a:solidFill>
              </a:rPr>
              <a:pPr/>
              <a:t>9/13/2016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69A83A5-E661-4F61-BB7B-DB0A3F3517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563784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3BCEB0-02FE-4224-A35D-564E2B0B2022}" type="datetimeFigureOut">
              <a:rPr lang="en-US" smtClean="0">
                <a:solidFill>
                  <a:prstClr val="black">
                    <a:tint val="75000"/>
                  </a:prstClr>
                </a:solidFill>
              </a:rPr>
              <a:pPr/>
              <a:t>9/13/2016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69A83A5-E661-4F61-BB7B-DB0A3F3517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48032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3BCEB0-02FE-4224-A35D-564E2B0B2022}" type="datetimeFigureOut">
              <a:rPr lang="en-US" smtClean="0">
                <a:solidFill>
                  <a:prstClr val="black">
                    <a:tint val="75000"/>
                  </a:prstClr>
                </a:solidFill>
              </a:rPr>
              <a:pPr/>
              <a:t>9/13/2016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69A83A5-E661-4F61-BB7B-DB0A3F3517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0171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13C452-003B-4882-833E-125478E0FF11}"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CDE82-0601-456C-888E-E2DFDE171E00}" type="slidenum">
              <a:rPr lang="en-US" smtClean="0"/>
              <a:t>‹#›</a:t>
            </a:fld>
            <a:endParaRPr lang="en-US"/>
          </a:p>
        </p:txBody>
      </p:sp>
    </p:spTree>
    <p:extLst>
      <p:ext uri="{BB962C8B-B14F-4D97-AF65-F5344CB8AC3E}">
        <p14:creationId xmlns:p14="http://schemas.microsoft.com/office/powerpoint/2010/main" val="40162920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3BCEB0-02FE-4224-A35D-564E2B0B2022}" type="datetimeFigureOut">
              <a:rPr lang="en-US" smtClean="0">
                <a:solidFill>
                  <a:prstClr val="black">
                    <a:tint val="75000"/>
                  </a:prstClr>
                </a:solidFill>
              </a:rPr>
              <a:pPr/>
              <a:t>9/13/2016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69A83A5-E661-4F61-BB7B-DB0A3F3517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89309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3BCEB0-02FE-4224-A35D-564E2B0B2022}" type="datetimeFigureOut">
              <a:rPr lang="en-US" smtClean="0">
                <a:solidFill>
                  <a:prstClr val="black">
                    <a:tint val="75000"/>
                  </a:prstClr>
                </a:solidFill>
              </a:rPr>
              <a:pPr/>
              <a:t>9/13/2016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69A83A5-E661-4F61-BB7B-DB0A3F3517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22662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3BCEB0-02FE-4224-A35D-564E2B0B2022}" type="datetimeFigureOut">
              <a:rPr lang="en-US" smtClean="0">
                <a:solidFill>
                  <a:prstClr val="black">
                    <a:tint val="75000"/>
                  </a:prstClr>
                </a:solidFill>
              </a:rPr>
              <a:pPr/>
              <a:t>9/13/2016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69A83A5-E661-4F61-BB7B-DB0A3F3517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73646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3BCEB0-02FE-4224-A35D-564E2B0B2022}"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9A83A5-E661-4F61-BB7B-DB0A3F3517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13460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3BCEB0-02FE-4224-A35D-564E2B0B2022}"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9A83A5-E661-4F61-BB7B-DB0A3F3517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658765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DA11CF-0CDD-45D7-B84A-9567482F82FB}"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F1509A-9627-43CC-AEE5-B08DBB91BB2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912427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DA11CF-0CDD-45D7-B84A-9567482F82FB}"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F1509A-9627-43CC-AEE5-B08DBB91BB2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33100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DA11CF-0CDD-45D7-B84A-9567482F82FB}"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F1509A-9627-43CC-AEE5-B08DBB91BB2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58863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DA11CF-0CDD-45D7-B84A-9567482F82FB}" type="datetimeFigureOut">
              <a:rPr lang="en-US" smtClean="0">
                <a:solidFill>
                  <a:prstClr val="black">
                    <a:tint val="75000"/>
                  </a:prstClr>
                </a:solidFill>
              </a:rPr>
              <a:pPr/>
              <a:t>9/13/2016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F1509A-9627-43CC-AEE5-B08DBB91BB2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128960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DA11CF-0CDD-45D7-B84A-9567482F82FB}" type="datetimeFigureOut">
              <a:rPr lang="en-US" smtClean="0">
                <a:solidFill>
                  <a:prstClr val="black">
                    <a:tint val="75000"/>
                  </a:prstClr>
                </a:solidFill>
              </a:rPr>
              <a:pPr/>
              <a:t>9/13/2016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2F1509A-9627-43CC-AEE5-B08DBB91BB2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679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13C452-003B-4882-833E-125478E0FF11}" type="datetimeFigureOut">
              <a:rPr lang="en-US" smtClean="0"/>
              <a:t>9/13/2016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7CDE82-0601-456C-888E-E2DFDE171E00}" type="slidenum">
              <a:rPr lang="en-US" smtClean="0"/>
              <a:t>‹#›</a:t>
            </a:fld>
            <a:endParaRPr lang="en-US"/>
          </a:p>
        </p:txBody>
      </p:sp>
    </p:spTree>
    <p:extLst>
      <p:ext uri="{BB962C8B-B14F-4D97-AF65-F5344CB8AC3E}">
        <p14:creationId xmlns:p14="http://schemas.microsoft.com/office/powerpoint/2010/main" val="419664637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DA11CF-0CDD-45D7-B84A-9567482F82FB}" type="datetimeFigureOut">
              <a:rPr lang="en-US" smtClean="0">
                <a:solidFill>
                  <a:prstClr val="black">
                    <a:tint val="75000"/>
                  </a:prstClr>
                </a:solidFill>
              </a:rPr>
              <a:pPr/>
              <a:t>9/13/2016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2F1509A-9627-43CC-AEE5-B08DBB91BB2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635927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DA11CF-0CDD-45D7-B84A-9567482F82FB}" type="datetimeFigureOut">
              <a:rPr lang="en-US" smtClean="0">
                <a:solidFill>
                  <a:prstClr val="black">
                    <a:tint val="75000"/>
                  </a:prstClr>
                </a:solidFill>
              </a:rPr>
              <a:pPr/>
              <a:t>9/13/2016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2F1509A-9627-43CC-AEE5-B08DBB91BB2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804411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DA11CF-0CDD-45D7-B84A-9567482F82FB}" type="datetimeFigureOut">
              <a:rPr lang="en-US" smtClean="0">
                <a:solidFill>
                  <a:prstClr val="black">
                    <a:tint val="75000"/>
                  </a:prstClr>
                </a:solidFill>
              </a:rPr>
              <a:pPr/>
              <a:t>9/13/2016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F1509A-9627-43CC-AEE5-B08DBB91BB2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54589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DA11CF-0CDD-45D7-B84A-9567482F82FB}" type="datetimeFigureOut">
              <a:rPr lang="en-US" smtClean="0">
                <a:solidFill>
                  <a:prstClr val="black">
                    <a:tint val="75000"/>
                  </a:prstClr>
                </a:solidFill>
              </a:rPr>
              <a:pPr/>
              <a:t>9/13/2016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F1509A-9627-43CC-AEE5-B08DBB91BB2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408398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DA11CF-0CDD-45D7-B84A-9567482F82FB}"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F1509A-9627-43CC-AEE5-B08DBB91BB2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330590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DA11CF-0CDD-45D7-B84A-9567482F82FB}"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F1509A-9627-43CC-AEE5-B08DBB91BB2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62924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589F3A-E8D8-4D9B-80D5-0D633BA2658A}"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C53A63C-CBB3-49FE-AB69-98DF01D1035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740463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89F3A-E8D8-4D9B-80D5-0D633BA2658A}"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C53A63C-CBB3-49FE-AB69-98DF01D1035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723688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589F3A-E8D8-4D9B-80D5-0D633BA2658A}"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C53A63C-CBB3-49FE-AB69-98DF01D1035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563591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589F3A-E8D8-4D9B-80D5-0D633BA2658A}" type="datetimeFigureOut">
              <a:rPr lang="en-US" smtClean="0">
                <a:solidFill>
                  <a:prstClr val="black">
                    <a:tint val="75000"/>
                  </a:prstClr>
                </a:solidFill>
              </a:rPr>
              <a:pPr/>
              <a:t>9/13/2016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C53A63C-CBB3-49FE-AB69-98DF01D1035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9122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13C452-003B-4882-833E-125478E0FF11}" type="datetimeFigureOut">
              <a:rPr lang="en-US" smtClean="0"/>
              <a:t>9/13/2016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7CDE82-0601-456C-888E-E2DFDE171E00}" type="slidenum">
              <a:rPr lang="en-US" smtClean="0"/>
              <a:t>‹#›</a:t>
            </a:fld>
            <a:endParaRPr lang="en-US"/>
          </a:p>
        </p:txBody>
      </p:sp>
    </p:spTree>
    <p:extLst>
      <p:ext uri="{BB962C8B-B14F-4D97-AF65-F5344CB8AC3E}">
        <p14:creationId xmlns:p14="http://schemas.microsoft.com/office/powerpoint/2010/main" val="7402112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589F3A-E8D8-4D9B-80D5-0D633BA2658A}" type="datetimeFigureOut">
              <a:rPr lang="en-US" smtClean="0">
                <a:solidFill>
                  <a:prstClr val="black">
                    <a:tint val="75000"/>
                  </a:prstClr>
                </a:solidFill>
              </a:rPr>
              <a:pPr/>
              <a:t>9/13/2016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C53A63C-CBB3-49FE-AB69-98DF01D1035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829838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589F3A-E8D8-4D9B-80D5-0D633BA2658A}" type="datetimeFigureOut">
              <a:rPr lang="en-US" smtClean="0">
                <a:solidFill>
                  <a:prstClr val="black">
                    <a:tint val="75000"/>
                  </a:prstClr>
                </a:solidFill>
              </a:rPr>
              <a:pPr/>
              <a:t>9/13/2016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C53A63C-CBB3-49FE-AB69-98DF01D1035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003796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89F3A-E8D8-4D9B-80D5-0D633BA2658A}" type="datetimeFigureOut">
              <a:rPr lang="en-US" smtClean="0">
                <a:solidFill>
                  <a:prstClr val="black">
                    <a:tint val="75000"/>
                  </a:prstClr>
                </a:solidFill>
              </a:rPr>
              <a:pPr/>
              <a:t>9/13/2016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C53A63C-CBB3-49FE-AB69-98DF01D1035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349772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589F3A-E8D8-4D9B-80D5-0D633BA2658A}" type="datetimeFigureOut">
              <a:rPr lang="en-US" smtClean="0">
                <a:solidFill>
                  <a:prstClr val="black">
                    <a:tint val="75000"/>
                  </a:prstClr>
                </a:solidFill>
              </a:rPr>
              <a:pPr/>
              <a:t>9/13/2016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C53A63C-CBB3-49FE-AB69-98DF01D1035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151743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589F3A-E8D8-4D9B-80D5-0D633BA2658A}" type="datetimeFigureOut">
              <a:rPr lang="en-US" smtClean="0">
                <a:solidFill>
                  <a:prstClr val="black">
                    <a:tint val="75000"/>
                  </a:prstClr>
                </a:solidFill>
              </a:rPr>
              <a:pPr/>
              <a:t>9/13/2016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C53A63C-CBB3-49FE-AB69-98DF01D1035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818289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89F3A-E8D8-4D9B-80D5-0D633BA2658A}"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C53A63C-CBB3-49FE-AB69-98DF01D1035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690667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89F3A-E8D8-4D9B-80D5-0D633BA2658A}"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C53A63C-CBB3-49FE-AB69-98DF01D1035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2276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3C452-003B-4882-833E-125478E0FF11}" type="datetimeFigureOut">
              <a:rPr lang="en-US" smtClean="0"/>
              <a:t>9/13/2016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7CDE82-0601-456C-888E-E2DFDE171E00}" type="slidenum">
              <a:rPr lang="en-US" smtClean="0"/>
              <a:t>‹#›</a:t>
            </a:fld>
            <a:endParaRPr lang="en-US"/>
          </a:p>
        </p:txBody>
      </p:sp>
    </p:spTree>
    <p:extLst>
      <p:ext uri="{BB962C8B-B14F-4D97-AF65-F5344CB8AC3E}">
        <p14:creationId xmlns:p14="http://schemas.microsoft.com/office/powerpoint/2010/main" val="1109386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13C452-003B-4882-833E-125478E0FF11}"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CDE82-0601-456C-888E-E2DFDE171E00}" type="slidenum">
              <a:rPr lang="en-US" smtClean="0"/>
              <a:t>‹#›</a:t>
            </a:fld>
            <a:endParaRPr lang="en-US"/>
          </a:p>
        </p:txBody>
      </p:sp>
    </p:spTree>
    <p:extLst>
      <p:ext uri="{BB962C8B-B14F-4D97-AF65-F5344CB8AC3E}">
        <p14:creationId xmlns:p14="http://schemas.microsoft.com/office/powerpoint/2010/main" val="180537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13C452-003B-4882-833E-125478E0FF11}"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CDE82-0601-456C-888E-E2DFDE171E00}" type="slidenum">
              <a:rPr lang="en-US" smtClean="0"/>
              <a:t>‹#›</a:t>
            </a:fld>
            <a:endParaRPr lang="en-US"/>
          </a:p>
        </p:txBody>
      </p:sp>
    </p:spTree>
    <p:extLst>
      <p:ext uri="{BB962C8B-B14F-4D97-AF65-F5344CB8AC3E}">
        <p14:creationId xmlns:p14="http://schemas.microsoft.com/office/powerpoint/2010/main" val="1063528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13C452-003B-4882-833E-125478E0FF11}" type="datetimeFigureOut">
              <a:rPr lang="en-US" smtClean="0"/>
              <a:t>9/13/2016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CDE82-0601-456C-888E-E2DFDE171E00}" type="slidenum">
              <a:rPr lang="en-US" smtClean="0"/>
              <a:t>‹#›</a:t>
            </a:fld>
            <a:endParaRPr lang="en-US"/>
          </a:p>
        </p:txBody>
      </p:sp>
    </p:spTree>
    <p:extLst>
      <p:ext uri="{BB962C8B-B14F-4D97-AF65-F5344CB8AC3E}">
        <p14:creationId xmlns:p14="http://schemas.microsoft.com/office/powerpoint/2010/main" val="3265652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BCEB0-02FE-4224-A35D-564E2B0B2022}"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A83A5-E661-4F61-BB7B-DB0A3F3517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68395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B1DF89-54AE-4323-8310-D052821473E9}"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6C825-69E6-423D-97C2-7DAB6A7CD1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84468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BCEB0-02FE-4224-A35D-564E2B0B2022}"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A83A5-E661-4F61-BB7B-DB0A3F3517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721856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DA11CF-0CDD-45D7-B84A-9567482F82FB}"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F1509A-9627-43CC-AEE5-B08DBB91BB2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93875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89F3A-E8D8-4D9B-80D5-0D633BA2658A}" type="datetimeFigureOut">
              <a:rPr lang="en-US" smtClean="0">
                <a:solidFill>
                  <a:prstClr val="black">
                    <a:tint val="75000"/>
                  </a:prstClr>
                </a:solidFill>
              </a:rPr>
              <a:pPr/>
              <a:t>9/13/2016</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53A63C-CBB3-49FE-AB69-98DF01D1035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503584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974" y="812046"/>
            <a:ext cx="9144000" cy="2387600"/>
          </a:xfrm>
        </p:spPr>
        <p:txBody>
          <a:bodyPr/>
          <a:lstStyle/>
          <a:p>
            <a:r>
              <a:rPr lang="de-DE" dirty="0" err="1" smtClean="0"/>
              <a:t>Fish</a:t>
            </a:r>
            <a:r>
              <a:rPr lang="de-DE" dirty="0" smtClean="0"/>
              <a:t> </a:t>
            </a:r>
            <a:r>
              <a:rPr lang="de-DE" dirty="0" err="1" smtClean="0"/>
              <a:t>and</a:t>
            </a:r>
            <a:r>
              <a:rPr lang="de-DE" dirty="0" smtClean="0"/>
              <a:t> </a:t>
            </a:r>
            <a:r>
              <a:rPr lang="de-DE" dirty="0" err="1" smtClean="0"/>
              <a:t>Fisheries</a:t>
            </a:r>
            <a:r>
              <a:rPr lang="de-DE" dirty="0" smtClean="0"/>
              <a:t> in European </a:t>
            </a:r>
            <a:r>
              <a:rPr lang="de-DE" dirty="0" err="1" smtClean="0"/>
              <a:t>Seas</a:t>
            </a:r>
            <a:endParaRPr lang="en-US" dirty="0"/>
          </a:p>
        </p:txBody>
      </p:sp>
      <p:sp>
        <p:nvSpPr>
          <p:cNvPr id="3" name="Subtitle 2"/>
          <p:cNvSpPr>
            <a:spLocks noGrp="1"/>
          </p:cNvSpPr>
          <p:nvPr>
            <p:ph type="subTitle" idx="1"/>
          </p:nvPr>
        </p:nvSpPr>
        <p:spPr>
          <a:xfrm>
            <a:off x="1590201" y="4417136"/>
            <a:ext cx="9144000" cy="1655762"/>
          </a:xfrm>
        </p:spPr>
        <p:txBody>
          <a:bodyPr/>
          <a:lstStyle/>
          <a:p>
            <a:r>
              <a:rPr lang="de-DE" dirty="0" smtClean="0"/>
              <a:t>Rainer Froese, GEOMAR</a:t>
            </a:r>
          </a:p>
          <a:p>
            <a:r>
              <a:rPr lang="de-DE" dirty="0" smtClean="0"/>
              <a:t>YOUMARES 7, Hamburg University</a:t>
            </a:r>
          </a:p>
          <a:p>
            <a:r>
              <a:rPr lang="de-DE" dirty="0" smtClean="0"/>
              <a:t>13 September 2016, Hamburg, Germany</a:t>
            </a:r>
            <a:endParaRPr lang="en-US" dirty="0"/>
          </a:p>
        </p:txBody>
      </p:sp>
    </p:spTree>
    <p:extLst>
      <p:ext uri="{BB962C8B-B14F-4D97-AF65-F5344CB8AC3E}">
        <p14:creationId xmlns:p14="http://schemas.microsoft.com/office/powerpoint/2010/main" val="4082524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Article 4.1 (17) 'minimum conservation reference size' means the </a:t>
            </a:r>
            <a:r>
              <a:rPr lang="en-US" sz="2400" b="1" dirty="0"/>
              <a:t>size of a living marine aquatic species taking into account maturity,</a:t>
            </a:r>
            <a:r>
              <a:rPr lang="en-US" sz="2400" dirty="0"/>
              <a:t> as established by Union law, </a:t>
            </a:r>
            <a:r>
              <a:rPr lang="en-US" sz="2400" b="1" dirty="0"/>
              <a:t>below which restrictions or incentives apply that aim to avoid capture through fishing activity</a:t>
            </a:r>
            <a:r>
              <a:rPr lang="en-US" sz="2400" dirty="0"/>
              <a:t>; such size replaces, where relevant, the minimum landing size; </a:t>
            </a:r>
          </a:p>
          <a:p>
            <a:endParaRPr lang="en-US" sz="2400" dirty="0"/>
          </a:p>
        </p:txBody>
      </p:sp>
    </p:spTree>
    <p:extLst>
      <p:ext uri="{BB962C8B-B14F-4D97-AF65-F5344CB8AC3E}">
        <p14:creationId xmlns:p14="http://schemas.microsoft.com/office/powerpoint/2010/main" val="3628444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&amp; Dirty Definitions</a:t>
            </a:r>
            <a:endParaRPr lang="en-US" dirty="0"/>
          </a:p>
        </p:txBody>
      </p:sp>
      <p:sp>
        <p:nvSpPr>
          <p:cNvPr id="3" name="Content Placeholder 2"/>
          <p:cNvSpPr>
            <a:spLocks noGrp="1"/>
          </p:cNvSpPr>
          <p:nvPr>
            <p:ph idx="1"/>
          </p:nvPr>
        </p:nvSpPr>
        <p:spPr>
          <a:xfrm>
            <a:off x="1991544" y="1340768"/>
            <a:ext cx="8229600" cy="5184576"/>
          </a:xfrm>
        </p:spPr>
        <p:txBody>
          <a:bodyPr>
            <a:normAutofit fontScale="85000" lnSpcReduction="20000"/>
          </a:bodyPr>
          <a:lstStyle/>
          <a:p>
            <a:r>
              <a:rPr lang="en-US" b="1" i="1" dirty="0" smtClean="0"/>
              <a:t>MSY</a:t>
            </a:r>
            <a:r>
              <a:rPr lang="en-US" dirty="0" smtClean="0"/>
              <a:t> is the maximum catch that a stock can support; taking more will shrink the stock and will shrink future catches</a:t>
            </a:r>
          </a:p>
          <a:p>
            <a:r>
              <a:rPr lang="en-US" dirty="0" smtClean="0"/>
              <a:t> </a:t>
            </a:r>
            <a:r>
              <a:rPr lang="en-US" b="1" i="1" dirty="0" err="1" smtClean="0"/>
              <a:t>B</a:t>
            </a:r>
            <a:r>
              <a:rPr lang="en-US" b="1" i="1" baseline="-25000" dirty="0" err="1" smtClean="0"/>
              <a:t>msy</a:t>
            </a:r>
            <a:r>
              <a:rPr lang="en-US" dirty="0" smtClean="0"/>
              <a:t> is the smallest biomass (stock size) that can support </a:t>
            </a:r>
            <a:r>
              <a:rPr lang="en-US" i="1" dirty="0" smtClean="0"/>
              <a:t>MSY</a:t>
            </a:r>
            <a:r>
              <a:rPr lang="en-US" dirty="0" smtClean="0"/>
              <a:t> </a:t>
            </a:r>
          </a:p>
          <a:p>
            <a:r>
              <a:rPr lang="en-US" b="1" i="1" dirty="0" smtClean="0"/>
              <a:t>F</a:t>
            </a:r>
            <a:r>
              <a:rPr lang="en-US" dirty="0" smtClean="0"/>
              <a:t> is the proportion of fish in the water (on average over the year) that are killed by the fishery </a:t>
            </a:r>
          </a:p>
          <a:p>
            <a:r>
              <a:rPr lang="en-US" b="1" i="1" dirty="0" err="1" smtClean="0"/>
              <a:t>F</a:t>
            </a:r>
            <a:r>
              <a:rPr lang="en-US" b="1" i="1" baseline="-25000" dirty="0" err="1" smtClean="0"/>
              <a:t>msy</a:t>
            </a:r>
            <a:r>
              <a:rPr lang="en-US" dirty="0" smtClean="0"/>
              <a:t> is the maximum </a:t>
            </a:r>
            <a:r>
              <a:rPr lang="en-US" i="1" dirty="0" smtClean="0"/>
              <a:t>F</a:t>
            </a:r>
            <a:r>
              <a:rPr lang="en-US" dirty="0" smtClean="0"/>
              <a:t> that is compatible with the </a:t>
            </a:r>
            <a:r>
              <a:rPr lang="en-US" i="1" dirty="0" smtClean="0"/>
              <a:t>MSY</a:t>
            </a:r>
            <a:r>
              <a:rPr lang="en-US" dirty="0" smtClean="0"/>
              <a:t> concept; </a:t>
            </a:r>
            <a:r>
              <a:rPr lang="en-US" i="1" dirty="0" err="1" smtClean="0"/>
              <a:t>F</a:t>
            </a:r>
            <a:r>
              <a:rPr lang="en-US" i="1" baseline="-25000" dirty="0" err="1" smtClean="0"/>
              <a:t>msy</a:t>
            </a:r>
            <a:r>
              <a:rPr lang="en-US" dirty="0" smtClean="0"/>
              <a:t> will lead to </a:t>
            </a:r>
            <a:r>
              <a:rPr lang="en-US" i="1" dirty="0" smtClean="0"/>
              <a:t>MSY</a:t>
            </a:r>
            <a:r>
              <a:rPr lang="en-US" dirty="0" smtClean="0"/>
              <a:t> and </a:t>
            </a:r>
            <a:r>
              <a:rPr lang="en-US" i="1" dirty="0" err="1" smtClean="0"/>
              <a:t>B</a:t>
            </a:r>
            <a:r>
              <a:rPr lang="en-US" i="1" baseline="-25000" dirty="0" err="1" smtClean="0"/>
              <a:t>msy</a:t>
            </a:r>
            <a:r>
              <a:rPr lang="en-US" dirty="0" smtClean="0"/>
              <a:t>, albeit very slowly  </a:t>
            </a:r>
          </a:p>
          <a:p>
            <a:r>
              <a:rPr lang="en-US" b="1" i="1" dirty="0" err="1" smtClean="0"/>
              <a:t>B</a:t>
            </a:r>
            <a:r>
              <a:rPr lang="en-US" b="1" i="1" baseline="-25000" dirty="0" err="1" smtClean="0"/>
              <a:t>mey</a:t>
            </a:r>
            <a:r>
              <a:rPr lang="en-US" dirty="0" smtClean="0"/>
              <a:t> is the biomass with maximum profit for the fishers</a:t>
            </a:r>
          </a:p>
          <a:p>
            <a:r>
              <a:rPr lang="en-US" b="1" i="1" dirty="0" err="1" smtClean="0"/>
              <a:t>B</a:t>
            </a:r>
            <a:r>
              <a:rPr lang="en-US" b="1" i="1" baseline="-25000" dirty="0" err="1" smtClean="0"/>
              <a:t>pa</a:t>
            </a:r>
            <a:r>
              <a:rPr lang="en-US" dirty="0" smtClean="0"/>
              <a:t> is the biomass below which reproduction may be compromised </a:t>
            </a:r>
          </a:p>
          <a:p>
            <a:endParaRPr lang="en-US" dirty="0"/>
          </a:p>
        </p:txBody>
      </p:sp>
    </p:spTree>
    <p:extLst>
      <p:ext uri="{BB962C8B-B14F-4D97-AF65-F5344CB8AC3E}">
        <p14:creationId xmlns:p14="http://schemas.microsoft.com/office/powerpoint/2010/main" val="3366725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1544" y="0"/>
            <a:ext cx="8229600" cy="1143000"/>
          </a:xfrm>
        </p:spPr>
        <p:txBody>
          <a:bodyPr/>
          <a:lstStyle/>
          <a:p>
            <a:r>
              <a:rPr lang="en-US" dirty="0" smtClean="0"/>
              <a:t>The </a:t>
            </a:r>
            <a:r>
              <a:rPr lang="en-US" i="1" dirty="0" smtClean="0"/>
              <a:t>MSY</a:t>
            </a:r>
            <a:r>
              <a:rPr lang="en-US" dirty="0" smtClean="0"/>
              <a:t> Framework</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5112" y="786414"/>
            <a:ext cx="7525305" cy="5522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7202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1544" y="0"/>
            <a:ext cx="8229600" cy="1143000"/>
          </a:xfrm>
        </p:spPr>
        <p:txBody>
          <a:bodyPr/>
          <a:lstStyle/>
          <a:p>
            <a:r>
              <a:rPr lang="en-US" dirty="0" smtClean="0"/>
              <a:t>The </a:t>
            </a:r>
            <a:r>
              <a:rPr lang="en-US" i="1" dirty="0" smtClean="0"/>
              <a:t>MSY</a:t>
            </a:r>
            <a:r>
              <a:rPr lang="en-US" dirty="0" smtClean="0"/>
              <a:t> Framework</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5112" y="786414"/>
            <a:ext cx="7525305" cy="5522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503712" y="4293096"/>
            <a:ext cx="6048672" cy="1008112"/>
          </a:xfrm>
          <a:prstGeom prst="rect">
            <a:avLst/>
          </a:prstGeom>
          <a:solidFill>
            <a:srgbClr val="FF00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black"/>
                </a:solidFill>
              </a:rPr>
              <a:t>     Outside safe biological limits</a:t>
            </a:r>
          </a:p>
        </p:txBody>
      </p:sp>
      <p:sp>
        <p:nvSpPr>
          <p:cNvPr id="3" name="Rectangle 2"/>
          <p:cNvSpPr/>
          <p:nvPr/>
        </p:nvSpPr>
        <p:spPr>
          <a:xfrm>
            <a:off x="6567056" y="1412776"/>
            <a:ext cx="2985329" cy="2880320"/>
          </a:xfrm>
          <a:prstGeom prst="rect">
            <a:avLst/>
          </a:prstGeom>
          <a:solidFill>
            <a:srgbClr val="FF00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black"/>
                </a:solidFill>
              </a:rPr>
              <a:t>Overfishing</a:t>
            </a:r>
          </a:p>
        </p:txBody>
      </p:sp>
      <p:sp>
        <p:nvSpPr>
          <p:cNvPr id="4" name="Rectangle 3"/>
          <p:cNvSpPr/>
          <p:nvPr/>
        </p:nvSpPr>
        <p:spPr>
          <a:xfrm>
            <a:off x="3503712" y="3212976"/>
            <a:ext cx="2973288" cy="1008112"/>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black"/>
                </a:solidFill>
              </a:rPr>
              <a:t>Recovering</a:t>
            </a:r>
          </a:p>
        </p:txBody>
      </p:sp>
      <p:sp>
        <p:nvSpPr>
          <p:cNvPr id="6" name="Rectangle 5"/>
          <p:cNvSpPr/>
          <p:nvPr/>
        </p:nvSpPr>
        <p:spPr>
          <a:xfrm>
            <a:off x="3503712" y="1412776"/>
            <a:ext cx="2980215" cy="1728192"/>
          </a:xfrm>
          <a:prstGeom prst="rect">
            <a:avLst/>
          </a:prstGeom>
          <a:solidFill>
            <a:srgbClr val="00B05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prstClr val="white"/>
              </a:solidFill>
            </a:endParaRPr>
          </a:p>
          <a:p>
            <a:endParaRPr lang="en-US" dirty="0">
              <a:solidFill>
                <a:prstClr val="white"/>
              </a:solidFill>
            </a:endParaRPr>
          </a:p>
          <a:p>
            <a:r>
              <a:rPr lang="en-US" dirty="0">
                <a:solidFill>
                  <a:prstClr val="black"/>
                </a:solidFill>
              </a:rPr>
              <a:t>     High biomass</a:t>
            </a:r>
          </a:p>
          <a:p>
            <a:r>
              <a:rPr lang="en-US" dirty="0">
                <a:solidFill>
                  <a:prstClr val="black"/>
                </a:solidFill>
              </a:rPr>
              <a:t>          High profit</a:t>
            </a:r>
          </a:p>
          <a:p>
            <a:r>
              <a:rPr lang="en-US" dirty="0">
                <a:solidFill>
                  <a:prstClr val="black"/>
                </a:solidFill>
              </a:rPr>
              <a:t>                 High catch</a:t>
            </a:r>
          </a:p>
        </p:txBody>
      </p:sp>
      <p:sp>
        <p:nvSpPr>
          <p:cNvPr id="7" name="TextBox 6"/>
          <p:cNvSpPr txBox="1"/>
          <p:nvPr/>
        </p:nvSpPr>
        <p:spPr>
          <a:xfrm>
            <a:off x="4316934" y="1484784"/>
            <a:ext cx="1053494" cy="369332"/>
          </a:xfrm>
          <a:prstGeom prst="rect">
            <a:avLst/>
          </a:prstGeom>
          <a:noFill/>
        </p:spPr>
        <p:txBody>
          <a:bodyPr wrap="none" rtlCol="0">
            <a:spAutoFit/>
          </a:bodyPr>
          <a:lstStyle/>
          <a:p>
            <a:r>
              <a:rPr lang="en-US" b="1" dirty="0">
                <a:solidFill>
                  <a:prstClr val="black"/>
                </a:solidFill>
              </a:rPr>
              <a:t>CFP 2013</a:t>
            </a:r>
          </a:p>
        </p:txBody>
      </p:sp>
    </p:spTree>
    <p:extLst>
      <p:ext uri="{BB962C8B-B14F-4D97-AF65-F5344CB8AC3E}">
        <p14:creationId xmlns:p14="http://schemas.microsoft.com/office/powerpoint/2010/main" val="959553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19536" y="0"/>
            <a:ext cx="8229600" cy="1052736"/>
          </a:xfrm>
        </p:spPr>
        <p:txBody>
          <a:bodyPr/>
          <a:lstStyle/>
          <a:p>
            <a:r>
              <a:rPr lang="en-US" dirty="0" smtClean="0"/>
              <a:t>Northeast Atlantic Stocks in 2013</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9908" y="798990"/>
            <a:ext cx="7802517" cy="5726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093743" y="6574256"/>
            <a:ext cx="7560403" cy="276999"/>
          </a:xfrm>
          <a:prstGeom prst="rect">
            <a:avLst/>
          </a:prstGeom>
          <a:noFill/>
        </p:spPr>
        <p:txBody>
          <a:bodyPr wrap="none" rtlCol="0">
            <a:spAutoFit/>
          </a:bodyPr>
          <a:lstStyle/>
          <a:p>
            <a:r>
              <a:rPr lang="en-US" sz="1200" dirty="0">
                <a:solidFill>
                  <a:prstClr val="black"/>
                </a:solidFill>
              </a:rPr>
              <a:t>Analysis of 47 stocks of the Northeast Atlantic with a Bayesian state-space production model, </a:t>
            </a:r>
            <a:r>
              <a:rPr lang="en-US" sz="1200" dirty="0" err="1">
                <a:solidFill>
                  <a:prstClr val="black"/>
                </a:solidFill>
              </a:rPr>
              <a:t>Froese</a:t>
            </a:r>
            <a:r>
              <a:rPr lang="en-US" sz="1200" dirty="0">
                <a:solidFill>
                  <a:prstClr val="black"/>
                </a:solidFill>
              </a:rPr>
              <a:t> et al., submitted</a:t>
            </a:r>
          </a:p>
        </p:txBody>
      </p:sp>
      <p:sp>
        <p:nvSpPr>
          <p:cNvPr id="5" name="Rectangle 4"/>
          <p:cNvSpPr/>
          <p:nvPr/>
        </p:nvSpPr>
        <p:spPr>
          <a:xfrm>
            <a:off x="3338946" y="4405745"/>
            <a:ext cx="6285447" cy="1111487"/>
          </a:xfrm>
          <a:prstGeom prst="rect">
            <a:avLst/>
          </a:prstGeom>
          <a:solidFill>
            <a:srgbClr val="FF0000">
              <a:alpha val="6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p:nvSpPr>
        <p:spPr>
          <a:xfrm>
            <a:off x="6492044" y="1412776"/>
            <a:ext cx="3132348" cy="2999897"/>
          </a:xfrm>
          <a:prstGeom prst="rect">
            <a:avLst/>
          </a:prstGeom>
          <a:solidFill>
            <a:srgbClr val="FF00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338946" y="3262746"/>
            <a:ext cx="3142723" cy="1136073"/>
          </a:xfrm>
          <a:prstGeom prst="rect">
            <a:avLst/>
          </a:prstGeom>
          <a:solidFill>
            <a:srgbClr val="FFFF00">
              <a:alpha val="5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3338946" y="1412777"/>
            <a:ext cx="3142723" cy="1849969"/>
          </a:xfrm>
          <a:prstGeom prst="rect">
            <a:avLst/>
          </a:prstGeom>
          <a:solidFill>
            <a:srgbClr val="00B05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4828768" y="927319"/>
            <a:ext cx="3326552" cy="369332"/>
          </a:xfrm>
          <a:prstGeom prst="rect">
            <a:avLst/>
          </a:prstGeom>
          <a:noFill/>
        </p:spPr>
        <p:txBody>
          <a:bodyPr wrap="none" rtlCol="0">
            <a:spAutoFit/>
          </a:bodyPr>
          <a:lstStyle/>
          <a:p>
            <a:r>
              <a:rPr lang="en-US" b="1" dirty="0">
                <a:solidFill>
                  <a:prstClr val="black"/>
                </a:solidFill>
                <a:latin typeface="Arial"/>
                <a:cs typeface="Arial"/>
              </a:rPr>
              <a:t>◄    </a:t>
            </a:r>
            <a:r>
              <a:rPr lang="en-US" b="1" dirty="0">
                <a:solidFill>
                  <a:prstClr val="black"/>
                </a:solidFill>
              </a:rPr>
              <a:t>Council Decision on TAC   </a:t>
            </a:r>
            <a:r>
              <a:rPr lang="en-US" b="1" dirty="0">
                <a:solidFill>
                  <a:prstClr val="black"/>
                </a:solidFill>
                <a:latin typeface="Arial"/>
                <a:cs typeface="Arial"/>
              </a:rPr>
              <a:t>►</a:t>
            </a:r>
            <a:endParaRPr lang="en-US" b="1" dirty="0">
              <a:solidFill>
                <a:prstClr val="black"/>
              </a:solidFill>
            </a:endParaRPr>
          </a:p>
        </p:txBody>
      </p:sp>
      <p:sp>
        <p:nvSpPr>
          <p:cNvPr id="10" name="TextBox 9"/>
          <p:cNvSpPr txBox="1"/>
          <p:nvPr/>
        </p:nvSpPr>
        <p:spPr>
          <a:xfrm rot="-5400000">
            <a:off x="273093" y="3215935"/>
            <a:ext cx="3673634" cy="369332"/>
          </a:xfrm>
          <a:prstGeom prst="rect">
            <a:avLst/>
          </a:prstGeom>
          <a:noFill/>
        </p:spPr>
        <p:txBody>
          <a:bodyPr wrap="none" rtlCol="0">
            <a:spAutoFit/>
          </a:bodyPr>
          <a:lstStyle/>
          <a:p>
            <a:r>
              <a:rPr lang="en-US" dirty="0">
                <a:solidFill>
                  <a:prstClr val="black"/>
                </a:solidFill>
                <a:latin typeface="Arial"/>
                <a:cs typeface="Arial"/>
              </a:rPr>
              <a:t>◄</a:t>
            </a:r>
            <a:r>
              <a:rPr lang="en-US" dirty="0">
                <a:solidFill>
                  <a:prstClr val="black"/>
                </a:solidFill>
              </a:rPr>
              <a:t>   </a:t>
            </a:r>
            <a:r>
              <a:rPr lang="en-US" b="1" dirty="0">
                <a:solidFill>
                  <a:prstClr val="black"/>
                </a:solidFill>
              </a:rPr>
              <a:t>F &amp; </a:t>
            </a:r>
            <a:r>
              <a:rPr lang="en-US" dirty="0">
                <a:solidFill>
                  <a:prstClr val="black"/>
                </a:solidFill>
              </a:rPr>
              <a:t> </a:t>
            </a:r>
            <a:r>
              <a:rPr lang="en-US" b="1" dirty="0">
                <a:solidFill>
                  <a:prstClr val="black"/>
                </a:solidFill>
              </a:rPr>
              <a:t>Reproduction &amp; Growth</a:t>
            </a:r>
            <a:r>
              <a:rPr lang="en-US" dirty="0">
                <a:solidFill>
                  <a:prstClr val="black"/>
                </a:solidFill>
              </a:rPr>
              <a:t>   </a:t>
            </a:r>
            <a:r>
              <a:rPr lang="en-US" dirty="0">
                <a:solidFill>
                  <a:prstClr val="black"/>
                </a:solidFill>
                <a:latin typeface="Arial"/>
                <a:cs typeface="Arial"/>
              </a:rPr>
              <a:t>►</a:t>
            </a:r>
            <a:endParaRPr lang="en-US" dirty="0">
              <a:solidFill>
                <a:prstClr val="black"/>
              </a:solidFill>
            </a:endParaRPr>
          </a:p>
        </p:txBody>
      </p:sp>
    </p:spTree>
    <p:extLst>
      <p:ext uri="{BB962C8B-B14F-4D97-AF65-F5344CB8AC3E}">
        <p14:creationId xmlns:p14="http://schemas.microsoft.com/office/powerpoint/2010/main" val="242470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Simple Rules</a:t>
            </a:r>
            <a:endParaRPr lang="en-US" dirty="0"/>
          </a:p>
        </p:txBody>
      </p:sp>
      <p:sp>
        <p:nvSpPr>
          <p:cNvPr id="3" name="Content Placeholder 2"/>
          <p:cNvSpPr>
            <a:spLocks noGrp="1"/>
          </p:cNvSpPr>
          <p:nvPr>
            <p:ph idx="1"/>
          </p:nvPr>
        </p:nvSpPr>
        <p:spPr>
          <a:xfrm>
            <a:off x="1981200" y="1600201"/>
            <a:ext cx="8651304" cy="4525963"/>
          </a:xfrm>
        </p:spPr>
        <p:txBody>
          <a:bodyPr>
            <a:normAutofit/>
          </a:bodyPr>
          <a:lstStyle/>
          <a:p>
            <a:pPr marL="0" indent="0">
              <a:buNone/>
            </a:pPr>
            <a:r>
              <a:rPr lang="en-US" dirty="0" smtClean="0"/>
              <a:t>Excerpts from a paper in </a:t>
            </a:r>
            <a:r>
              <a:rPr lang="en-US" i="1" dirty="0" err="1" smtClean="0"/>
              <a:t>Fish&amp;Fisheries</a:t>
            </a:r>
            <a:endParaRPr lang="en-US" i="1" dirty="0" smtClean="0"/>
          </a:p>
          <a:p>
            <a:r>
              <a:rPr lang="en-US" dirty="0" smtClean="0"/>
              <a:t>Three simple rules for EBFM</a:t>
            </a:r>
          </a:p>
          <a:p>
            <a:pPr lvl="1"/>
            <a:r>
              <a:rPr lang="en-US" dirty="0" smtClean="0"/>
              <a:t>Take less than nature ( </a:t>
            </a:r>
            <a:r>
              <a:rPr lang="en-US" i="1" dirty="0" smtClean="0"/>
              <a:t>F</a:t>
            </a:r>
            <a:r>
              <a:rPr lang="en-US" dirty="0" smtClean="0"/>
              <a:t> &lt; </a:t>
            </a:r>
            <a:r>
              <a:rPr lang="en-US" i="1" dirty="0" smtClean="0"/>
              <a:t>M</a:t>
            </a:r>
            <a:r>
              <a:rPr lang="en-US" dirty="0" smtClean="0"/>
              <a:t> )</a:t>
            </a:r>
          </a:p>
          <a:p>
            <a:pPr lvl="1"/>
            <a:r>
              <a:rPr lang="en-US" dirty="0" smtClean="0"/>
              <a:t>Keep populations above half natural size (</a:t>
            </a:r>
            <a:r>
              <a:rPr lang="en-US" i="1" dirty="0" smtClean="0"/>
              <a:t>B</a:t>
            </a:r>
            <a:r>
              <a:rPr lang="en-US" dirty="0" smtClean="0"/>
              <a:t> &gt; 0.5 B</a:t>
            </a:r>
            <a:r>
              <a:rPr lang="en-US" baseline="-25000" dirty="0" smtClean="0"/>
              <a:t>0</a:t>
            </a:r>
            <a:r>
              <a:rPr lang="en-US" dirty="0" smtClean="0"/>
              <a:t>)</a:t>
            </a:r>
          </a:p>
          <a:p>
            <a:pPr lvl="1"/>
            <a:r>
              <a:rPr lang="en-US" dirty="0" smtClean="0"/>
              <a:t>Minimize impact of catch (</a:t>
            </a:r>
            <a:r>
              <a:rPr lang="en-US" i="1" dirty="0" err="1" smtClean="0"/>
              <a:t>L</a:t>
            </a:r>
            <a:r>
              <a:rPr lang="en-US" i="1" baseline="-25000" dirty="0" err="1" smtClean="0"/>
              <a:t>mean</a:t>
            </a:r>
            <a:r>
              <a:rPr lang="en-US" dirty="0" smtClean="0"/>
              <a:t> = </a:t>
            </a:r>
            <a:r>
              <a:rPr lang="en-US" i="1" dirty="0" err="1" smtClean="0"/>
              <a:t>L</a:t>
            </a:r>
            <a:r>
              <a:rPr lang="en-US" i="1" baseline="-25000" dirty="0" err="1" smtClean="0"/>
              <a:t>opt</a:t>
            </a:r>
            <a:r>
              <a:rPr lang="en-US" dirty="0" smtClean="0"/>
              <a:t>)</a:t>
            </a:r>
            <a:endParaRPr lang="en-US" baseline="-25000" dirty="0" smtClean="0"/>
          </a:p>
          <a:p>
            <a:r>
              <a:rPr lang="en-US" dirty="0" smtClean="0"/>
              <a:t>Such fishing shall result in</a:t>
            </a:r>
          </a:p>
          <a:p>
            <a:pPr lvl="1"/>
            <a:r>
              <a:rPr lang="en-US" dirty="0" smtClean="0"/>
              <a:t>Large stocks &amp; large fish &amp; healthy ecosystems</a:t>
            </a:r>
          </a:p>
          <a:p>
            <a:pPr lvl="1"/>
            <a:r>
              <a:rPr lang="en-US" dirty="0" smtClean="0"/>
              <a:t>High catches &amp; low cost &amp; good profits</a:t>
            </a:r>
          </a:p>
        </p:txBody>
      </p:sp>
      <p:sp>
        <p:nvSpPr>
          <p:cNvPr id="4" name="TextBox 3"/>
          <p:cNvSpPr txBox="1"/>
          <p:nvPr/>
        </p:nvSpPr>
        <p:spPr>
          <a:xfrm>
            <a:off x="5743028" y="6484694"/>
            <a:ext cx="4919808" cy="369332"/>
          </a:xfrm>
          <a:prstGeom prst="rect">
            <a:avLst/>
          </a:prstGeom>
          <a:noFill/>
        </p:spPr>
        <p:txBody>
          <a:bodyPr wrap="none" rtlCol="0">
            <a:spAutoFit/>
          </a:bodyPr>
          <a:lstStyle/>
          <a:p>
            <a:r>
              <a:rPr lang="en-US" dirty="0">
                <a:solidFill>
                  <a:prstClr val="black"/>
                </a:solidFill>
              </a:rPr>
              <a:t>Froese </a:t>
            </a:r>
            <a:r>
              <a:rPr lang="en-US" i="1" dirty="0">
                <a:solidFill>
                  <a:prstClr val="black"/>
                </a:solidFill>
              </a:rPr>
              <a:t>et al.</a:t>
            </a:r>
            <a:r>
              <a:rPr lang="en-US" dirty="0">
                <a:solidFill>
                  <a:prstClr val="black"/>
                </a:solidFill>
              </a:rPr>
              <a:t> 2016 Minimizing the impact of fishing</a:t>
            </a:r>
          </a:p>
        </p:txBody>
      </p:sp>
    </p:spTree>
    <p:extLst>
      <p:ext uri="{BB962C8B-B14F-4D97-AF65-F5344CB8AC3E}">
        <p14:creationId xmlns:p14="http://schemas.microsoft.com/office/powerpoint/2010/main" val="384671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Catch as a </a:t>
            </a:r>
            <a:r>
              <a:rPr lang="en-US" dirty="0" smtClean="0"/>
              <a:t>Function </a:t>
            </a:r>
            <a:r>
              <a:rPr lang="en-US" dirty="0" smtClean="0"/>
              <a:t>of </a:t>
            </a:r>
            <a:r>
              <a:rPr lang="en-US" dirty="0"/>
              <a:t>F</a:t>
            </a:r>
            <a:r>
              <a:rPr lang="en-US" dirty="0" smtClean="0"/>
              <a:t>ishing </a:t>
            </a:r>
            <a:r>
              <a:rPr lang="en-US" dirty="0"/>
              <a:t>P</a:t>
            </a:r>
            <a:r>
              <a:rPr lang="en-US" dirty="0" smtClean="0"/>
              <a:t>ressure (</a:t>
            </a:r>
            <a:r>
              <a:rPr lang="en-US" i="1" dirty="0" smtClean="0"/>
              <a:t>F/M</a:t>
            </a:r>
            <a:r>
              <a:rPr lang="en-US" dirty="0" smtClean="0"/>
              <a:t>)</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1624" y="1556792"/>
            <a:ext cx="6120680" cy="4128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758575" y="5762324"/>
            <a:ext cx="8908273" cy="923330"/>
          </a:xfrm>
          <a:prstGeom prst="rect">
            <a:avLst/>
          </a:prstGeom>
          <a:noFill/>
        </p:spPr>
        <p:txBody>
          <a:bodyPr wrap="none" rtlCol="0">
            <a:spAutoFit/>
          </a:bodyPr>
          <a:lstStyle/>
          <a:p>
            <a:r>
              <a:rPr lang="en-US" dirty="0">
                <a:solidFill>
                  <a:prstClr val="black"/>
                </a:solidFill>
              </a:rPr>
              <a:t>Yield relative to maximum possible yield per recruit, as a function of the </a:t>
            </a:r>
            <a:r>
              <a:rPr lang="en-US" i="1" dirty="0">
                <a:solidFill>
                  <a:prstClr val="black"/>
                </a:solidFill>
              </a:rPr>
              <a:t>F/M</a:t>
            </a:r>
            <a:r>
              <a:rPr lang="en-US" dirty="0">
                <a:solidFill>
                  <a:prstClr val="black"/>
                </a:solidFill>
              </a:rPr>
              <a:t> ratio and </a:t>
            </a:r>
          </a:p>
          <a:p>
            <a:r>
              <a:rPr lang="en-US" dirty="0">
                <a:solidFill>
                  <a:prstClr val="black"/>
                </a:solidFill>
              </a:rPr>
              <a:t>different lengths at first capture. The bold curve indicates optimum size selection, the lowest </a:t>
            </a:r>
          </a:p>
          <a:p>
            <a:r>
              <a:rPr lang="en-US" dirty="0">
                <a:solidFill>
                  <a:prstClr val="black"/>
                </a:solidFill>
              </a:rPr>
              <a:t>curve indicates no size selection. Froese </a:t>
            </a:r>
            <a:r>
              <a:rPr lang="en-US" i="1" dirty="0">
                <a:solidFill>
                  <a:prstClr val="black"/>
                </a:solidFill>
              </a:rPr>
              <a:t>et al</a:t>
            </a:r>
            <a:r>
              <a:rPr lang="en-US" dirty="0">
                <a:solidFill>
                  <a:prstClr val="black"/>
                </a:solidFill>
              </a:rPr>
              <a:t>. 2016</a:t>
            </a:r>
          </a:p>
        </p:txBody>
      </p:sp>
    </p:spTree>
    <p:extLst>
      <p:ext uri="{BB962C8B-B14F-4D97-AF65-F5344CB8AC3E}">
        <p14:creationId xmlns:p14="http://schemas.microsoft.com/office/powerpoint/2010/main" val="4329295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Stock Size </a:t>
            </a:r>
            <a:r>
              <a:rPr lang="en-US" dirty="0"/>
              <a:t>L</a:t>
            </a:r>
            <a:r>
              <a:rPr lang="en-US" dirty="0" smtClean="0"/>
              <a:t>arger than Half of Unexploited</a:t>
            </a:r>
            <a:endParaRPr lang="en-US" i="1" baseline="-25000" dirty="0"/>
          </a:p>
        </p:txBody>
      </p:sp>
      <p:sp>
        <p:nvSpPr>
          <p:cNvPr id="4" name="Content Placeholder 3"/>
          <p:cNvSpPr>
            <a:spLocks noGrp="1"/>
          </p:cNvSpPr>
          <p:nvPr>
            <p:ph idx="1"/>
          </p:nvPr>
        </p:nvSpPr>
        <p:spPr/>
        <p:txBody>
          <a:bodyPr/>
          <a:lstStyle/>
          <a:p>
            <a:r>
              <a:rPr lang="en-US" dirty="0" smtClean="0"/>
              <a:t>Ecosystem roles of stocks as prey and predator may be endangered </a:t>
            </a:r>
            <a:r>
              <a:rPr lang="en-US" dirty="0" smtClean="0"/>
              <a:t>if the stock is too small   </a:t>
            </a:r>
            <a:endParaRPr lang="en-US" dirty="0" smtClean="0"/>
          </a:p>
          <a:p>
            <a:r>
              <a:rPr lang="en-US" dirty="0" smtClean="0"/>
              <a:t>Highest </a:t>
            </a:r>
            <a:r>
              <a:rPr lang="en-US" dirty="0" err="1" smtClean="0"/>
              <a:t>longterm</a:t>
            </a:r>
            <a:r>
              <a:rPr lang="en-US" dirty="0" smtClean="0"/>
              <a:t> yield is obtained at about half of unexploited stock size</a:t>
            </a:r>
            <a:endParaRPr lang="en-US" dirty="0" smtClean="0"/>
          </a:p>
          <a:p>
            <a:r>
              <a:rPr lang="en-US" dirty="0" smtClean="0"/>
              <a:t>But highest profits are </a:t>
            </a:r>
            <a:r>
              <a:rPr lang="en-US" dirty="0" smtClean="0"/>
              <a:t>obtained at about 20% larger stock sizes </a:t>
            </a:r>
            <a:r>
              <a:rPr lang="en-US" dirty="0" smtClean="0"/>
              <a:t>(</a:t>
            </a:r>
            <a:r>
              <a:rPr lang="en-US" dirty="0" smtClean="0"/>
              <a:t>default rule in Australia)</a:t>
            </a:r>
          </a:p>
          <a:p>
            <a:endParaRPr lang="en-US" dirty="0"/>
          </a:p>
          <a:p>
            <a:endParaRPr lang="en-US" dirty="0"/>
          </a:p>
        </p:txBody>
      </p:sp>
    </p:spTree>
    <p:extLst>
      <p:ext uri="{BB962C8B-B14F-4D97-AF65-F5344CB8AC3E}">
        <p14:creationId xmlns:p14="http://schemas.microsoft.com/office/powerpoint/2010/main" val="2647893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Biomass as a Function of </a:t>
            </a:r>
            <a:r>
              <a:rPr lang="en-US" i="1" dirty="0" smtClean="0"/>
              <a:t>F</a:t>
            </a:r>
            <a:r>
              <a:rPr lang="en-US" dirty="0" smtClean="0"/>
              <a:t>/</a:t>
            </a:r>
            <a:r>
              <a:rPr lang="en-US" i="1" dirty="0" smtClean="0"/>
              <a:t>M</a:t>
            </a:r>
            <a:endParaRPr lang="en-US" i="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9617" y="1432423"/>
            <a:ext cx="6408711" cy="4331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758574" y="5762324"/>
            <a:ext cx="8868838" cy="923330"/>
          </a:xfrm>
          <a:prstGeom prst="rect">
            <a:avLst/>
          </a:prstGeom>
          <a:noFill/>
        </p:spPr>
        <p:txBody>
          <a:bodyPr wrap="none" rtlCol="0">
            <a:spAutoFit/>
          </a:bodyPr>
          <a:lstStyle/>
          <a:p>
            <a:r>
              <a:rPr lang="en-US" dirty="0">
                <a:solidFill>
                  <a:prstClr val="black"/>
                </a:solidFill>
              </a:rPr>
              <a:t>Biomass relative to unexploited biomass, as a function of the </a:t>
            </a:r>
            <a:r>
              <a:rPr lang="en-US" i="1" dirty="0">
                <a:solidFill>
                  <a:prstClr val="black"/>
                </a:solidFill>
              </a:rPr>
              <a:t>F/M</a:t>
            </a:r>
            <a:r>
              <a:rPr lang="en-US" dirty="0">
                <a:solidFill>
                  <a:prstClr val="black"/>
                </a:solidFill>
              </a:rPr>
              <a:t> ratio and different lengths </a:t>
            </a:r>
          </a:p>
          <a:p>
            <a:r>
              <a:rPr lang="en-US" dirty="0">
                <a:solidFill>
                  <a:prstClr val="black"/>
                </a:solidFill>
              </a:rPr>
              <a:t>at first capture. The bold curve indicates optimum size selection, the dot-dashed curve </a:t>
            </a:r>
          </a:p>
          <a:p>
            <a:r>
              <a:rPr lang="en-US" dirty="0">
                <a:solidFill>
                  <a:prstClr val="black"/>
                </a:solidFill>
              </a:rPr>
              <a:t>indicates no size selection. Froese </a:t>
            </a:r>
            <a:r>
              <a:rPr lang="en-US" i="1" dirty="0">
                <a:solidFill>
                  <a:prstClr val="black"/>
                </a:solidFill>
              </a:rPr>
              <a:t>et al</a:t>
            </a:r>
            <a:r>
              <a:rPr lang="en-US" dirty="0">
                <a:solidFill>
                  <a:prstClr val="black"/>
                </a:solidFill>
              </a:rPr>
              <a:t>. 2016</a:t>
            </a:r>
          </a:p>
        </p:txBody>
      </p:sp>
    </p:spTree>
    <p:extLst>
      <p:ext uri="{BB962C8B-B14F-4D97-AF65-F5344CB8AC3E}">
        <p14:creationId xmlns:p14="http://schemas.microsoft.com/office/powerpoint/2010/main" val="31252079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Maximizing Profits of Fishers</a:t>
            </a:r>
            <a:endParaRPr lang="en-US" dirty="0"/>
          </a:p>
        </p:txBody>
      </p:sp>
      <p:sp>
        <p:nvSpPr>
          <p:cNvPr id="3" name="Content Placeholder 2"/>
          <p:cNvSpPr>
            <a:spLocks noGrp="1"/>
          </p:cNvSpPr>
          <p:nvPr>
            <p:ph idx="1"/>
          </p:nvPr>
        </p:nvSpPr>
        <p:spPr/>
        <p:txBody>
          <a:bodyPr/>
          <a:lstStyle/>
          <a:p>
            <a:r>
              <a:rPr lang="en-US" dirty="0" smtClean="0"/>
              <a:t>Profit of fishers is the difference between the value of the catch and the cost of fishing</a:t>
            </a:r>
          </a:p>
          <a:p>
            <a:r>
              <a:rPr lang="en-US" dirty="0" smtClean="0"/>
              <a:t>Cost of fishing is a function of the abundance of fish</a:t>
            </a:r>
          </a:p>
          <a:p>
            <a:r>
              <a:rPr lang="en-US" dirty="0" smtClean="0"/>
              <a:t>Highest profits are obtained at about 1.2 </a:t>
            </a:r>
            <a:r>
              <a:rPr lang="en-US" i="1" dirty="0" err="1" smtClean="0"/>
              <a:t>B</a:t>
            </a:r>
            <a:r>
              <a:rPr lang="en-US" i="1" baseline="-25000" dirty="0" err="1" smtClean="0"/>
              <a:t>msy</a:t>
            </a:r>
            <a:r>
              <a:rPr lang="en-US" dirty="0" smtClean="0"/>
              <a:t> </a:t>
            </a:r>
          </a:p>
          <a:p>
            <a:r>
              <a:rPr lang="en-US" dirty="0" smtClean="0"/>
              <a:t>1.2 </a:t>
            </a:r>
            <a:r>
              <a:rPr lang="en-US" i="1" dirty="0" err="1" smtClean="0"/>
              <a:t>B</a:t>
            </a:r>
            <a:r>
              <a:rPr lang="en-US" i="1" baseline="-25000" dirty="0" err="1" smtClean="0"/>
              <a:t>msy</a:t>
            </a:r>
            <a:r>
              <a:rPr lang="en-US" dirty="0" smtClean="0"/>
              <a:t> is therefore the target biomass level in Australia </a:t>
            </a:r>
            <a:endParaRPr lang="en-US" dirty="0"/>
          </a:p>
        </p:txBody>
      </p:sp>
    </p:spTree>
    <p:extLst>
      <p:ext uri="{BB962C8B-B14F-4D97-AF65-F5344CB8AC3E}">
        <p14:creationId xmlns:p14="http://schemas.microsoft.com/office/powerpoint/2010/main" val="1981795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Overview</a:t>
            </a:r>
            <a:endParaRPr lang="en-US" dirty="0"/>
          </a:p>
        </p:txBody>
      </p:sp>
      <p:sp>
        <p:nvSpPr>
          <p:cNvPr id="3" name="Content Placeholder 2"/>
          <p:cNvSpPr>
            <a:spLocks noGrp="1"/>
          </p:cNvSpPr>
          <p:nvPr>
            <p:ph idx="1"/>
          </p:nvPr>
        </p:nvSpPr>
        <p:spPr/>
        <p:txBody>
          <a:bodyPr/>
          <a:lstStyle/>
          <a:p>
            <a:r>
              <a:rPr lang="de-DE" dirty="0" smtClean="0"/>
              <a:t>Relevant European </a:t>
            </a:r>
            <a:r>
              <a:rPr lang="de-DE" dirty="0" err="1" smtClean="0"/>
              <a:t>legislation</a:t>
            </a:r>
            <a:endParaRPr lang="de-DE" dirty="0" smtClean="0"/>
          </a:p>
          <a:p>
            <a:r>
              <a:rPr lang="de-DE" dirty="0" smtClean="0"/>
              <a:t>Crash </a:t>
            </a:r>
            <a:r>
              <a:rPr lang="de-DE" dirty="0" err="1" smtClean="0"/>
              <a:t>course</a:t>
            </a:r>
            <a:r>
              <a:rPr lang="de-DE" dirty="0" smtClean="0"/>
              <a:t> in </a:t>
            </a:r>
            <a:r>
              <a:rPr lang="de-DE" dirty="0" err="1" smtClean="0"/>
              <a:t>fisheries</a:t>
            </a:r>
            <a:r>
              <a:rPr lang="de-DE" dirty="0" smtClean="0"/>
              <a:t> </a:t>
            </a:r>
            <a:r>
              <a:rPr lang="de-DE" dirty="0" err="1" smtClean="0"/>
              <a:t>management</a:t>
            </a:r>
            <a:endParaRPr lang="de-DE" dirty="0" smtClean="0"/>
          </a:p>
          <a:p>
            <a:r>
              <a:rPr lang="de-DE" dirty="0" smtClean="0"/>
              <a:t>Status </a:t>
            </a:r>
            <a:r>
              <a:rPr lang="de-DE" dirty="0" err="1" smtClean="0"/>
              <a:t>of</a:t>
            </a:r>
            <a:r>
              <a:rPr lang="de-DE" dirty="0" smtClean="0"/>
              <a:t> European </a:t>
            </a:r>
            <a:r>
              <a:rPr lang="de-DE" dirty="0" err="1" smtClean="0"/>
              <a:t>stocks</a:t>
            </a:r>
            <a:endParaRPr lang="de-DE" dirty="0" smtClean="0"/>
          </a:p>
          <a:p>
            <a:r>
              <a:rPr lang="de-DE" dirty="0" err="1" smtClean="0"/>
              <a:t>Three</a:t>
            </a:r>
            <a:r>
              <a:rPr lang="de-DE" dirty="0" smtClean="0"/>
              <a:t> </a:t>
            </a:r>
            <a:r>
              <a:rPr lang="de-DE" dirty="0" err="1" smtClean="0"/>
              <a:t>rules</a:t>
            </a:r>
            <a:r>
              <a:rPr lang="de-DE" dirty="0" smtClean="0"/>
              <a:t> </a:t>
            </a:r>
            <a:r>
              <a:rPr lang="de-DE" dirty="0" err="1" smtClean="0"/>
              <a:t>to</a:t>
            </a:r>
            <a:r>
              <a:rPr lang="de-DE" dirty="0" smtClean="0"/>
              <a:t> </a:t>
            </a:r>
            <a:r>
              <a:rPr lang="de-DE" dirty="0" err="1" smtClean="0"/>
              <a:t>minimize</a:t>
            </a:r>
            <a:r>
              <a:rPr lang="de-DE" dirty="0" smtClean="0"/>
              <a:t> </a:t>
            </a:r>
            <a:r>
              <a:rPr lang="de-DE" dirty="0" err="1" smtClean="0"/>
              <a:t>the</a:t>
            </a:r>
            <a:r>
              <a:rPr lang="de-DE" dirty="0" smtClean="0"/>
              <a:t> </a:t>
            </a:r>
            <a:r>
              <a:rPr lang="de-DE" dirty="0" err="1" smtClean="0"/>
              <a:t>impact</a:t>
            </a:r>
            <a:r>
              <a:rPr lang="de-DE" dirty="0" smtClean="0"/>
              <a:t> </a:t>
            </a:r>
            <a:r>
              <a:rPr lang="de-DE" dirty="0" err="1" smtClean="0"/>
              <a:t>of</a:t>
            </a:r>
            <a:r>
              <a:rPr lang="de-DE" dirty="0" smtClean="0"/>
              <a:t> </a:t>
            </a:r>
            <a:r>
              <a:rPr lang="de-DE" dirty="0" err="1" smtClean="0"/>
              <a:t>fishing</a:t>
            </a:r>
            <a:endParaRPr lang="de-DE" dirty="0" smtClean="0"/>
          </a:p>
          <a:p>
            <a:r>
              <a:rPr lang="de-DE" dirty="0" err="1" smtClean="0"/>
              <a:t>Pitfalls</a:t>
            </a:r>
            <a:r>
              <a:rPr lang="de-DE" dirty="0" smtClean="0"/>
              <a:t> </a:t>
            </a:r>
            <a:r>
              <a:rPr lang="de-DE" dirty="0" err="1" smtClean="0"/>
              <a:t>of</a:t>
            </a:r>
            <a:r>
              <a:rPr lang="de-DE" dirty="0" smtClean="0"/>
              <a:t>  </a:t>
            </a:r>
            <a:r>
              <a:rPr lang="de-DE" dirty="0" err="1" smtClean="0"/>
              <a:t>the</a:t>
            </a:r>
            <a:r>
              <a:rPr lang="de-DE" dirty="0" smtClean="0"/>
              <a:t> MSY </a:t>
            </a:r>
            <a:r>
              <a:rPr lang="de-DE" dirty="0" err="1" smtClean="0"/>
              <a:t>concept</a:t>
            </a:r>
            <a:endParaRPr lang="de-DE" dirty="0" smtClean="0"/>
          </a:p>
          <a:p>
            <a:r>
              <a:rPr lang="de-DE" dirty="0" err="1" smtClean="0"/>
              <a:t>Conclusions</a:t>
            </a:r>
            <a:endParaRPr lang="de-DE" dirty="0" smtClean="0"/>
          </a:p>
          <a:p>
            <a:endParaRPr lang="en-US" dirty="0"/>
          </a:p>
        </p:txBody>
      </p:sp>
    </p:spTree>
    <p:extLst>
      <p:ext uri="{BB962C8B-B14F-4D97-AF65-F5344CB8AC3E}">
        <p14:creationId xmlns:p14="http://schemas.microsoft.com/office/powerpoint/2010/main" val="897702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Catch and Profit as a Function of </a:t>
            </a:r>
            <a:r>
              <a:rPr lang="en-US" i="1" dirty="0" smtClean="0"/>
              <a:t>F</a:t>
            </a:r>
            <a:r>
              <a:rPr lang="en-US" dirty="0" smtClean="0"/>
              <a:t>/</a:t>
            </a:r>
            <a:r>
              <a:rPr lang="en-US" i="1" dirty="0" smtClean="0"/>
              <a:t>M</a:t>
            </a:r>
            <a:endParaRPr lang="en-US" i="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5601" y="1412777"/>
            <a:ext cx="6688993" cy="4511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698481" y="5924322"/>
            <a:ext cx="8531246" cy="646331"/>
          </a:xfrm>
          <a:prstGeom prst="rect">
            <a:avLst/>
          </a:prstGeom>
          <a:noFill/>
        </p:spPr>
        <p:txBody>
          <a:bodyPr wrap="none" rtlCol="0">
            <a:spAutoFit/>
          </a:bodyPr>
          <a:lstStyle/>
          <a:p>
            <a:r>
              <a:rPr lang="en-US" dirty="0">
                <a:solidFill>
                  <a:prstClr val="black"/>
                </a:solidFill>
              </a:rPr>
              <a:t>Relative yield and value as a function of fishing pressure. </a:t>
            </a:r>
          </a:p>
          <a:p>
            <a:r>
              <a:rPr lang="en-US" i="1" dirty="0">
                <a:solidFill>
                  <a:prstClr val="black"/>
                </a:solidFill>
              </a:rPr>
              <a:t>F/M</a:t>
            </a:r>
            <a:r>
              <a:rPr lang="en-US" dirty="0">
                <a:solidFill>
                  <a:prstClr val="black"/>
                </a:solidFill>
              </a:rPr>
              <a:t> &lt; 0.83 results in </a:t>
            </a:r>
            <a:r>
              <a:rPr lang="en-US" i="1" dirty="0">
                <a:solidFill>
                  <a:prstClr val="black"/>
                </a:solidFill>
              </a:rPr>
              <a:t>B</a:t>
            </a:r>
            <a:r>
              <a:rPr lang="en-US" dirty="0">
                <a:solidFill>
                  <a:prstClr val="black"/>
                </a:solidFill>
              </a:rPr>
              <a:t> &gt; 0.5 </a:t>
            </a:r>
            <a:r>
              <a:rPr lang="en-US" i="1" dirty="0">
                <a:solidFill>
                  <a:prstClr val="black"/>
                </a:solidFill>
              </a:rPr>
              <a:t>B</a:t>
            </a:r>
            <a:r>
              <a:rPr lang="en-US" i="1" baseline="-25000" dirty="0">
                <a:solidFill>
                  <a:prstClr val="black"/>
                </a:solidFill>
              </a:rPr>
              <a:t>0</a:t>
            </a:r>
            <a:r>
              <a:rPr lang="en-US" dirty="0">
                <a:solidFill>
                  <a:prstClr val="black"/>
                </a:solidFill>
              </a:rPr>
              <a:t>.                                                                      Froese </a:t>
            </a:r>
            <a:r>
              <a:rPr lang="en-US" i="1" dirty="0">
                <a:solidFill>
                  <a:prstClr val="black"/>
                </a:solidFill>
              </a:rPr>
              <a:t>et al</a:t>
            </a:r>
            <a:r>
              <a:rPr lang="en-US" dirty="0">
                <a:solidFill>
                  <a:prstClr val="black"/>
                </a:solidFill>
              </a:rPr>
              <a:t>. 2016 </a:t>
            </a:r>
          </a:p>
        </p:txBody>
      </p:sp>
      <p:sp>
        <p:nvSpPr>
          <p:cNvPr id="6" name="TextBox 5"/>
          <p:cNvSpPr txBox="1"/>
          <p:nvPr/>
        </p:nvSpPr>
        <p:spPr>
          <a:xfrm>
            <a:off x="8880293" y="2924944"/>
            <a:ext cx="1364989" cy="369332"/>
          </a:xfrm>
          <a:prstGeom prst="rect">
            <a:avLst/>
          </a:prstGeom>
          <a:noFill/>
        </p:spPr>
        <p:txBody>
          <a:bodyPr wrap="none" rtlCol="0">
            <a:spAutoFit/>
          </a:bodyPr>
          <a:lstStyle/>
          <a:p>
            <a:r>
              <a:rPr lang="en-US" dirty="0">
                <a:solidFill>
                  <a:prstClr val="black"/>
                </a:solidFill>
              </a:rPr>
              <a:t>EC- Fisheries</a:t>
            </a:r>
          </a:p>
        </p:txBody>
      </p:sp>
    </p:spTree>
    <p:extLst>
      <p:ext uri="{BB962C8B-B14F-4D97-AF65-F5344CB8AC3E}">
        <p14:creationId xmlns:p14="http://schemas.microsoft.com/office/powerpoint/2010/main" val="11517640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Size Matters: Let fish Grow and Spawn</a:t>
            </a:r>
            <a:endParaRPr lang="en-US" i="1" baseline="-25000" dirty="0"/>
          </a:p>
        </p:txBody>
      </p:sp>
      <p:sp>
        <p:nvSpPr>
          <p:cNvPr id="3" name="Content Placeholder 2"/>
          <p:cNvSpPr>
            <a:spLocks noGrp="1"/>
          </p:cNvSpPr>
          <p:nvPr>
            <p:ph idx="1"/>
          </p:nvPr>
        </p:nvSpPr>
        <p:spPr>
          <a:xfrm>
            <a:off x="1981200" y="1600201"/>
            <a:ext cx="8579296" cy="4525963"/>
          </a:xfrm>
        </p:spPr>
        <p:txBody>
          <a:bodyPr/>
          <a:lstStyle/>
          <a:p>
            <a:r>
              <a:rPr lang="en-US" i="1" dirty="0" err="1" smtClean="0"/>
              <a:t>L</a:t>
            </a:r>
            <a:r>
              <a:rPr lang="en-US" i="1" baseline="-25000" dirty="0" err="1" smtClean="0"/>
              <a:t>opt</a:t>
            </a:r>
            <a:r>
              <a:rPr lang="en-US" dirty="0" smtClean="0"/>
              <a:t> is the mean length of </a:t>
            </a:r>
            <a:r>
              <a:rPr lang="en-US" dirty="0" smtClean="0"/>
              <a:t>parents in the absence of exploitation</a:t>
            </a:r>
            <a:endParaRPr lang="en-US" dirty="0" smtClean="0"/>
          </a:p>
          <a:p>
            <a:r>
              <a:rPr lang="en-US" dirty="0" smtClean="0"/>
              <a:t>For a given catch, fewer fish have to be killed if mean length in catch equals </a:t>
            </a:r>
            <a:r>
              <a:rPr lang="en-US" i="1" dirty="0" err="1" smtClean="0"/>
              <a:t>L</a:t>
            </a:r>
            <a:r>
              <a:rPr lang="en-US" i="1" baseline="-25000" dirty="0" err="1" smtClean="0"/>
              <a:t>opt</a:t>
            </a:r>
            <a:r>
              <a:rPr lang="en-US" dirty="0" smtClean="0"/>
              <a:t> </a:t>
            </a:r>
          </a:p>
          <a:p>
            <a:r>
              <a:rPr lang="en-US" dirty="0" smtClean="0"/>
              <a:t>For a given </a:t>
            </a:r>
            <a:r>
              <a:rPr lang="en-US" dirty="0" smtClean="0"/>
              <a:t>fishing pressure, </a:t>
            </a:r>
            <a:r>
              <a:rPr lang="en-US" dirty="0" smtClean="0"/>
              <a:t>highest catch is obtained if mean length in catch equals </a:t>
            </a:r>
            <a:r>
              <a:rPr lang="en-US" i="1" dirty="0" err="1" smtClean="0"/>
              <a:t>L</a:t>
            </a:r>
            <a:r>
              <a:rPr lang="en-US" i="1" baseline="-25000" dirty="0" err="1" smtClean="0"/>
              <a:t>opt</a:t>
            </a:r>
            <a:r>
              <a:rPr lang="en-US" dirty="0" smtClean="0"/>
              <a:t> </a:t>
            </a:r>
          </a:p>
        </p:txBody>
      </p:sp>
    </p:spTree>
    <p:extLst>
      <p:ext uri="{BB962C8B-B14F-4D97-AF65-F5344CB8AC3E}">
        <p14:creationId xmlns:p14="http://schemas.microsoft.com/office/powerpoint/2010/main" val="114051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Fishing on Size Structure</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9354" y="1473831"/>
            <a:ext cx="6618987" cy="3971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745610" y="5934670"/>
            <a:ext cx="8623258" cy="923330"/>
          </a:xfrm>
          <a:prstGeom prst="rect">
            <a:avLst/>
          </a:prstGeom>
          <a:noFill/>
        </p:spPr>
        <p:txBody>
          <a:bodyPr wrap="none" rtlCol="0">
            <a:spAutoFit/>
          </a:bodyPr>
          <a:lstStyle/>
          <a:p>
            <a:r>
              <a:rPr lang="en-US" dirty="0">
                <a:solidFill>
                  <a:prstClr val="black"/>
                </a:solidFill>
              </a:rPr>
              <a:t>The bold curve indicates no fishing. The three other curves indicate fishing with </a:t>
            </a:r>
            <a:r>
              <a:rPr lang="en-US" i="1" dirty="0">
                <a:solidFill>
                  <a:prstClr val="black"/>
                </a:solidFill>
              </a:rPr>
              <a:t>F=M</a:t>
            </a:r>
            <a:r>
              <a:rPr lang="en-US" dirty="0">
                <a:solidFill>
                  <a:prstClr val="black"/>
                </a:solidFill>
              </a:rPr>
              <a:t>, </a:t>
            </a:r>
          </a:p>
          <a:p>
            <a:r>
              <a:rPr lang="en-US" dirty="0">
                <a:solidFill>
                  <a:prstClr val="black"/>
                </a:solidFill>
              </a:rPr>
              <a:t>but with fishing starting at different lengths. Life history data of North Sea cod. Long-term </a:t>
            </a:r>
          </a:p>
          <a:p>
            <a:r>
              <a:rPr lang="en-US" dirty="0">
                <a:solidFill>
                  <a:prstClr val="black"/>
                </a:solidFill>
              </a:rPr>
              <a:t>catches are highest for </a:t>
            </a:r>
            <a:r>
              <a:rPr lang="en-US" i="1" dirty="0" err="1">
                <a:solidFill>
                  <a:prstClr val="black"/>
                </a:solidFill>
              </a:rPr>
              <a:t>L</a:t>
            </a:r>
            <a:r>
              <a:rPr lang="en-US" i="1" baseline="-25000" dirty="0" err="1">
                <a:solidFill>
                  <a:prstClr val="black"/>
                </a:solidFill>
              </a:rPr>
              <a:t>c_opt</a:t>
            </a:r>
            <a:r>
              <a:rPr lang="en-US" i="1" baseline="-25000" dirty="0">
                <a:solidFill>
                  <a:prstClr val="black"/>
                </a:solidFill>
              </a:rPr>
              <a:t> </a:t>
            </a:r>
            <a:endParaRPr lang="en-US" dirty="0">
              <a:solidFill>
                <a:prstClr val="black"/>
              </a:solidFill>
            </a:endParaRPr>
          </a:p>
        </p:txBody>
      </p:sp>
    </p:spTree>
    <p:extLst>
      <p:ext uri="{BB962C8B-B14F-4D97-AF65-F5344CB8AC3E}">
        <p14:creationId xmlns:p14="http://schemas.microsoft.com/office/powerpoint/2010/main" val="14394468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MSY</a:t>
            </a:r>
            <a:r>
              <a:rPr lang="en-US" dirty="0" smtClean="0"/>
              <a:t> Pitfalls &amp; Failures</a:t>
            </a:r>
            <a:endParaRPr lang="en-US" dirty="0"/>
          </a:p>
        </p:txBody>
      </p:sp>
      <p:sp>
        <p:nvSpPr>
          <p:cNvPr id="3" name="Content Placeholder 2"/>
          <p:cNvSpPr>
            <a:spLocks noGrp="1"/>
          </p:cNvSpPr>
          <p:nvPr>
            <p:ph idx="1"/>
          </p:nvPr>
        </p:nvSpPr>
        <p:spPr>
          <a:xfrm>
            <a:off x="1981200" y="1600201"/>
            <a:ext cx="8435280" cy="4525963"/>
          </a:xfrm>
        </p:spPr>
        <p:txBody>
          <a:bodyPr>
            <a:normAutofit fontScale="92500"/>
          </a:bodyPr>
          <a:lstStyle/>
          <a:p>
            <a:pPr marL="0" indent="0">
              <a:buNone/>
            </a:pPr>
            <a:r>
              <a:rPr lang="en-US" sz="3900" dirty="0"/>
              <a:t>Using </a:t>
            </a:r>
            <a:r>
              <a:rPr lang="en-US" sz="3900" i="1" dirty="0"/>
              <a:t>MSY</a:t>
            </a:r>
            <a:r>
              <a:rPr lang="en-US" sz="3900" dirty="0"/>
              <a:t> or </a:t>
            </a:r>
            <a:r>
              <a:rPr lang="en-US" sz="3900" i="1" dirty="0" err="1"/>
              <a:t>F</a:t>
            </a:r>
            <a:r>
              <a:rPr lang="en-US" sz="3900" i="1" baseline="-25000" dirty="0" err="1"/>
              <a:t>msy</a:t>
            </a:r>
            <a:r>
              <a:rPr lang="en-US" sz="3900" dirty="0"/>
              <a:t> for all stocks</a:t>
            </a:r>
          </a:p>
          <a:p>
            <a:r>
              <a:rPr lang="en-US" sz="2800" dirty="0"/>
              <a:t>Forage fish such as anchovy, sprat, herring or sardines are the crucial link between lower and upper trophic levels in the food web </a:t>
            </a:r>
          </a:p>
          <a:p>
            <a:r>
              <a:rPr lang="en-US" sz="2800" dirty="0"/>
              <a:t>Forage fish transport energy from copepods to cods</a:t>
            </a:r>
          </a:p>
          <a:p>
            <a:r>
              <a:rPr lang="en-US" sz="2800" dirty="0"/>
              <a:t>Forage fish must therefore be fished less, e.g. with 0.5 </a:t>
            </a:r>
            <a:r>
              <a:rPr lang="en-US" sz="2800" i="1" dirty="0"/>
              <a:t>MSY</a:t>
            </a:r>
            <a:r>
              <a:rPr lang="en-US" sz="2800" dirty="0"/>
              <a:t> or 0.5 </a:t>
            </a:r>
            <a:r>
              <a:rPr lang="en-US" sz="2800" i="1" dirty="0" err="1"/>
              <a:t>F</a:t>
            </a:r>
            <a:r>
              <a:rPr lang="en-US" sz="2800" i="1" baseline="-25000" dirty="0" err="1"/>
              <a:t>msy</a:t>
            </a:r>
            <a:r>
              <a:rPr lang="en-US" sz="2800" dirty="0"/>
              <a:t> </a:t>
            </a:r>
          </a:p>
          <a:p>
            <a:r>
              <a:rPr lang="en-US" sz="2800" dirty="0" smtClean="0"/>
              <a:t>Forage </a:t>
            </a:r>
            <a:r>
              <a:rPr lang="en-US" sz="2800" dirty="0"/>
              <a:t>fish typically have the lowest ex-vessel price and are mostly used for animal feed; it makes more economic sense to direct fisheries towards human consumption</a:t>
            </a:r>
          </a:p>
          <a:p>
            <a:endParaRPr lang="en-US" sz="2800" dirty="0"/>
          </a:p>
        </p:txBody>
      </p:sp>
    </p:spTree>
    <p:extLst>
      <p:ext uri="{BB962C8B-B14F-4D97-AF65-F5344CB8AC3E}">
        <p14:creationId xmlns:p14="http://schemas.microsoft.com/office/powerpoint/2010/main" val="152945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Main </a:t>
            </a:r>
            <a:r>
              <a:rPr lang="de-DE" dirty="0" err="1" smtClean="0"/>
              <a:t>Pitfall</a:t>
            </a:r>
            <a:r>
              <a:rPr lang="de-DE" dirty="0" smtClean="0"/>
              <a:t>:</a:t>
            </a:r>
            <a:endParaRPr lang="en-US" dirty="0"/>
          </a:p>
        </p:txBody>
      </p:sp>
      <p:sp>
        <p:nvSpPr>
          <p:cNvPr id="3" name="Content Placeholder 2"/>
          <p:cNvSpPr>
            <a:spLocks noGrp="1"/>
          </p:cNvSpPr>
          <p:nvPr>
            <p:ph idx="1"/>
          </p:nvPr>
        </p:nvSpPr>
        <p:spPr/>
        <p:txBody>
          <a:bodyPr/>
          <a:lstStyle/>
          <a:p>
            <a:r>
              <a:rPr lang="de-DE" dirty="0" smtClean="0"/>
              <a:t>The Ministers </a:t>
            </a:r>
            <a:r>
              <a:rPr lang="de-DE" dirty="0" err="1" smtClean="0"/>
              <a:t>of</a:t>
            </a:r>
            <a:r>
              <a:rPr lang="de-DE" dirty="0" smtClean="0"/>
              <a:t> </a:t>
            </a:r>
            <a:r>
              <a:rPr lang="de-DE" dirty="0" err="1" smtClean="0"/>
              <a:t>Agriculture</a:t>
            </a:r>
            <a:r>
              <a:rPr lang="de-DE" dirty="0" smtClean="0"/>
              <a:t> (Council), in </a:t>
            </a:r>
            <a:r>
              <a:rPr lang="de-DE" dirty="0" err="1" smtClean="0"/>
              <a:t>charge</a:t>
            </a:r>
            <a:r>
              <a:rPr lang="de-DE" dirty="0" smtClean="0"/>
              <a:t> </a:t>
            </a:r>
            <a:r>
              <a:rPr lang="de-DE" dirty="0" err="1" smtClean="0"/>
              <a:t>of</a:t>
            </a:r>
            <a:r>
              <a:rPr lang="de-DE" dirty="0" smtClean="0"/>
              <a:t> </a:t>
            </a:r>
            <a:r>
              <a:rPr lang="de-DE" dirty="0" err="1" smtClean="0"/>
              <a:t>fisheries</a:t>
            </a:r>
            <a:r>
              <a:rPr lang="de-DE" dirty="0" smtClean="0"/>
              <a:t>, </a:t>
            </a:r>
            <a:r>
              <a:rPr lang="de-DE" dirty="0" err="1" smtClean="0"/>
              <a:t>are</a:t>
            </a:r>
            <a:r>
              <a:rPr lang="de-DE" dirty="0" smtClean="0"/>
              <a:t> </a:t>
            </a:r>
            <a:r>
              <a:rPr lang="de-DE" dirty="0" err="1" smtClean="0"/>
              <a:t>blocking</a:t>
            </a:r>
            <a:r>
              <a:rPr lang="de-DE" dirty="0" smtClean="0"/>
              <a:t> </a:t>
            </a:r>
            <a:r>
              <a:rPr lang="de-DE" dirty="0" err="1" smtClean="0"/>
              <a:t>the</a:t>
            </a:r>
            <a:r>
              <a:rPr lang="de-DE" dirty="0" smtClean="0"/>
              <a:t> </a:t>
            </a:r>
            <a:r>
              <a:rPr lang="de-DE" dirty="0" err="1" smtClean="0"/>
              <a:t>implementation</a:t>
            </a:r>
            <a:r>
              <a:rPr lang="de-DE" dirty="0" smtClean="0"/>
              <a:t> </a:t>
            </a:r>
            <a:r>
              <a:rPr lang="de-DE" dirty="0" err="1" smtClean="0"/>
              <a:t>of</a:t>
            </a:r>
            <a:r>
              <a:rPr lang="de-DE" dirty="0" smtClean="0"/>
              <a:t> </a:t>
            </a:r>
            <a:r>
              <a:rPr lang="de-DE" dirty="0" err="1" smtClean="0"/>
              <a:t>the</a:t>
            </a:r>
            <a:r>
              <a:rPr lang="de-DE" dirty="0" smtClean="0"/>
              <a:t> CFP</a:t>
            </a:r>
          </a:p>
          <a:p>
            <a:r>
              <a:rPr lang="de-DE" dirty="0" err="1" smtClean="0"/>
              <a:t>Overfishing</a:t>
            </a:r>
            <a:r>
              <a:rPr lang="de-DE" dirty="0" smtClean="0"/>
              <a:t> </a:t>
            </a:r>
            <a:r>
              <a:rPr lang="de-DE" dirty="0" err="1" smtClean="0"/>
              <a:t>continued</a:t>
            </a:r>
            <a:r>
              <a:rPr lang="de-DE" dirty="0" smtClean="0"/>
              <a:t> in </a:t>
            </a:r>
            <a:r>
              <a:rPr lang="de-DE" dirty="0" err="1" smtClean="0"/>
              <a:t>many</a:t>
            </a:r>
            <a:r>
              <a:rPr lang="de-DE" dirty="0" smtClean="0"/>
              <a:t> </a:t>
            </a:r>
            <a:r>
              <a:rPr lang="de-DE" dirty="0" err="1" smtClean="0"/>
              <a:t>stocks</a:t>
            </a:r>
            <a:r>
              <a:rPr lang="de-DE" dirty="0" smtClean="0"/>
              <a:t> in 2015 </a:t>
            </a:r>
            <a:r>
              <a:rPr lang="de-DE" dirty="0" err="1" smtClean="0"/>
              <a:t>and</a:t>
            </a:r>
            <a:r>
              <a:rPr lang="de-DE" dirty="0" smtClean="0"/>
              <a:t> 2016 </a:t>
            </a:r>
            <a:r>
              <a:rPr lang="de-DE" dirty="0" err="1" smtClean="0"/>
              <a:t>and</a:t>
            </a:r>
            <a:r>
              <a:rPr lang="de-DE" dirty="0" smtClean="0"/>
              <a:t> </a:t>
            </a:r>
            <a:r>
              <a:rPr lang="de-DE" dirty="0" err="1" smtClean="0"/>
              <a:t>is</a:t>
            </a:r>
            <a:r>
              <a:rPr lang="de-DE" dirty="0"/>
              <a:t> </a:t>
            </a:r>
            <a:r>
              <a:rPr lang="de-DE" dirty="0" err="1" smtClean="0"/>
              <a:t>likely</a:t>
            </a:r>
            <a:r>
              <a:rPr lang="de-DE" dirty="0" smtClean="0"/>
              <a:t> </a:t>
            </a:r>
            <a:r>
              <a:rPr lang="de-DE" dirty="0" err="1" smtClean="0"/>
              <a:t>to</a:t>
            </a:r>
            <a:r>
              <a:rPr lang="de-DE" dirty="0" smtClean="0"/>
              <a:t> also </a:t>
            </a:r>
            <a:r>
              <a:rPr lang="de-DE" dirty="0" err="1" smtClean="0"/>
              <a:t>continue</a:t>
            </a:r>
            <a:r>
              <a:rPr lang="de-DE" dirty="0" smtClean="0"/>
              <a:t> in 2017</a:t>
            </a:r>
          </a:p>
          <a:p>
            <a:pPr marL="0" indent="0">
              <a:buNone/>
            </a:pPr>
            <a:endParaRPr lang="de-DE" dirty="0" smtClean="0"/>
          </a:p>
          <a:p>
            <a:endParaRPr lang="en-US" dirty="0"/>
          </a:p>
        </p:txBody>
      </p:sp>
    </p:spTree>
    <p:extLst>
      <p:ext uri="{BB962C8B-B14F-4D97-AF65-F5344CB8AC3E}">
        <p14:creationId xmlns:p14="http://schemas.microsoft.com/office/powerpoint/2010/main" val="25433608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1981200" y="1340769"/>
            <a:ext cx="8229600" cy="4785395"/>
          </a:xfrm>
        </p:spPr>
        <p:txBody>
          <a:bodyPr>
            <a:normAutofit fontScale="85000" lnSpcReduction="10000"/>
          </a:bodyPr>
          <a:lstStyle/>
          <a:p>
            <a:r>
              <a:rPr lang="en-US" dirty="0" smtClean="0"/>
              <a:t>The CFP sets the correct goal of rebuilding stocks above levels that can produce </a:t>
            </a:r>
            <a:r>
              <a:rPr lang="en-US" i="1" dirty="0" smtClean="0"/>
              <a:t>MSY</a:t>
            </a:r>
          </a:p>
          <a:p>
            <a:r>
              <a:rPr lang="en-US" dirty="0" smtClean="0"/>
              <a:t>Above </a:t>
            </a:r>
            <a:r>
              <a:rPr lang="en-US" i="1" dirty="0" err="1" smtClean="0"/>
              <a:t>B</a:t>
            </a:r>
            <a:r>
              <a:rPr lang="en-US" i="1" baseline="-25000" dirty="0" err="1" smtClean="0"/>
              <a:t>msy</a:t>
            </a:r>
            <a:r>
              <a:rPr lang="en-US" dirty="0" smtClean="0"/>
              <a:t> is the area where high catches are obtained from large stocks at low cost of fishing</a:t>
            </a:r>
          </a:p>
          <a:p>
            <a:r>
              <a:rPr lang="en-US" dirty="0" smtClean="0"/>
              <a:t>Above </a:t>
            </a:r>
            <a:r>
              <a:rPr lang="en-US" i="1" dirty="0" err="1"/>
              <a:t>B</a:t>
            </a:r>
            <a:r>
              <a:rPr lang="en-US" i="1" baseline="-25000" dirty="0" err="1"/>
              <a:t>msy</a:t>
            </a:r>
            <a:r>
              <a:rPr lang="en-US" dirty="0" smtClean="0"/>
              <a:t> can only be achieved if </a:t>
            </a:r>
            <a:r>
              <a:rPr lang="en-US" i="1" dirty="0" smtClean="0"/>
              <a:t>F</a:t>
            </a:r>
            <a:r>
              <a:rPr lang="en-US" dirty="0" smtClean="0"/>
              <a:t> &lt; </a:t>
            </a:r>
            <a:r>
              <a:rPr lang="en-US" i="1" dirty="0" err="1" smtClean="0"/>
              <a:t>F</a:t>
            </a:r>
            <a:r>
              <a:rPr lang="en-US" i="1" baseline="-25000" dirty="0" err="1" smtClean="0"/>
              <a:t>msy</a:t>
            </a:r>
            <a:r>
              <a:rPr lang="en-US" dirty="0" smtClean="0"/>
              <a:t> </a:t>
            </a:r>
          </a:p>
          <a:p>
            <a:r>
              <a:rPr lang="en-US" dirty="0" smtClean="0"/>
              <a:t>Forage fish must be fished less to maintain crucial ecosystem functions</a:t>
            </a:r>
          </a:p>
          <a:p>
            <a:r>
              <a:rPr lang="en-US" dirty="0" smtClean="0"/>
              <a:t>To minimize the impact of fishing, minimum conservation reference size must be set such that fish can grow and reproduce before </a:t>
            </a:r>
            <a:r>
              <a:rPr lang="en-US" dirty="0" smtClean="0"/>
              <a:t>capture</a:t>
            </a:r>
          </a:p>
          <a:p>
            <a:r>
              <a:rPr lang="de-DE" dirty="0" smtClean="0"/>
              <a:t>The </a:t>
            </a:r>
            <a:r>
              <a:rPr lang="de-DE" dirty="0" err="1" smtClean="0"/>
              <a:t>system</a:t>
            </a:r>
            <a:r>
              <a:rPr lang="de-DE" dirty="0" smtClean="0"/>
              <a:t> </a:t>
            </a:r>
            <a:r>
              <a:rPr lang="de-DE" dirty="0" err="1" smtClean="0"/>
              <a:t>has</a:t>
            </a:r>
            <a:r>
              <a:rPr lang="de-DE" dirty="0" smtClean="0"/>
              <a:t> </a:t>
            </a:r>
            <a:r>
              <a:rPr lang="de-DE" dirty="0" err="1" smtClean="0"/>
              <a:t>to</a:t>
            </a:r>
            <a:r>
              <a:rPr lang="de-DE" dirty="0" smtClean="0"/>
              <a:t> </a:t>
            </a:r>
            <a:r>
              <a:rPr lang="de-DE" dirty="0" err="1" smtClean="0"/>
              <a:t>be</a:t>
            </a:r>
            <a:r>
              <a:rPr lang="de-DE" dirty="0" smtClean="0"/>
              <a:t> </a:t>
            </a:r>
            <a:r>
              <a:rPr lang="de-DE" dirty="0" err="1" smtClean="0"/>
              <a:t>forced</a:t>
            </a:r>
            <a:r>
              <a:rPr lang="de-DE" dirty="0" smtClean="0"/>
              <a:t> </a:t>
            </a:r>
            <a:r>
              <a:rPr lang="de-DE" dirty="0" err="1" smtClean="0"/>
              <a:t>to</a:t>
            </a:r>
            <a:r>
              <a:rPr lang="de-DE" dirty="0" smtClean="0"/>
              <a:t> </a:t>
            </a:r>
            <a:r>
              <a:rPr lang="de-DE" dirty="0" err="1" smtClean="0"/>
              <a:t>implement</a:t>
            </a:r>
            <a:r>
              <a:rPr lang="de-DE" dirty="0" smtClean="0"/>
              <a:t> </a:t>
            </a:r>
            <a:r>
              <a:rPr lang="de-DE" dirty="0" err="1" smtClean="0"/>
              <a:t>its</a:t>
            </a:r>
            <a:r>
              <a:rPr lang="de-DE" dirty="0" smtClean="0"/>
              <a:t> </a:t>
            </a:r>
            <a:r>
              <a:rPr lang="de-DE" dirty="0" err="1" smtClean="0"/>
              <a:t>own</a:t>
            </a:r>
            <a:r>
              <a:rPr lang="de-DE" dirty="0" smtClean="0"/>
              <a:t> </a:t>
            </a:r>
            <a:r>
              <a:rPr lang="de-DE" dirty="0" err="1" smtClean="0"/>
              <a:t>laws</a:t>
            </a:r>
            <a:endParaRPr lang="en-US" dirty="0"/>
          </a:p>
        </p:txBody>
      </p:sp>
    </p:spTree>
    <p:extLst>
      <p:ext uri="{BB962C8B-B14F-4D97-AF65-F5344CB8AC3E}">
        <p14:creationId xmlns:p14="http://schemas.microsoft.com/office/powerpoint/2010/main" val="199200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701" y="2798548"/>
            <a:ext cx="10972800" cy="1143000"/>
          </a:xfrm>
        </p:spPr>
        <p:txBody>
          <a:bodyPr/>
          <a:lstStyle/>
          <a:p>
            <a:r>
              <a:rPr lang="de-DE" dirty="0" err="1" smtClean="0"/>
              <a:t>Thank</a:t>
            </a:r>
            <a:r>
              <a:rPr lang="de-DE" dirty="0" smtClean="0"/>
              <a:t> </a:t>
            </a:r>
            <a:r>
              <a:rPr lang="de-DE" dirty="0" err="1" smtClean="0"/>
              <a:t>You</a:t>
            </a:r>
            <a:endParaRPr lang="en-US" dirty="0"/>
          </a:p>
        </p:txBody>
      </p:sp>
    </p:spTree>
    <p:extLst>
      <p:ext uri="{BB962C8B-B14F-4D97-AF65-F5344CB8AC3E}">
        <p14:creationId xmlns:p14="http://schemas.microsoft.com/office/powerpoint/2010/main" val="439464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Marine </a:t>
            </a:r>
            <a:r>
              <a:rPr lang="de-DE" dirty="0" err="1" smtClean="0"/>
              <a:t>Strategy</a:t>
            </a:r>
            <a:r>
              <a:rPr lang="de-DE" dirty="0" smtClean="0"/>
              <a:t> Framework </a:t>
            </a:r>
            <a:r>
              <a:rPr lang="de-DE" dirty="0" err="1" smtClean="0"/>
              <a:t>Directive</a:t>
            </a:r>
            <a:r>
              <a:rPr lang="de-DE" dirty="0" smtClean="0"/>
              <a:t> (MSFD, 2008)</a:t>
            </a:r>
            <a:endParaRPr lang="en-US" dirty="0"/>
          </a:p>
        </p:txBody>
      </p:sp>
      <p:sp>
        <p:nvSpPr>
          <p:cNvPr id="3" name="Content Placeholder 2"/>
          <p:cNvSpPr>
            <a:spLocks noGrp="1"/>
          </p:cNvSpPr>
          <p:nvPr>
            <p:ph idx="1"/>
          </p:nvPr>
        </p:nvSpPr>
        <p:spPr/>
        <p:txBody>
          <a:bodyPr/>
          <a:lstStyle/>
          <a:p>
            <a:r>
              <a:rPr lang="de-DE" dirty="0" smtClean="0"/>
              <a:t>D3.1 Keep </a:t>
            </a:r>
            <a:r>
              <a:rPr lang="de-DE" dirty="0" err="1" smtClean="0"/>
              <a:t>fishing</a:t>
            </a:r>
            <a:r>
              <a:rPr lang="de-DE" dirty="0" smtClean="0"/>
              <a:t> </a:t>
            </a:r>
            <a:r>
              <a:rPr lang="de-DE" dirty="0" err="1" smtClean="0"/>
              <a:t>pressure</a:t>
            </a:r>
            <a:r>
              <a:rPr lang="de-DE" dirty="0" smtClean="0"/>
              <a:t> </a:t>
            </a:r>
            <a:r>
              <a:rPr lang="de-DE" dirty="0" err="1" smtClean="0"/>
              <a:t>below</a:t>
            </a:r>
            <a:r>
              <a:rPr lang="de-DE" dirty="0" smtClean="0"/>
              <a:t> </a:t>
            </a:r>
            <a:r>
              <a:rPr lang="de-DE" dirty="0" err="1" smtClean="0"/>
              <a:t>the</a:t>
            </a:r>
            <a:r>
              <a:rPr lang="de-DE" dirty="0" smtClean="0"/>
              <a:t> </a:t>
            </a:r>
            <a:r>
              <a:rPr lang="de-DE" dirty="0" err="1" smtClean="0"/>
              <a:t>maximum</a:t>
            </a:r>
            <a:r>
              <a:rPr lang="de-DE" dirty="0" smtClean="0"/>
              <a:t> </a:t>
            </a:r>
            <a:r>
              <a:rPr lang="de-DE" dirty="0" err="1" smtClean="0"/>
              <a:t>sustainable</a:t>
            </a:r>
            <a:r>
              <a:rPr lang="de-DE" dirty="0" smtClean="0"/>
              <a:t> </a:t>
            </a:r>
            <a:r>
              <a:rPr lang="de-DE" dirty="0" err="1" smtClean="0"/>
              <a:t>level</a:t>
            </a:r>
            <a:endParaRPr lang="de-DE" dirty="0" smtClean="0"/>
          </a:p>
          <a:p>
            <a:r>
              <a:rPr lang="de-DE" dirty="0" smtClean="0"/>
              <a:t>D3.2 Keep stock </a:t>
            </a:r>
            <a:r>
              <a:rPr lang="de-DE" dirty="0" err="1" smtClean="0"/>
              <a:t>size</a:t>
            </a:r>
            <a:r>
              <a:rPr lang="de-DE" dirty="0" smtClean="0"/>
              <a:t> </a:t>
            </a:r>
            <a:r>
              <a:rPr lang="de-DE" dirty="0" err="1" smtClean="0"/>
              <a:t>above</a:t>
            </a:r>
            <a:r>
              <a:rPr lang="de-DE" dirty="0" smtClean="0"/>
              <a:t> </a:t>
            </a:r>
            <a:r>
              <a:rPr lang="de-DE" dirty="0" err="1" smtClean="0"/>
              <a:t>the</a:t>
            </a:r>
            <a:r>
              <a:rPr lang="de-DE" dirty="0" smtClean="0"/>
              <a:t> </a:t>
            </a:r>
            <a:r>
              <a:rPr lang="de-DE" dirty="0" err="1" smtClean="0"/>
              <a:t>level</a:t>
            </a:r>
            <a:r>
              <a:rPr lang="de-DE" dirty="0" smtClean="0"/>
              <a:t> </a:t>
            </a:r>
            <a:r>
              <a:rPr lang="de-DE" dirty="0" err="1" smtClean="0"/>
              <a:t>that</a:t>
            </a:r>
            <a:r>
              <a:rPr lang="de-DE" dirty="0" smtClean="0"/>
              <a:t> </a:t>
            </a:r>
            <a:r>
              <a:rPr lang="de-DE" dirty="0" err="1" smtClean="0"/>
              <a:t>can</a:t>
            </a:r>
            <a:r>
              <a:rPr lang="de-DE" dirty="0" smtClean="0"/>
              <a:t> </a:t>
            </a:r>
            <a:r>
              <a:rPr lang="de-DE" dirty="0" err="1" smtClean="0"/>
              <a:t>produce</a:t>
            </a:r>
            <a:r>
              <a:rPr lang="de-DE" dirty="0" smtClean="0"/>
              <a:t> </a:t>
            </a:r>
            <a:r>
              <a:rPr lang="de-DE" dirty="0" err="1" smtClean="0"/>
              <a:t>maximum</a:t>
            </a:r>
            <a:r>
              <a:rPr lang="de-DE" dirty="0" smtClean="0"/>
              <a:t> </a:t>
            </a:r>
            <a:r>
              <a:rPr lang="de-DE" dirty="0" err="1" smtClean="0"/>
              <a:t>sustainable</a:t>
            </a:r>
            <a:r>
              <a:rPr lang="de-DE" dirty="0" smtClean="0"/>
              <a:t> </a:t>
            </a:r>
            <a:r>
              <a:rPr lang="de-DE" dirty="0" err="1" smtClean="0"/>
              <a:t>catches</a:t>
            </a:r>
            <a:r>
              <a:rPr lang="de-DE" dirty="0" smtClean="0"/>
              <a:t>, </a:t>
            </a:r>
            <a:r>
              <a:rPr lang="de-DE" dirty="0" smtClean="0"/>
              <a:t>at least </a:t>
            </a:r>
            <a:r>
              <a:rPr lang="de-DE" dirty="0" err="1" smtClean="0"/>
              <a:t>above</a:t>
            </a:r>
            <a:r>
              <a:rPr lang="de-DE" dirty="0" smtClean="0"/>
              <a:t> </a:t>
            </a:r>
            <a:r>
              <a:rPr lang="de-DE" dirty="0" err="1" smtClean="0"/>
              <a:t>the</a:t>
            </a:r>
            <a:r>
              <a:rPr lang="de-DE" dirty="0" smtClean="0"/>
              <a:t> </a:t>
            </a:r>
            <a:r>
              <a:rPr lang="de-DE" dirty="0" err="1" smtClean="0"/>
              <a:t>level</a:t>
            </a:r>
            <a:r>
              <a:rPr lang="de-DE" dirty="0" smtClean="0"/>
              <a:t> </a:t>
            </a:r>
            <a:r>
              <a:rPr lang="de-DE" dirty="0" err="1" smtClean="0"/>
              <a:t>of</a:t>
            </a:r>
            <a:r>
              <a:rPr lang="de-DE" dirty="0" smtClean="0"/>
              <a:t> </a:t>
            </a:r>
            <a:r>
              <a:rPr lang="de-DE" dirty="0" err="1" smtClean="0"/>
              <a:t>reduced</a:t>
            </a:r>
            <a:r>
              <a:rPr lang="de-DE" dirty="0" smtClean="0"/>
              <a:t> </a:t>
            </a:r>
            <a:r>
              <a:rPr lang="de-DE" dirty="0" err="1" smtClean="0"/>
              <a:t>reproduction</a:t>
            </a:r>
            <a:endParaRPr lang="de-DE" dirty="0" smtClean="0"/>
          </a:p>
          <a:p>
            <a:r>
              <a:rPr lang="de-DE" dirty="0" smtClean="0"/>
              <a:t>D3.3 </a:t>
            </a:r>
            <a:r>
              <a:rPr lang="de-DE" dirty="0" err="1" smtClean="0"/>
              <a:t>Ensure</a:t>
            </a:r>
            <a:r>
              <a:rPr lang="de-DE" dirty="0" smtClean="0"/>
              <a:t> </a:t>
            </a:r>
            <a:r>
              <a:rPr lang="de-DE" dirty="0" err="1" smtClean="0"/>
              <a:t>age</a:t>
            </a:r>
            <a:r>
              <a:rPr lang="de-DE" dirty="0" smtClean="0"/>
              <a:t> </a:t>
            </a:r>
            <a:r>
              <a:rPr lang="de-DE" dirty="0" err="1" smtClean="0"/>
              <a:t>and</a:t>
            </a:r>
            <a:r>
              <a:rPr lang="de-DE" dirty="0" smtClean="0"/>
              <a:t> </a:t>
            </a:r>
            <a:r>
              <a:rPr lang="de-DE" dirty="0" err="1" smtClean="0"/>
              <a:t>size</a:t>
            </a:r>
            <a:r>
              <a:rPr lang="de-DE" dirty="0" smtClean="0"/>
              <a:t> </a:t>
            </a:r>
            <a:r>
              <a:rPr lang="de-DE" dirty="0" err="1" smtClean="0"/>
              <a:t>structure</a:t>
            </a:r>
            <a:r>
              <a:rPr lang="de-DE" dirty="0" smtClean="0"/>
              <a:t> </a:t>
            </a:r>
            <a:r>
              <a:rPr lang="de-DE" dirty="0" err="1" smtClean="0"/>
              <a:t>indicative</a:t>
            </a:r>
            <a:r>
              <a:rPr lang="de-DE" dirty="0" smtClean="0"/>
              <a:t> </a:t>
            </a:r>
            <a:r>
              <a:rPr lang="de-DE" dirty="0" err="1" smtClean="0"/>
              <a:t>of</a:t>
            </a:r>
            <a:r>
              <a:rPr lang="de-DE" dirty="0" smtClean="0"/>
              <a:t> a </a:t>
            </a:r>
            <a:r>
              <a:rPr lang="de-DE" dirty="0" err="1" smtClean="0"/>
              <a:t>healthy</a:t>
            </a:r>
            <a:r>
              <a:rPr lang="de-DE" dirty="0" smtClean="0"/>
              <a:t> stock</a:t>
            </a:r>
            <a:endParaRPr lang="en-US" dirty="0"/>
          </a:p>
        </p:txBody>
      </p:sp>
    </p:spTree>
    <p:extLst>
      <p:ext uri="{BB962C8B-B14F-4D97-AF65-F5344CB8AC3E}">
        <p14:creationId xmlns:p14="http://schemas.microsoft.com/office/powerpoint/2010/main" val="364923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103090" y="274638"/>
            <a:ext cx="10119170" cy="1143000"/>
          </a:xfrm>
        </p:spPr>
        <p:txBody>
          <a:bodyPr>
            <a:normAutofit/>
          </a:bodyPr>
          <a:lstStyle/>
          <a:p>
            <a:r>
              <a:rPr lang="de-DE" altLang="en-US" dirty="0" smtClean="0"/>
              <a:t>Common </a:t>
            </a:r>
            <a:r>
              <a:rPr lang="de-DE" altLang="en-US" dirty="0" err="1" smtClean="0"/>
              <a:t>Fisheries</a:t>
            </a:r>
            <a:r>
              <a:rPr lang="de-DE" altLang="en-US" dirty="0" smtClean="0"/>
              <a:t> </a:t>
            </a:r>
            <a:r>
              <a:rPr lang="de-DE" altLang="en-US" dirty="0" err="1" smtClean="0"/>
              <a:t>Policy</a:t>
            </a:r>
            <a:r>
              <a:rPr lang="de-DE" altLang="en-US" dirty="0" smtClean="0"/>
              <a:t> (CFP, 2013)</a:t>
            </a:r>
            <a:endParaRPr lang="en-US" altLang="en-US" sz="2200" dirty="0"/>
          </a:p>
        </p:txBody>
      </p:sp>
      <p:sp>
        <p:nvSpPr>
          <p:cNvPr id="29699" name="Content Placeholder 2"/>
          <p:cNvSpPr>
            <a:spLocks noGrp="1"/>
          </p:cNvSpPr>
          <p:nvPr>
            <p:ph idx="1"/>
          </p:nvPr>
        </p:nvSpPr>
        <p:spPr/>
        <p:txBody>
          <a:bodyPr/>
          <a:lstStyle/>
          <a:p>
            <a:r>
              <a:rPr lang="en-US" altLang="en-US" dirty="0" smtClean="0"/>
              <a:t>All fish stocks have to be rebuilt above the level that can produce </a:t>
            </a:r>
            <a:r>
              <a:rPr lang="en-US" altLang="en-US" dirty="0" smtClean="0"/>
              <a:t>maximum sustainable yields (</a:t>
            </a:r>
            <a:r>
              <a:rPr lang="en-US" altLang="en-US" i="1" dirty="0" smtClean="0"/>
              <a:t>MSY</a:t>
            </a:r>
            <a:r>
              <a:rPr lang="en-US" altLang="en-US" dirty="0" smtClean="0"/>
              <a:t>)</a:t>
            </a:r>
            <a:endParaRPr lang="en-US" altLang="en-US" dirty="0" smtClean="0"/>
          </a:p>
          <a:p>
            <a:r>
              <a:rPr lang="en-US" altLang="en-US" dirty="0"/>
              <a:t>U</a:t>
            </a:r>
            <a:r>
              <a:rPr lang="en-US" altLang="en-US" dirty="0" smtClean="0"/>
              <a:t>ntil 2015, fishing pressure has to be reduced to a level that allows the recovery of the stocks</a:t>
            </a:r>
          </a:p>
          <a:p>
            <a:r>
              <a:rPr lang="en-US" altLang="en-US" dirty="0" smtClean="0"/>
              <a:t>Additional measures such as protected areas are to be established to protect juvenile fish</a:t>
            </a:r>
          </a:p>
        </p:txBody>
      </p:sp>
      <p:sp>
        <p:nvSpPr>
          <p:cNvPr id="21508"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C9A8B9D-B737-4649-8614-C28720F60BE8}" type="slidenum">
              <a:rPr lang="en-US" smtClean="0">
                <a:solidFill>
                  <a:srgbClr val="898989"/>
                </a:solidFill>
              </a:rPr>
              <a:pPr fontAlgn="base">
                <a:spcBef>
                  <a:spcPct val="0"/>
                </a:spcBef>
                <a:spcAft>
                  <a:spcPct val="0"/>
                </a:spcAft>
                <a:defRPr/>
              </a:pPr>
              <a:t>4</a:t>
            </a:fld>
            <a:endParaRPr lang="en-US" smtClean="0">
              <a:solidFill>
                <a:srgbClr val="898989"/>
              </a:solidFill>
            </a:endParaRPr>
          </a:p>
        </p:txBody>
      </p:sp>
    </p:spTree>
    <p:extLst>
      <p:ext uri="{BB962C8B-B14F-4D97-AF65-F5344CB8AC3E}">
        <p14:creationId xmlns:p14="http://schemas.microsoft.com/office/powerpoint/2010/main" val="4110175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CFP</a:t>
            </a:r>
            <a:endParaRPr lang="en-US" dirty="0"/>
          </a:p>
        </p:txBody>
      </p:sp>
      <p:sp>
        <p:nvSpPr>
          <p:cNvPr id="3" name="Content Placeholder 2"/>
          <p:cNvSpPr>
            <a:spLocks noGrp="1"/>
          </p:cNvSpPr>
          <p:nvPr>
            <p:ph idx="1"/>
          </p:nvPr>
        </p:nvSpPr>
        <p:spPr/>
        <p:txBody>
          <a:bodyPr>
            <a:normAutofit/>
          </a:bodyPr>
          <a:lstStyle/>
          <a:p>
            <a:pPr marL="0" indent="0">
              <a:buNone/>
            </a:pPr>
            <a:r>
              <a:rPr lang="en-US" sz="2400" b="1" dirty="0">
                <a:latin typeface="TimesNewRoman"/>
              </a:rPr>
              <a:t>Article 2.2</a:t>
            </a:r>
          </a:p>
          <a:p>
            <a:r>
              <a:rPr lang="en-US" sz="2400" dirty="0">
                <a:latin typeface="TimesNewRoman"/>
              </a:rPr>
              <a:t>The CFP shall apply the precautionary approach to fisheries management, and shall aim to </a:t>
            </a:r>
            <a:r>
              <a:rPr lang="en-US" sz="2400" b="1" dirty="0">
                <a:latin typeface="TimesNewRoman"/>
              </a:rPr>
              <a:t>ensure that exploitation of living marine biological resources restores and maintains populations of harvested species above levels which can produce the maximum sustainable yield</a:t>
            </a:r>
            <a:r>
              <a:rPr lang="en-US" sz="2400" dirty="0">
                <a:latin typeface="TimesNewRoman"/>
              </a:rPr>
              <a:t>.</a:t>
            </a:r>
          </a:p>
        </p:txBody>
      </p:sp>
    </p:spTree>
    <p:extLst>
      <p:ext uri="{BB962C8B-B14F-4D97-AF65-F5344CB8AC3E}">
        <p14:creationId xmlns:p14="http://schemas.microsoft.com/office/powerpoint/2010/main" val="262651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CFP and the Ecosystem Approach</a:t>
            </a:r>
            <a:endParaRPr lang="en-US" dirty="0"/>
          </a:p>
        </p:txBody>
      </p:sp>
      <p:sp>
        <p:nvSpPr>
          <p:cNvPr id="3" name="Content Placeholder 2"/>
          <p:cNvSpPr>
            <a:spLocks noGrp="1"/>
          </p:cNvSpPr>
          <p:nvPr>
            <p:ph idx="1"/>
          </p:nvPr>
        </p:nvSpPr>
        <p:spPr>
          <a:xfrm>
            <a:off x="1847528" y="1268760"/>
            <a:ext cx="8363272" cy="5589240"/>
          </a:xfrm>
        </p:spPr>
        <p:txBody>
          <a:bodyPr>
            <a:normAutofit fontScale="85000" lnSpcReduction="20000"/>
          </a:bodyPr>
          <a:lstStyle/>
          <a:p>
            <a:pPr marL="0" indent="0">
              <a:buNone/>
            </a:pPr>
            <a:r>
              <a:rPr lang="en-US" b="1" dirty="0" smtClean="0"/>
              <a:t>Preamble of CFP</a:t>
            </a:r>
          </a:p>
          <a:p>
            <a:pPr marL="0" indent="0">
              <a:buNone/>
            </a:pPr>
            <a:r>
              <a:rPr lang="en-US" dirty="0" smtClean="0"/>
              <a:t>Whereas: ...</a:t>
            </a:r>
          </a:p>
          <a:p>
            <a:r>
              <a:rPr lang="en-US" dirty="0" smtClean="0"/>
              <a:t>(11) </a:t>
            </a:r>
            <a:r>
              <a:rPr lang="en-US" b="1" dirty="0" smtClean="0"/>
              <a:t>The CFP should contribute </a:t>
            </a:r>
            <a:r>
              <a:rPr lang="en-US" dirty="0" smtClean="0"/>
              <a:t>to the protection of the marine environment, to the sustainable management of all commercially exploited species, and in particular </a:t>
            </a:r>
            <a:r>
              <a:rPr lang="en-US" b="1" dirty="0" smtClean="0"/>
              <a:t>to the achievement of good environmental status by 2020</a:t>
            </a:r>
            <a:r>
              <a:rPr lang="en-US" dirty="0" smtClean="0"/>
              <a:t>, as set out in Article 1(1) of Directive 2008/56/EC of the European Parliament and of the Council1.</a:t>
            </a:r>
          </a:p>
          <a:p>
            <a:endParaRPr lang="en-US" dirty="0" smtClean="0"/>
          </a:p>
          <a:p>
            <a:r>
              <a:rPr lang="en-US" dirty="0" smtClean="0"/>
              <a:t>(13) An ecosystem-based approach to fisheries management needs to be implemented, </a:t>
            </a:r>
            <a:r>
              <a:rPr lang="en-US" b="1" dirty="0" smtClean="0"/>
              <a:t>environmental impacts of fishing activities should be limited </a:t>
            </a:r>
            <a:r>
              <a:rPr lang="en-US" dirty="0" smtClean="0"/>
              <a:t>and unwanted catches should be avoided and reduced as far as possible.</a:t>
            </a:r>
          </a:p>
          <a:p>
            <a:pPr marL="0" indent="0">
              <a:buNone/>
            </a:pPr>
            <a:endParaRPr lang="en-US" dirty="0" smtClean="0"/>
          </a:p>
        </p:txBody>
      </p:sp>
    </p:spTree>
    <p:extLst>
      <p:ext uri="{BB962C8B-B14F-4D97-AF65-F5344CB8AC3E}">
        <p14:creationId xmlns:p14="http://schemas.microsoft.com/office/powerpoint/2010/main" val="507255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CFP </a:t>
            </a:r>
            <a:r>
              <a:rPr lang="en-US" dirty="0"/>
              <a:t>and the Ecosystem Approach</a:t>
            </a:r>
          </a:p>
        </p:txBody>
      </p:sp>
      <p:sp>
        <p:nvSpPr>
          <p:cNvPr id="3" name="Content Placeholder 2"/>
          <p:cNvSpPr>
            <a:spLocks noGrp="1"/>
          </p:cNvSpPr>
          <p:nvPr>
            <p:ph idx="1"/>
          </p:nvPr>
        </p:nvSpPr>
        <p:spPr>
          <a:xfrm>
            <a:off x="1981200" y="1340769"/>
            <a:ext cx="8229600" cy="4785395"/>
          </a:xfrm>
        </p:spPr>
        <p:txBody>
          <a:bodyPr>
            <a:noAutofit/>
          </a:bodyPr>
          <a:lstStyle/>
          <a:p>
            <a:r>
              <a:rPr lang="en-US" sz="2400" dirty="0"/>
              <a:t>Article 4.1 (9) 'ecosystem-based approach to fisheries management' means an integrated approach to managing fisheries within ecologically meaningful boundaries which seeks to manage the use of natural resources, taking account of fishing and other human activities, while </a:t>
            </a:r>
            <a:r>
              <a:rPr lang="en-US" sz="2400" b="1" dirty="0"/>
              <a:t>preserving both the biological wealth and the biological processes necessary to safeguard the composition, structure and functioning of the habitats of the ecosystem affected</a:t>
            </a:r>
            <a:r>
              <a:rPr lang="en-US" sz="2400" dirty="0"/>
              <a:t>, by taking into account the knowledge and uncertainties regarding biotic, abiotic and human components of ecosystems; </a:t>
            </a:r>
            <a:br>
              <a:rPr lang="en-US" sz="2400" dirty="0"/>
            </a:br>
            <a:r>
              <a:rPr lang="en-US" sz="2400" dirty="0"/>
              <a:t/>
            </a:r>
            <a:br>
              <a:rPr lang="en-US" sz="2400" dirty="0"/>
            </a:br>
            <a:r>
              <a:rPr lang="en-US" sz="2400" dirty="0"/>
              <a:t>Article 4.1 (11) </a:t>
            </a:r>
            <a:r>
              <a:rPr lang="en-US" sz="2400" b="1" dirty="0"/>
              <a:t>'low impact fishing' means </a:t>
            </a:r>
            <a:r>
              <a:rPr lang="en-US" sz="2400" b="1" dirty="0" err="1"/>
              <a:t>utilising</a:t>
            </a:r>
            <a:r>
              <a:rPr lang="en-US" sz="2400" b="1" dirty="0"/>
              <a:t> selective fishing techniques which have a low detrimental impact on marine ecosystems </a:t>
            </a:r>
            <a:r>
              <a:rPr lang="en-US" sz="2400" dirty="0"/>
              <a:t>or which may result in low fuel emissions, or both; </a:t>
            </a:r>
          </a:p>
        </p:txBody>
      </p:sp>
    </p:spTree>
    <p:extLst>
      <p:ext uri="{BB962C8B-B14F-4D97-AF65-F5344CB8AC3E}">
        <p14:creationId xmlns:p14="http://schemas.microsoft.com/office/powerpoint/2010/main" val="1460826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b="1" dirty="0" smtClean="0"/>
              <a:t>Article 8, Establishment of fish stock recovery areas </a:t>
            </a:r>
            <a:r>
              <a:rPr lang="en-US" dirty="0" smtClean="0"/>
              <a:t/>
            </a:r>
            <a:br>
              <a:rPr lang="en-US" dirty="0" smtClean="0"/>
            </a:br>
            <a:endParaRPr lang="en-US" dirty="0" smtClean="0"/>
          </a:p>
          <a:p>
            <a:pPr marL="0" indent="0">
              <a:buNone/>
            </a:pPr>
            <a:r>
              <a:rPr lang="en-US" dirty="0" smtClean="0"/>
              <a:t>1. The Union shall, while taking due account of existing conservation areas, </a:t>
            </a:r>
            <a:r>
              <a:rPr lang="en-US" dirty="0" err="1" smtClean="0"/>
              <a:t>endeavour</a:t>
            </a:r>
            <a:r>
              <a:rPr lang="en-US" dirty="0" smtClean="0"/>
              <a:t> to </a:t>
            </a:r>
            <a:r>
              <a:rPr lang="en-US" b="1" dirty="0" smtClean="0"/>
              <a:t>establish protected areas due to their biological sensitivity, including areas where there is clear evidence of heavy concentrations of fish below minimum conservation reference size and of spawning grounds.</a:t>
            </a:r>
            <a:r>
              <a:rPr lang="en-US" dirty="0" smtClean="0"/>
              <a:t> In such areas fishing activities may be restricted or prohibited in order to contribute to the conservation of living aquatic resources and marine ecosystems. </a:t>
            </a:r>
            <a:endParaRPr lang="en-US" dirty="0"/>
          </a:p>
        </p:txBody>
      </p:sp>
    </p:spTree>
    <p:extLst>
      <p:ext uri="{BB962C8B-B14F-4D97-AF65-F5344CB8AC3E}">
        <p14:creationId xmlns:p14="http://schemas.microsoft.com/office/powerpoint/2010/main" val="3113218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CFP </a:t>
            </a:r>
            <a:r>
              <a:rPr lang="en-US" dirty="0" smtClean="0"/>
              <a:t>and Minimizing Impact of Fishing</a:t>
            </a:r>
            <a:endParaRPr lang="en-US" dirty="0"/>
          </a:p>
        </p:txBody>
      </p:sp>
      <p:sp>
        <p:nvSpPr>
          <p:cNvPr id="3" name="Content Placeholder 2"/>
          <p:cNvSpPr>
            <a:spLocks noGrp="1"/>
          </p:cNvSpPr>
          <p:nvPr>
            <p:ph idx="1"/>
          </p:nvPr>
        </p:nvSpPr>
        <p:spPr/>
        <p:txBody>
          <a:bodyPr>
            <a:normAutofit/>
          </a:bodyPr>
          <a:lstStyle/>
          <a:p>
            <a:r>
              <a:rPr lang="en-US" sz="3400" dirty="0"/>
              <a:t>Article 2.3 The CFP shall implement the ecosystem-based approach to fisheries management so as to ensure that </a:t>
            </a:r>
            <a:r>
              <a:rPr lang="en-US" sz="3400" b="1" dirty="0"/>
              <a:t>negative impacts of fishing activities on the marine ecosystem are </a:t>
            </a:r>
            <a:r>
              <a:rPr lang="en-US" sz="3400" b="1" dirty="0" err="1"/>
              <a:t>minimised</a:t>
            </a:r>
            <a:r>
              <a:rPr lang="en-US" sz="3400" dirty="0"/>
              <a:t>, and shall </a:t>
            </a:r>
            <a:r>
              <a:rPr lang="en-US" sz="3400" dirty="0" err="1"/>
              <a:t>endeavour</a:t>
            </a:r>
            <a:r>
              <a:rPr lang="en-US" sz="3400" dirty="0"/>
              <a:t> to ensure that aquaculture and fisheries activities avoid the degradation of the marine environment.</a:t>
            </a:r>
          </a:p>
          <a:p>
            <a:pPr marL="0" indent="0">
              <a:buNone/>
            </a:pPr>
            <a:r>
              <a:rPr lang="en-US" dirty="0" smtClean="0"/>
              <a:t/>
            </a:r>
            <a:br>
              <a:rPr lang="en-US" dirty="0" smtClean="0"/>
            </a:br>
            <a:endParaRPr lang="en-US" dirty="0"/>
          </a:p>
        </p:txBody>
      </p:sp>
    </p:spTree>
    <p:extLst>
      <p:ext uri="{BB962C8B-B14F-4D97-AF65-F5344CB8AC3E}">
        <p14:creationId xmlns:p14="http://schemas.microsoft.com/office/powerpoint/2010/main" val="198763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1320</Words>
  <Application>Microsoft Office PowerPoint</Application>
  <PresentationFormat>Widescreen</PresentationFormat>
  <Paragraphs>116</Paragraphs>
  <Slides>26</Slides>
  <Notes>1</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26</vt:i4>
      </vt:variant>
    </vt:vector>
  </HeadingPairs>
  <TitlesOfParts>
    <vt:vector size="36" baseType="lpstr">
      <vt:lpstr>Arial</vt:lpstr>
      <vt:lpstr>Calibri</vt:lpstr>
      <vt:lpstr>Calibri Light</vt:lpstr>
      <vt:lpstr>TimesNewRoman</vt:lpstr>
      <vt:lpstr>Office Theme</vt:lpstr>
      <vt:lpstr>1_Office Theme</vt:lpstr>
      <vt:lpstr>2_Office Theme</vt:lpstr>
      <vt:lpstr>3_Office Theme</vt:lpstr>
      <vt:lpstr>4_Office Theme</vt:lpstr>
      <vt:lpstr>5_Office Theme</vt:lpstr>
      <vt:lpstr>Fish and Fisheries in European Seas</vt:lpstr>
      <vt:lpstr>Overview</vt:lpstr>
      <vt:lpstr>Marine Strategy Framework Directive (MSFD, 2008)</vt:lpstr>
      <vt:lpstr>Common Fisheries Policy (CFP, 2013)</vt:lpstr>
      <vt:lpstr>The new CFP</vt:lpstr>
      <vt:lpstr>CFP and the Ecosystem Approach</vt:lpstr>
      <vt:lpstr>CFP and the Ecosystem Approach</vt:lpstr>
      <vt:lpstr>PowerPoint Presentation</vt:lpstr>
      <vt:lpstr>CFP and Minimizing Impact of Fishing</vt:lpstr>
      <vt:lpstr>PowerPoint Presentation</vt:lpstr>
      <vt:lpstr>Quick &amp; Dirty Definitions</vt:lpstr>
      <vt:lpstr>The MSY Framework</vt:lpstr>
      <vt:lpstr>The MSY Framework</vt:lpstr>
      <vt:lpstr>Northeast Atlantic Stocks in 2013</vt:lpstr>
      <vt:lpstr>Three Simple Rules</vt:lpstr>
      <vt:lpstr>Catch as a Function of Fishing Pressure (F/M)</vt:lpstr>
      <vt:lpstr>Stock Size Larger than Half of Unexploited</vt:lpstr>
      <vt:lpstr>Biomass as a Function of F/M</vt:lpstr>
      <vt:lpstr>Maximizing Profits of Fishers</vt:lpstr>
      <vt:lpstr>Catch and Profit as a Function of F/M</vt:lpstr>
      <vt:lpstr>Size Matters: Let fish Grow and Spawn</vt:lpstr>
      <vt:lpstr>Impact of Fishing on Size Structure</vt:lpstr>
      <vt:lpstr>MSY Pitfalls &amp; Failures</vt:lpstr>
      <vt:lpstr>Main Pitfall:</vt:lpstr>
      <vt:lpstr>Summary</vt:lpstr>
      <vt:lpstr>Thank You</vt:lpstr>
    </vt:vector>
  </TitlesOfParts>
  <Company>GEOMAR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Fish and Fisheries in European Seas</dc:title>
  <dc:creator>Froese, Rainer</dc:creator>
  <cp:lastModifiedBy>Froese, Rainer</cp:lastModifiedBy>
  <cp:revision>14</cp:revision>
  <dcterms:created xsi:type="dcterms:W3CDTF">2016-09-06T08:13:12Z</dcterms:created>
  <dcterms:modified xsi:type="dcterms:W3CDTF">2016-09-13T09:25:43Z</dcterms:modified>
</cp:coreProperties>
</file>