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9" r:id="rId11"/>
    <p:sldId id="265" r:id="rId12"/>
    <p:sldId id="267" r:id="rId13"/>
    <p:sldId id="268" r:id="rId14"/>
    <p:sldId id="266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7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2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DF89-54AE-4323-8310-D052821473E9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825-69E6-423D-97C2-7DAB6A7CD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0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DF89-54AE-4323-8310-D052821473E9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825-69E6-423D-97C2-7DAB6A7CD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7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DF89-54AE-4323-8310-D052821473E9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825-69E6-423D-97C2-7DAB6A7CD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5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DF89-54AE-4323-8310-D052821473E9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825-69E6-423D-97C2-7DAB6A7CD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6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DF89-54AE-4323-8310-D052821473E9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825-69E6-423D-97C2-7DAB6A7CD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71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DF89-54AE-4323-8310-D052821473E9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825-69E6-423D-97C2-7DAB6A7CD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2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DF89-54AE-4323-8310-D052821473E9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825-69E6-423D-97C2-7DAB6A7CD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2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DF89-54AE-4323-8310-D052821473E9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825-69E6-423D-97C2-7DAB6A7CD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53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DF89-54AE-4323-8310-D052821473E9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825-69E6-423D-97C2-7DAB6A7CD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9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DF89-54AE-4323-8310-D052821473E9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825-69E6-423D-97C2-7DAB6A7CD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3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DF89-54AE-4323-8310-D052821473E9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C825-69E6-423D-97C2-7DAB6A7CD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7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1DF89-54AE-4323-8310-D052821473E9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6C825-69E6-423D-97C2-7DAB6A7CD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3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052736"/>
            <a:ext cx="864096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Three Simple Rules</a:t>
            </a:r>
            <a:br>
              <a:rPr lang="en-US" dirty="0" smtClean="0"/>
            </a:br>
            <a:r>
              <a:rPr lang="en-US" dirty="0" smtClean="0"/>
              <a:t>for</a:t>
            </a:r>
            <a:br>
              <a:rPr lang="en-US" dirty="0" smtClean="0"/>
            </a:br>
            <a:r>
              <a:rPr lang="en-US" dirty="0" smtClean="0"/>
              <a:t>Ecosystem-Based Fisheries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Rainer </a:t>
            </a:r>
            <a:r>
              <a:rPr lang="en-US" dirty="0" err="1" smtClean="0"/>
              <a:t>Froese</a:t>
            </a:r>
            <a:r>
              <a:rPr lang="en-US" dirty="0" smtClean="0"/>
              <a:t> </a:t>
            </a:r>
          </a:p>
          <a:p>
            <a:r>
              <a:rPr lang="en-US" dirty="0" smtClean="0"/>
              <a:t>GEOMAR, Kiel, Germany</a:t>
            </a:r>
          </a:p>
          <a:p>
            <a:r>
              <a:rPr lang="en-US" dirty="0" smtClean="0"/>
              <a:t>Presentation at the ICCAT workshop in Madrid, Spain, 9-11 June 2015</a:t>
            </a:r>
          </a:p>
          <a:p>
            <a:r>
              <a:rPr lang="en-US" dirty="0"/>
              <a:t>SCRS/P/2015/019</a:t>
            </a:r>
          </a:p>
        </p:txBody>
      </p:sp>
    </p:spTree>
    <p:extLst>
      <p:ext uri="{BB962C8B-B14F-4D97-AF65-F5344CB8AC3E}">
        <p14:creationId xmlns:p14="http://schemas.microsoft.com/office/powerpoint/2010/main" val="187868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of Fishing on Cohort Biomass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604" y="1628800"/>
            <a:ext cx="6936769" cy="41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520" y="6021288"/>
            <a:ext cx="8202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bold curve indicates no fishing. The three other curves indicate fishing with </a:t>
            </a:r>
            <a:r>
              <a:rPr lang="en-US" i="1" dirty="0"/>
              <a:t>F=M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with fishing starting at different lengths</a:t>
            </a:r>
            <a:r>
              <a:rPr lang="en-US" dirty="0" smtClean="0"/>
              <a:t>. Life history data of North Sea cod.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3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Lengths at First </a:t>
            </a:r>
            <a:r>
              <a:rPr lang="en-US" dirty="0"/>
              <a:t>C</a:t>
            </a:r>
            <a:r>
              <a:rPr lang="en-US" dirty="0" smtClean="0"/>
              <a:t>apture </a:t>
            </a:r>
            <a:br>
              <a:rPr lang="en-US" dirty="0" smtClean="0"/>
            </a:br>
            <a:r>
              <a:rPr lang="en-US" dirty="0" smtClean="0"/>
              <a:t>as a Function of </a:t>
            </a:r>
            <a:r>
              <a:rPr lang="en-US" i="1" dirty="0" smtClean="0"/>
              <a:t>F/M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1628800"/>
            <a:ext cx="6229693" cy="4201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5877272"/>
            <a:ext cx="76656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dashed curve (</a:t>
            </a:r>
            <a:r>
              <a:rPr lang="en-US" i="1" dirty="0" err="1"/>
              <a:t>L</a:t>
            </a:r>
            <a:r>
              <a:rPr lang="en-US" i="1" baseline="-25000" dirty="0" err="1"/>
              <a:t>c_max</a:t>
            </a:r>
            <a:r>
              <a:rPr lang="en-US" dirty="0"/>
              <a:t>) results in the maximum yield per recruit and the solid </a:t>
            </a:r>
            <a:endParaRPr lang="en-US" dirty="0" smtClean="0"/>
          </a:p>
          <a:p>
            <a:r>
              <a:rPr lang="en-US" dirty="0" smtClean="0"/>
              <a:t>curve </a:t>
            </a:r>
            <a:r>
              <a:rPr lang="en-US" dirty="0"/>
              <a:t>(</a:t>
            </a:r>
            <a:r>
              <a:rPr lang="en-US" i="1" dirty="0" err="1"/>
              <a:t>L</a:t>
            </a:r>
            <a:r>
              <a:rPr lang="en-US" i="1" baseline="-25000" dirty="0" err="1"/>
              <a:t>c_opt</a:t>
            </a:r>
            <a:r>
              <a:rPr lang="en-US" dirty="0"/>
              <a:t>) results in a mean length of </a:t>
            </a:r>
            <a:r>
              <a:rPr lang="en-US" i="1" dirty="0" err="1"/>
              <a:t>L</a:t>
            </a:r>
            <a:r>
              <a:rPr lang="en-US" i="1" baseline="-25000" dirty="0" err="1"/>
              <a:t>opt</a:t>
            </a:r>
            <a:r>
              <a:rPr lang="en-US" dirty="0"/>
              <a:t> in the catch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7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 as a function of </a:t>
            </a:r>
            <a:r>
              <a:rPr lang="en-US" i="1" dirty="0" smtClean="0"/>
              <a:t>F/M</a:t>
            </a:r>
            <a:endParaRPr lang="en-US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2"/>
            <a:ext cx="6120680" cy="4128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1680" y="5877272"/>
            <a:ext cx="5666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L</a:t>
            </a:r>
            <a:r>
              <a:rPr lang="en-US" i="1" baseline="-25000" dirty="0" err="1" smtClean="0"/>
              <a:t>c_max</a:t>
            </a:r>
            <a:r>
              <a:rPr lang="en-US" dirty="0" smtClean="0"/>
              <a:t> and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c_opt</a:t>
            </a:r>
            <a:r>
              <a:rPr lang="en-US" i="1" baseline="-25000" dirty="0" smtClean="0"/>
              <a:t>  </a:t>
            </a:r>
            <a:r>
              <a:rPr lang="en-US" dirty="0" smtClean="0"/>
              <a:t>result in practically the same relative yield.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75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Biomass as a Function of </a:t>
            </a:r>
            <a:r>
              <a:rPr lang="en-US" i="1" dirty="0" smtClean="0"/>
              <a:t>F</a:t>
            </a:r>
            <a:r>
              <a:rPr lang="en-US" dirty="0" smtClean="0"/>
              <a:t>/</a:t>
            </a:r>
            <a:r>
              <a:rPr lang="en-US" i="1" dirty="0" smtClean="0"/>
              <a:t>M</a:t>
            </a:r>
            <a:endParaRPr lang="en-US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376" y="1432422"/>
            <a:ext cx="6576952" cy="444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79712" y="6021288"/>
            <a:ext cx="4183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L</a:t>
            </a:r>
            <a:r>
              <a:rPr lang="en-US" i="1" baseline="-25000" dirty="0" err="1" smtClean="0"/>
              <a:t>c_opt</a:t>
            </a:r>
            <a:r>
              <a:rPr lang="en-US" i="1" baseline="-25000" dirty="0" smtClean="0"/>
              <a:t> </a:t>
            </a:r>
            <a:r>
              <a:rPr lang="en-US" i="1" dirty="0" smtClean="0"/>
              <a:t> </a:t>
            </a:r>
            <a:r>
              <a:rPr lang="en-US" dirty="0" smtClean="0"/>
              <a:t>results in higher biomass than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c_max</a:t>
            </a:r>
            <a:r>
              <a:rPr lang="en-US" i="1" baseline="-25000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46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Fishing on Size Structure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53" y="1473830"/>
            <a:ext cx="6618987" cy="3971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1610" y="5934670"/>
            <a:ext cx="86232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bold curve indicates no fishing. The three other curves indicate fishing with </a:t>
            </a:r>
            <a:r>
              <a:rPr lang="en-US" i="1" dirty="0"/>
              <a:t>F=M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with fishing starting at different lengths</a:t>
            </a:r>
            <a:r>
              <a:rPr lang="en-US" dirty="0" smtClean="0"/>
              <a:t>. Life history data of North Sea cod. Long-term </a:t>
            </a:r>
          </a:p>
          <a:p>
            <a:r>
              <a:rPr lang="en-US" dirty="0" smtClean="0"/>
              <a:t>catches are highest for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c_opt</a:t>
            </a:r>
            <a:r>
              <a:rPr lang="en-US" i="1" baseline="-250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75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12" y="0"/>
            <a:ext cx="8229600" cy="1143000"/>
          </a:xfrm>
        </p:spPr>
        <p:txBody>
          <a:bodyPr/>
          <a:lstStyle/>
          <a:p>
            <a:r>
              <a:rPr lang="en-US" dirty="0" smtClean="0"/>
              <a:t>28 Equations…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267744" y="3241134"/>
                <a:ext cx="3493136" cy="6674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  <m:r>
                            <a:rPr lang="en-US" i="1">
                              <a:latin typeface="Cambria Math"/>
                            </a:rPr>
                            <m:t>_</m:t>
                          </m:r>
                          <m:r>
                            <a:rPr lang="en-US" i="1">
                              <a:latin typeface="Cambria Math"/>
                            </a:rPr>
                            <m:t>𝑜𝑝𝑡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∞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2+3 </m:t>
                          </m:r>
                          <m:r>
                            <a:rPr lang="en-US" i="1">
                              <a:latin typeface="Cambria Math"/>
                            </a:rPr>
                            <m:t>𝐹</m:t>
                          </m:r>
                          <m:r>
                            <a:rPr lang="en-US" i="1">
                              <a:latin typeface="Cambria Math"/>
                            </a:rPr>
                            <m:t>/</m:t>
                          </m:r>
                          <m:r>
                            <a:rPr lang="en-US" i="1">
                              <a:latin typeface="Cambria Math"/>
                            </a:rPr>
                            <m:t>𝑀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(1+</m:t>
                          </m:r>
                          <m:r>
                            <a:rPr lang="en-US" i="1">
                              <a:latin typeface="Cambria Math"/>
                            </a:rPr>
                            <m:t>𝐹</m:t>
                          </m:r>
                          <m:r>
                            <a:rPr lang="en-US" i="1">
                              <a:latin typeface="Cambria Math"/>
                            </a:rPr>
                            <m:t>/</m:t>
                          </m:r>
                          <m:r>
                            <a:rPr lang="en-US" i="1">
                              <a:latin typeface="Cambria Math"/>
                            </a:rPr>
                            <m:t>𝑀</m:t>
                          </m:r>
                          <m:r>
                            <a:rPr lang="en-US" i="1">
                              <a:latin typeface="Cambria Math"/>
                            </a:rPr>
                            <m:t>)(3+</m:t>
                          </m:r>
                          <m:r>
                            <a:rPr lang="en-US" i="1">
                              <a:latin typeface="Cambria Math"/>
                            </a:rPr>
                            <m:t>𝑀</m:t>
                          </m:r>
                          <m:r>
                            <a:rPr lang="en-US" i="1">
                              <a:latin typeface="Cambria Math"/>
                            </a:rPr>
                            <m:t>/</m:t>
                          </m:r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3241134"/>
                <a:ext cx="3493136" cy="66749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0" y="5013176"/>
                <a:ext cx="9144000" cy="7982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𝑅</m:t>
                          </m:r>
                        </m:den>
                      </m:f>
                      <m:r>
                        <a:rPr lang="en-US" sz="14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𝐹</m:t>
                          </m:r>
                          <m:r>
                            <a:rPr lang="en-US" sz="1400" i="1">
                              <a:latin typeface="Cambria Math"/>
                            </a:rPr>
                            <m:t>/</m:t>
                          </m:r>
                          <m:r>
                            <a:rPr lang="en-US" sz="1400" i="1">
                              <a:latin typeface="Cambria Math"/>
                            </a:rPr>
                            <m:t>𝑀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1+</m:t>
                          </m:r>
                          <m:r>
                            <a:rPr lang="en-US" sz="1400" i="1">
                              <a:latin typeface="Cambria Math"/>
                            </a:rPr>
                            <m:t>𝐹</m:t>
                          </m:r>
                          <m:r>
                            <a:rPr lang="en-US" sz="1400" i="1">
                              <a:latin typeface="Cambria Math"/>
                            </a:rPr>
                            <m:t>/</m:t>
                          </m:r>
                          <m:r>
                            <a:rPr lang="en-US" sz="1400" i="1">
                              <a:latin typeface="Cambria Math"/>
                            </a:rPr>
                            <m:t>𝑀</m:t>
                          </m:r>
                        </m:den>
                      </m:f>
                      <m:r>
                        <a:rPr lang="en-US" sz="1400" i="1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(1−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sz="1400">
                              <a:latin typeface="Cambria Math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∞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𝑀</m:t>
                          </m:r>
                          <m:r>
                            <a:rPr lang="en-US" sz="1400" i="1">
                              <a:latin typeface="Cambria Math"/>
                            </a:rPr>
                            <m:t>/</m:t>
                          </m:r>
                          <m:r>
                            <a:rPr lang="en-US" sz="1400" i="1">
                              <a:latin typeface="Cambria Math"/>
                            </a:rPr>
                            <m:t>𝐾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  <m:d>
                                <m:d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𝑐</m:t>
                                      </m:r>
                                    </m:sub>
                                  </m:sSub>
                                  <m:r>
                                    <a:rPr lang="en-US" sz="1400">
                                      <a:latin typeface="Cambria Math"/>
                                    </a:rPr>
                                    <m:t>/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∞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1+ 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f>
                                    <m:fPr>
                                      <m:type m:val="lin"/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𝑀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𝐾</m:t>
                                      </m:r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(1</m:t>
                                      </m:r>
                                    </m:den>
                                  </m:f>
                                  <m:r>
                                    <a:rPr lang="en-US" sz="14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𝐹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/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𝑀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)</m:t>
                                  </m:r>
                                </m:den>
                              </m:f>
                            </m:den>
                          </m:f>
                          <m:r>
                            <a:rPr lang="en-US" sz="14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1−</m:t>
                                      </m:r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i="1">
                                              <a:latin typeface="Cambria Math"/>
                                            </a:rPr>
                                            <m:t>𝐿</m:t>
                                          </m:r>
                                        </m:e>
                                        <m:sub>
                                          <m:r>
                                            <a:rPr lang="en-US" sz="1400" i="1">
                                              <a:latin typeface="Cambria Math"/>
                                            </a:rPr>
                                            <m:t>𝑐</m:t>
                                          </m:r>
                                        </m:sub>
                                      </m:sSub>
                                      <m:r>
                                        <a:rPr lang="en-US" sz="1400">
                                          <a:latin typeface="Cambria Math"/>
                                        </a:rPr>
                                        <m:t>/</m:t>
                                      </m:r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i="1">
                                              <a:latin typeface="Cambria Math"/>
                                            </a:rPr>
                                            <m:t>𝐿</m:t>
                                          </m:r>
                                        </m:e>
                                        <m:sub>
                                          <m:r>
                                            <a:rPr lang="en-US" sz="1400" i="1">
                                              <a:latin typeface="Cambria Math"/>
                                            </a:rPr>
                                            <m:t>∞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1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1+ 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f>
                                    <m:fPr>
                                      <m:type m:val="lin"/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𝑀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𝐾</m:t>
                                      </m:r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(1</m:t>
                                      </m:r>
                                    </m:den>
                                  </m:f>
                                  <m:r>
                                    <a:rPr lang="en-US" sz="14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𝐹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/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𝑀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)</m:t>
                                  </m:r>
                                </m:den>
                              </m:f>
                            </m:den>
                          </m:f>
                          <m:r>
                            <a:rPr lang="en-US" sz="1400" i="1">
                              <a:latin typeface="Cambria Math"/>
                            </a:rPr>
                            <m:t>  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1−</m:t>
                                      </m:r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i="1">
                                              <a:latin typeface="Cambria Math"/>
                                            </a:rPr>
                                            <m:t>𝐿</m:t>
                                          </m:r>
                                        </m:e>
                                        <m:sub>
                                          <m:r>
                                            <a:rPr lang="en-US" sz="1400" i="1">
                                              <a:latin typeface="Cambria Math"/>
                                            </a:rPr>
                                            <m:t>𝑐</m:t>
                                          </m:r>
                                        </m:sub>
                                      </m:sSub>
                                      <m:r>
                                        <a:rPr lang="en-US" sz="1400">
                                          <a:latin typeface="Cambria Math"/>
                                        </a:rPr>
                                        <m:t>/</m:t>
                                      </m:r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i="1">
                                              <a:latin typeface="Cambria Math"/>
                                            </a:rPr>
                                            <m:t>𝐿</m:t>
                                          </m:r>
                                        </m:e>
                                        <m:sub>
                                          <m:r>
                                            <a:rPr lang="en-US" sz="1400" i="1">
                                              <a:latin typeface="Cambria Math"/>
                                            </a:rPr>
                                            <m:t>∞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14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1+ 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f>
                                    <m:fPr>
                                      <m:type m:val="lin"/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𝑀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𝐾</m:t>
                                      </m:r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(1</m:t>
                                      </m:r>
                                    </m:den>
                                  </m:f>
                                  <m:r>
                                    <a:rPr lang="en-US" sz="14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𝐹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/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𝑀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)</m:t>
                                  </m:r>
                                </m:den>
                              </m:f>
                            </m:den>
                          </m:f>
                          <m:r>
                            <a:rPr lang="en-US" sz="1400" i="1">
                              <a:latin typeface="Cambria Math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13176"/>
                <a:ext cx="9144000" cy="7982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660232" y="1556791"/>
                <a:ext cx="1837234" cy="8326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𝑜𝑝𝑡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∞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3+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𝑀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𝐾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1556791"/>
                <a:ext cx="1837234" cy="8326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67544" y="1484784"/>
                <a:ext cx="4667240" cy="9766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𝑚𝑒𝑎𝑛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∞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𝐹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/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𝑀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𝐹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/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𝑀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+1+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𝑀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/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𝐾</m:t>
                                  </m:r>
                                </m:den>
                              </m:f>
                            </m:den>
                          </m:f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𝑐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∞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84784"/>
                <a:ext cx="4667240" cy="97661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553513" y="2716658"/>
            <a:ext cx="4591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Setting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mean</a:t>
            </a:r>
            <a:r>
              <a:rPr lang="en-US" dirty="0" smtClean="0"/>
              <a:t> =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opt</a:t>
            </a:r>
            <a:r>
              <a:rPr lang="en-US" dirty="0" smtClean="0"/>
              <a:t> and solving for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c</a:t>
            </a:r>
            <a:r>
              <a:rPr lang="en-US" dirty="0" smtClean="0"/>
              <a:t>  gives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c_opt</a:t>
            </a:r>
            <a:endParaRPr lang="en-US" i="1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429712" y="4365104"/>
            <a:ext cx="8284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number of “forgotten” equations were simplified with ratios (</a:t>
            </a:r>
            <a:r>
              <a:rPr lang="en-US" dirty="0" err="1" smtClean="0"/>
              <a:t>Froese</a:t>
            </a:r>
            <a:r>
              <a:rPr lang="en-US" dirty="0" smtClean="0"/>
              <a:t> et al. submitted)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67744" y="3140968"/>
            <a:ext cx="3876898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932040" y="3558484"/>
            <a:ext cx="828840" cy="3501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339752" y="5063825"/>
            <a:ext cx="828840" cy="3501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6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4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04530"/>
            <a:ext cx="6984776" cy="5229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Issues: </a:t>
            </a:r>
            <a:r>
              <a:rPr lang="en-US" i="1" dirty="0" smtClean="0"/>
              <a:t>M/K</a:t>
            </a:r>
            <a:endParaRPr lang="en-US" i="1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907704" y="1772816"/>
            <a:ext cx="110959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 dirty="0"/>
              <a:t>M</a:t>
            </a:r>
            <a:r>
              <a:rPr lang="en-US" altLang="en-US" sz="1400" dirty="0"/>
              <a:t>/</a:t>
            </a:r>
            <a:r>
              <a:rPr lang="en-US" altLang="en-US" sz="1400" i="1" dirty="0"/>
              <a:t>K</a:t>
            </a:r>
            <a:r>
              <a:rPr lang="en-US" altLang="en-US" sz="1400" dirty="0"/>
              <a:t> &gt; </a:t>
            </a:r>
            <a:r>
              <a:rPr lang="en-US" altLang="en-US" sz="1400" dirty="0" smtClean="0"/>
              <a:t>1.5</a:t>
            </a:r>
            <a:endParaRPr lang="en-US" altLang="en-US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Peak left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and smaller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860032" y="1340768"/>
            <a:ext cx="226215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 dirty="0"/>
              <a:t>M</a:t>
            </a:r>
            <a:r>
              <a:rPr lang="en-US" altLang="en-US" sz="1400" dirty="0"/>
              <a:t>/</a:t>
            </a:r>
            <a:r>
              <a:rPr lang="en-US" altLang="en-US" sz="1400" i="1" dirty="0"/>
              <a:t>K</a:t>
            </a:r>
            <a:r>
              <a:rPr lang="en-US" altLang="en-US" sz="1400" dirty="0"/>
              <a:t> </a:t>
            </a:r>
            <a:r>
              <a:rPr lang="en-US" altLang="en-US" sz="1400" dirty="0" smtClean="0"/>
              <a:t>&lt; 1.5</a:t>
            </a:r>
            <a:endParaRPr lang="en-US" altLang="en-US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Peak </a:t>
            </a:r>
            <a:r>
              <a:rPr lang="en-US" altLang="en-US" sz="1400" dirty="0" smtClean="0"/>
              <a:t>right and higher,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b</a:t>
            </a:r>
            <a:r>
              <a:rPr lang="en-US" altLang="en-US" sz="1400" dirty="0" smtClean="0"/>
              <a:t>ut generation time longer</a:t>
            </a:r>
            <a:endParaRPr lang="en-US" altLang="en-US" sz="14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203848" y="3639443"/>
            <a:ext cx="10438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/>
              <a:t>M/K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 1.5</a:t>
            </a:r>
            <a:endParaRPr lang="en-US" altLang="en-US" sz="1800" i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793112" y="1916832"/>
            <a:ext cx="0" cy="36004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15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Issues: </a:t>
            </a:r>
            <a:r>
              <a:rPr lang="en-US" i="1" dirty="0" smtClean="0"/>
              <a:t>M/K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 </a:t>
            </a:r>
            <a:r>
              <a:rPr lang="en-US" i="1" dirty="0" smtClean="0"/>
              <a:t>M/K</a:t>
            </a:r>
            <a:r>
              <a:rPr lang="en-US" dirty="0" smtClean="0"/>
              <a:t> moves peak in cohort biomass to small size=low fecundity and short generation time</a:t>
            </a:r>
          </a:p>
          <a:p>
            <a:r>
              <a:rPr lang="en-US" dirty="0" smtClean="0"/>
              <a:t>Low </a:t>
            </a:r>
            <a:r>
              <a:rPr lang="en-US" i="1" dirty="0" smtClean="0"/>
              <a:t>M/K</a:t>
            </a:r>
            <a:r>
              <a:rPr lang="en-US" dirty="0" smtClean="0"/>
              <a:t> moves peak to large size=high fecundity and long generation time</a:t>
            </a:r>
          </a:p>
          <a:p>
            <a:r>
              <a:rPr lang="en-US" i="1" dirty="0" smtClean="0"/>
              <a:t>M/K </a:t>
            </a:r>
            <a:r>
              <a:rPr lang="en-US" dirty="0" smtClean="0"/>
              <a:t>= 1.5 lets peak in cohort biomass coincide with peak in growth, thus minimizing the cost of reproduction </a:t>
            </a:r>
          </a:p>
          <a:p>
            <a:r>
              <a:rPr lang="en-US" dirty="0" smtClean="0"/>
              <a:t>Impact of </a:t>
            </a:r>
            <a:r>
              <a:rPr lang="en-US" i="1" dirty="0" smtClean="0"/>
              <a:t>M/K</a:t>
            </a:r>
            <a:r>
              <a:rPr lang="en-US" dirty="0" smtClean="0"/>
              <a:t> on yield prediction is moderate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51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</a:t>
            </a:r>
            <a:r>
              <a:rPr lang="en-US" i="1" dirty="0" smtClean="0"/>
              <a:t>M/K</a:t>
            </a:r>
            <a:r>
              <a:rPr lang="en-US" dirty="0" smtClean="0"/>
              <a:t> on Yield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97761"/>
            <a:ext cx="7344816" cy="4953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5937" y="6265788"/>
            <a:ext cx="7848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Extreme </a:t>
            </a:r>
            <a:r>
              <a:rPr lang="en-US" i="1" dirty="0" smtClean="0"/>
              <a:t>M/K</a:t>
            </a:r>
            <a:r>
              <a:rPr lang="en-US" dirty="0" smtClean="0"/>
              <a:t> ratios are 0.5 and 3.0. </a:t>
            </a:r>
            <a:r>
              <a:rPr lang="en-US" i="1" dirty="0" smtClean="0"/>
              <a:t>M/K</a:t>
            </a:r>
            <a:r>
              <a:rPr lang="en-US" dirty="0" smtClean="0"/>
              <a:t> impact on yield predictions is moderate.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42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/>
              <a:t>M/K</a:t>
            </a:r>
            <a:r>
              <a:rPr lang="en-US" dirty="0" smtClean="0"/>
              <a:t> = 1.5   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267744" y="1921737"/>
                <a:ext cx="3721340" cy="4947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𝑜𝑝𝑡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=0.67 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∞</m:t>
                        </m:r>
                      </m:sub>
                    </m:sSub>
                  </m:oMath>
                </a14:m>
                <a:r>
                  <a:rPr lang="en-US" sz="2400" dirty="0" smtClean="0"/>
                  <a:t> -&gt; 2/3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de-DE" sz="2400" b="0" i="1" smtClean="0">
                            <a:latin typeface="Cambria Math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1921737"/>
                <a:ext cx="3721340" cy="494751"/>
              </a:xfrm>
              <a:prstGeom prst="rect">
                <a:avLst/>
              </a:prstGeom>
              <a:blipFill rotWithShape="1">
                <a:blip r:embed="rId2"/>
                <a:stretch>
                  <a:fillRect l="-328" t="-8642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51520" y="3103468"/>
                <a:ext cx="3240360" cy="7286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de-DE" sz="2000" b="0" i="1" smtClean="0">
                                  <a:latin typeface="Cambria Math"/>
                                </a:rPr>
                                <m:t>𝑐</m:t>
                              </m:r>
                              <m:r>
                                <a:rPr lang="de-DE" sz="2000" b="0" i="1" smtClean="0">
                                  <a:latin typeface="Cambria Math"/>
                                </a:rPr>
                                <m:t>_</m:t>
                              </m:r>
                              <m:r>
                                <a:rPr lang="de-DE" sz="2000" b="0" i="1" smtClean="0">
                                  <a:latin typeface="Cambria Math"/>
                                </a:rPr>
                                <m:t>𝑜𝑝𝑡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∞</m:t>
                              </m:r>
                            </m:sub>
                          </m:sSub>
                        </m:den>
                      </m:f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4+6 </m:t>
                          </m:r>
                          <m:r>
                            <a:rPr lang="en-US" sz="2000" i="1">
                              <a:latin typeface="Cambria Math"/>
                            </a:rPr>
                            <m:t>𝐹</m:t>
                          </m:r>
                          <m:r>
                            <a:rPr lang="en-US" sz="2000" i="1">
                              <a:latin typeface="Cambria Math"/>
                            </a:rPr>
                            <m:t>/</m:t>
                          </m:r>
                          <m:r>
                            <a:rPr lang="en-US" sz="2000" i="1">
                              <a:latin typeface="Cambria Math"/>
                            </a:rPr>
                            <m:t>𝑀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9+9 </m:t>
                          </m:r>
                          <m:r>
                            <a:rPr lang="en-US" sz="2000" i="1">
                              <a:latin typeface="Cambria Math"/>
                            </a:rPr>
                            <m:t>𝐹</m:t>
                          </m:r>
                          <m:r>
                            <a:rPr lang="en-US" sz="2000" i="1">
                              <a:latin typeface="Cambria Math"/>
                            </a:rPr>
                            <m:t>/</m:t>
                          </m:r>
                          <m:r>
                            <a:rPr lang="en-US" sz="2000" i="1">
                              <a:latin typeface="Cambria Math"/>
                            </a:rPr>
                            <m:t>𝑀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103468"/>
                <a:ext cx="3240360" cy="7286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27584" y="5157192"/>
            <a:ext cx="7063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Many equations and data requirements simplify considerably if </a:t>
            </a:r>
            <a:r>
              <a:rPr lang="en-US" i="1" dirty="0" smtClean="0"/>
              <a:t>M/K</a:t>
            </a:r>
            <a:r>
              <a:rPr lang="en-US" dirty="0" smtClean="0"/>
              <a:t> = 1.5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75856" y="3283107"/>
            <a:ext cx="2317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</a:t>
            </a:r>
            <a:r>
              <a:rPr lang="en-US" i="1" dirty="0" smtClean="0"/>
              <a:t>F/M</a:t>
            </a:r>
            <a:r>
              <a:rPr lang="en-US" dirty="0" smtClean="0"/>
              <a:t> = 0.5 – 1.0 then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560900" y="3172596"/>
                <a:ext cx="2304256" cy="5903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de-DE" sz="20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de-DE" sz="2000" b="0" i="1" smtClean="0">
                                <a:latin typeface="Cambria Math"/>
                              </a:rPr>
                              <m:t>𝑐</m:t>
                            </m:r>
                            <m:r>
                              <a:rPr lang="de-DE" sz="2000" b="0" i="1" smtClean="0">
                                <a:latin typeface="Cambria Math"/>
                              </a:rPr>
                              <m:t>_</m:t>
                            </m:r>
                            <m:r>
                              <a:rPr lang="de-DE" sz="2000" b="0" i="1" smtClean="0">
                                <a:latin typeface="Cambria Math"/>
                              </a:rPr>
                              <m:t>𝑜𝑝𝑡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∞</m:t>
                            </m:r>
                          </m:sub>
                        </m:sSub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de-DE" sz="2000" b="0" i="1" smtClean="0">
                        <a:latin typeface="Cambria Math"/>
                      </a:rPr>
                      <m:t>0.5</m:t>
                    </m:r>
                  </m:oMath>
                </a14:m>
                <a:r>
                  <a:rPr lang="en-US" sz="2000" dirty="0" smtClean="0"/>
                  <a:t>2 – 0.55</a:t>
                </a:r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900" y="3172596"/>
                <a:ext cx="2304256" cy="590354"/>
              </a:xfrm>
              <a:prstGeom prst="rect">
                <a:avLst/>
              </a:prstGeom>
              <a:blipFill rotWithShape="1">
                <a:blip r:embed="rId4"/>
                <a:stretch>
                  <a:fillRect b="-10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449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51304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Excerpts from a paper submitted to </a:t>
            </a:r>
            <a:r>
              <a:rPr lang="en-US" i="1" dirty="0" err="1" smtClean="0"/>
              <a:t>FaF</a:t>
            </a:r>
            <a:endParaRPr lang="en-US" i="1" dirty="0" smtClean="0"/>
          </a:p>
          <a:p>
            <a:r>
              <a:rPr lang="en-US" dirty="0" smtClean="0"/>
              <a:t>Three simple rules for EBFM</a:t>
            </a:r>
          </a:p>
          <a:p>
            <a:pPr lvl="1"/>
            <a:r>
              <a:rPr lang="en-US" dirty="0" smtClean="0"/>
              <a:t>Take less than nature ( </a:t>
            </a:r>
            <a:r>
              <a:rPr lang="en-US" i="1" dirty="0" smtClean="0"/>
              <a:t>F</a:t>
            </a:r>
            <a:r>
              <a:rPr lang="en-US" dirty="0" smtClean="0"/>
              <a:t> &lt; </a:t>
            </a:r>
            <a:r>
              <a:rPr lang="en-US" i="1" dirty="0" smtClean="0"/>
              <a:t>M</a:t>
            </a:r>
            <a:r>
              <a:rPr lang="en-US" dirty="0" smtClean="0"/>
              <a:t> )</a:t>
            </a:r>
          </a:p>
          <a:p>
            <a:pPr lvl="1"/>
            <a:r>
              <a:rPr lang="en-US" dirty="0" smtClean="0"/>
              <a:t>Keep populations above half natural size (</a:t>
            </a:r>
            <a:r>
              <a:rPr lang="en-US" i="1" dirty="0" smtClean="0"/>
              <a:t>B</a:t>
            </a:r>
            <a:r>
              <a:rPr lang="en-US" dirty="0" smtClean="0"/>
              <a:t> &gt; 0.5 B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Minimize impact of catch (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mean</a:t>
            </a:r>
            <a:r>
              <a:rPr lang="en-US" dirty="0" smtClean="0"/>
              <a:t> =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opt</a:t>
            </a:r>
            <a:r>
              <a:rPr lang="en-US" dirty="0" smtClean="0"/>
              <a:t>)</a:t>
            </a:r>
            <a:endParaRPr lang="en-US" baseline="-25000" dirty="0" smtClean="0"/>
          </a:p>
          <a:p>
            <a:r>
              <a:rPr lang="en-US" dirty="0" smtClean="0"/>
              <a:t>Such fishing shall result in</a:t>
            </a:r>
          </a:p>
          <a:p>
            <a:pPr lvl="1"/>
            <a:r>
              <a:rPr lang="en-US" dirty="0" smtClean="0"/>
              <a:t>Large stocks &amp; large fish &amp; healthy ecosystems</a:t>
            </a:r>
          </a:p>
          <a:p>
            <a:pPr lvl="1"/>
            <a:r>
              <a:rPr lang="en-US" dirty="0" smtClean="0"/>
              <a:t>High catches &amp; low cost &amp; good profits</a:t>
            </a:r>
          </a:p>
          <a:p>
            <a:r>
              <a:rPr lang="en-US" dirty="0" smtClean="0"/>
              <a:t>Implementation issues are discussed</a:t>
            </a:r>
          </a:p>
        </p:txBody>
      </p:sp>
    </p:spTree>
    <p:extLst>
      <p:ext uri="{BB962C8B-B14F-4D97-AF65-F5344CB8AC3E}">
        <p14:creationId xmlns:p14="http://schemas.microsoft.com/office/powerpoint/2010/main" val="137936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Data-Rich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fully assessed stocks </a:t>
            </a:r>
          </a:p>
          <a:p>
            <a:pPr lvl="1"/>
            <a:r>
              <a:rPr lang="en-US" i="1" dirty="0" smtClean="0"/>
              <a:t>F/M</a:t>
            </a:r>
            <a:r>
              <a:rPr lang="en-US" dirty="0" smtClean="0"/>
              <a:t> is known, </a:t>
            </a:r>
            <a:r>
              <a:rPr lang="en-US" i="1" dirty="0" smtClean="0"/>
              <a:t>F/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msy</a:t>
            </a:r>
            <a:r>
              <a:rPr lang="en-US" dirty="0" smtClean="0"/>
              <a:t> is already used for management, </a:t>
            </a:r>
            <a:r>
              <a:rPr lang="en-US" i="1" dirty="0" smtClean="0"/>
              <a:t>F/M </a:t>
            </a:r>
            <a:r>
              <a:rPr lang="en-US" i="1" dirty="0" smtClean="0">
                <a:latin typeface="Arial"/>
                <a:cs typeface="Arial"/>
              </a:rPr>
              <a:t>≈</a:t>
            </a:r>
            <a:r>
              <a:rPr lang="en-US" i="1" dirty="0" smtClean="0"/>
              <a:t> </a:t>
            </a:r>
            <a:r>
              <a:rPr lang="en-US" i="1" dirty="0"/>
              <a:t>F/</a:t>
            </a:r>
            <a:r>
              <a:rPr lang="en-US" i="1" dirty="0" err="1"/>
              <a:t>F</a:t>
            </a:r>
            <a:r>
              <a:rPr lang="en-US" i="1" baseline="-25000" dirty="0" err="1"/>
              <a:t>msy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/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lim</a:t>
            </a:r>
            <a:r>
              <a:rPr lang="en-US" dirty="0" smtClean="0"/>
              <a:t> or </a:t>
            </a:r>
            <a:r>
              <a:rPr lang="en-US" i="1" dirty="0" smtClean="0"/>
              <a:t>B</a:t>
            </a:r>
            <a:r>
              <a:rPr lang="en-US" dirty="0" smtClean="0"/>
              <a:t>/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msy</a:t>
            </a:r>
            <a:r>
              <a:rPr lang="en-US" dirty="0" smtClean="0"/>
              <a:t> or </a:t>
            </a:r>
            <a:r>
              <a:rPr lang="en-US" i="1" dirty="0" smtClean="0"/>
              <a:t>B</a:t>
            </a:r>
            <a:r>
              <a:rPr lang="en-US" dirty="0" smtClean="0"/>
              <a:t>/</a:t>
            </a:r>
            <a:r>
              <a:rPr lang="en-US" i="1" dirty="0" smtClean="0"/>
              <a:t>B</a:t>
            </a:r>
            <a:r>
              <a:rPr lang="en-US" i="1" baseline="-25000" dirty="0" smtClean="0"/>
              <a:t>0</a:t>
            </a:r>
            <a:r>
              <a:rPr lang="en-US" dirty="0" smtClean="0"/>
              <a:t> are known;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msy</a:t>
            </a:r>
            <a:r>
              <a:rPr lang="en-US" i="1" baseline="-25000" dirty="0" smtClean="0"/>
              <a:t> </a:t>
            </a:r>
            <a:r>
              <a:rPr lang="en-US" i="1" dirty="0" smtClean="0">
                <a:latin typeface="Arial"/>
                <a:cs typeface="Arial"/>
              </a:rPr>
              <a:t>≈</a:t>
            </a:r>
            <a:r>
              <a:rPr lang="en-US" dirty="0" smtClean="0"/>
              <a:t> 3 </a:t>
            </a:r>
            <a:r>
              <a:rPr lang="en-US" i="1" dirty="0" err="1"/>
              <a:t>B</a:t>
            </a:r>
            <a:r>
              <a:rPr lang="en-US" i="1" baseline="-25000" dirty="0" err="1"/>
              <a:t>lim</a:t>
            </a:r>
            <a:endParaRPr lang="en-US" dirty="0" smtClean="0"/>
          </a:p>
          <a:p>
            <a:pPr lvl="1"/>
            <a:r>
              <a:rPr lang="en-US" dirty="0" smtClean="0"/>
              <a:t>Mean length in catch and growth parameters are known, so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opt</a:t>
            </a:r>
            <a:r>
              <a:rPr lang="en-US" dirty="0" smtClean="0"/>
              <a:t> and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c_opt</a:t>
            </a:r>
            <a:r>
              <a:rPr lang="en-US" dirty="0" smtClean="0"/>
              <a:t> can be estimated</a:t>
            </a:r>
          </a:p>
          <a:p>
            <a:r>
              <a:rPr lang="en-US" dirty="0" smtClean="0"/>
              <a:t>Setting and monitoring management targets e.g.  </a:t>
            </a:r>
            <a:r>
              <a:rPr lang="en-US" i="1" dirty="0" smtClean="0"/>
              <a:t>F/M = 0.8,     B</a:t>
            </a:r>
            <a:r>
              <a:rPr lang="en-US" dirty="0" smtClean="0"/>
              <a:t>/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msy</a:t>
            </a:r>
            <a:r>
              <a:rPr lang="en-US" i="1" dirty="0" smtClean="0"/>
              <a:t> = 1.2,     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mean</a:t>
            </a:r>
            <a:r>
              <a:rPr lang="en-US" i="1" dirty="0" smtClean="0"/>
              <a:t> =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opt</a:t>
            </a:r>
            <a:r>
              <a:rPr lang="en-US" i="1" dirty="0" smtClean="0"/>
              <a:t>                </a:t>
            </a:r>
            <a:r>
              <a:rPr lang="en-US" dirty="0" smtClean="0"/>
              <a:t>should be no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98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Data-Limited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reliable catch data are available, try e.g. CMSY   to get </a:t>
            </a:r>
            <a:r>
              <a:rPr lang="en-US" i="1" dirty="0" smtClean="0"/>
              <a:t>u/</a:t>
            </a:r>
            <a:r>
              <a:rPr lang="en-US" i="1" dirty="0" err="1" smtClean="0"/>
              <a:t>u</a:t>
            </a:r>
            <a:r>
              <a:rPr lang="en-US" i="1" baseline="-25000" dirty="0" err="1" smtClean="0"/>
              <a:t>msy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B/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msy</a:t>
            </a:r>
            <a:r>
              <a:rPr lang="en-US" i="1" dirty="0" smtClean="0"/>
              <a:t> </a:t>
            </a:r>
            <a:r>
              <a:rPr lang="en-US" dirty="0" smtClean="0"/>
              <a:t>and proceed as above</a:t>
            </a:r>
            <a:r>
              <a:rPr lang="en-US" i="1" dirty="0" smtClean="0"/>
              <a:t>  </a:t>
            </a:r>
          </a:p>
          <a:p>
            <a:r>
              <a:rPr lang="en-US" dirty="0" smtClean="0"/>
              <a:t>Else 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opt</a:t>
            </a:r>
            <a:r>
              <a:rPr lang="en-US" dirty="0" smtClean="0"/>
              <a:t>   = 2/3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max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Use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c_opt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1/2 </a:t>
            </a:r>
            <a:r>
              <a:rPr lang="en-US" i="1" dirty="0" err="1"/>
              <a:t>L</a:t>
            </a:r>
            <a:r>
              <a:rPr lang="en-US" i="1" baseline="-25000" dirty="0" err="1"/>
              <a:t>max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i="1" dirty="0" smtClean="0"/>
              <a:t>M</a:t>
            </a:r>
            <a:r>
              <a:rPr lang="en-US" dirty="0" smtClean="0"/>
              <a:t> = 1.5 </a:t>
            </a:r>
            <a:r>
              <a:rPr lang="en-US" i="1" dirty="0" smtClean="0"/>
              <a:t>K</a:t>
            </a:r>
          </a:p>
          <a:p>
            <a:pPr lvl="1"/>
            <a:r>
              <a:rPr lang="en-US" dirty="0" smtClean="0"/>
              <a:t>Use suitable restrictions to ensure that less than 100 * </a:t>
            </a:r>
            <a:r>
              <a:rPr lang="en-US" i="1" dirty="0" smtClean="0"/>
              <a:t>M</a:t>
            </a:r>
            <a:r>
              <a:rPr lang="en-US" dirty="0" smtClean="0"/>
              <a:t> percent of large fish are taken</a:t>
            </a:r>
          </a:p>
          <a:p>
            <a:pPr lvl="1"/>
            <a:r>
              <a:rPr lang="en-US" dirty="0" smtClean="0"/>
              <a:t>Use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mean</a:t>
            </a:r>
            <a:r>
              <a:rPr lang="en-US" dirty="0" smtClean="0"/>
              <a:t> / </a:t>
            </a:r>
            <a:r>
              <a:rPr lang="en-US" i="1" dirty="0" err="1"/>
              <a:t>L</a:t>
            </a:r>
            <a:r>
              <a:rPr lang="en-US" i="1" baseline="-25000" dirty="0" err="1"/>
              <a:t>opt</a:t>
            </a:r>
            <a:r>
              <a:rPr lang="en-US" dirty="0"/>
              <a:t> </a:t>
            </a:r>
            <a:r>
              <a:rPr lang="en-US" dirty="0" smtClean="0"/>
              <a:t>ratio to monitor stock status</a:t>
            </a:r>
          </a:p>
          <a:p>
            <a:r>
              <a:rPr lang="en-US" dirty="0" smtClean="0"/>
              <a:t>If </a:t>
            </a:r>
            <a:r>
              <a:rPr lang="en-US" i="1" dirty="0" err="1"/>
              <a:t>L</a:t>
            </a:r>
            <a:r>
              <a:rPr lang="en-US" i="1" baseline="-25000" dirty="0" err="1"/>
              <a:t>mean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i="1" dirty="0" err="1"/>
              <a:t>L</a:t>
            </a:r>
            <a:r>
              <a:rPr lang="en-US" i="1" baseline="-25000" dirty="0" err="1"/>
              <a:t>opt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i="1" dirty="0" smtClean="0"/>
              <a:t>F</a:t>
            </a:r>
            <a:r>
              <a:rPr lang="en-US" dirty="0" smtClean="0"/>
              <a:t> &gt;&gt; </a:t>
            </a:r>
            <a:r>
              <a:rPr lang="en-US" i="1" dirty="0" smtClean="0"/>
              <a:t>M</a:t>
            </a:r>
            <a:r>
              <a:rPr lang="en-US" dirty="0" smtClean="0"/>
              <a:t> can not crash the stock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59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Biomass as a Function of </a:t>
            </a:r>
            <a:r>
              <a:rPr lang="en-US" i="1" dirty="0" smtClean="0"/>
              <a:t>F</a:t>
            </a:r>
            <a:r>
              <a:rPr lang="en-US" dirty="0" smtClean="0"/>
              <a:t>/</a:t>
            </a:r>
            <a:r>
              <a:rPr lang="en-US" i="1" dirty="0" smtClean="0"/>
              <a:t>M</a:t>
            </a:r>
            <a:endParaRPr lang="en-US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376" y="1432422"/>
            <a:ext cx="6576952" cy="444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3568" y="6035671"/>
            <a:ext cx="7762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c</a:t>
            </a:r>
            <a:r>
              <a:rPr lang="en-US" dirty="0" smtClean="0"/>
              <a:t> =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c_opt</a:t>
            </a:r>
            <a:r>
              <a:rPr lang="en-US" i="1" dirty="0" smtClean="0"/>
              <a:t> </a:t>
            </a:r>
            <a:r>
              <a:rPr lang="en-US" dirty="0"/>
              <a:t>and thus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mean</a:t>
            </a:r>
            <a:r>
              <a:rPr lang="en-US" i="1" baseline="-25000" dirty="0" smtClean="0"/>
              <a:t> </a:t>
            </a:r>
            <a:r>
              <a:rPr lang="en-US" dirty="0" smtClean="0"/>
              <a:t>=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opt</a:t>
            </a:r>
            <a:r>
              <a:rPr lang="en-US" dirty="0" smtClean="0"/>
              <a:t> , even very high </a:t>
            </a:r>
            <a:r>
              <a:rPr lang="en-US" i="1" dirty="0" smtClean="0"/>
              <a:t>F/M</a:t>
            </a:r>
            <a:r>
              <a:rPr lang="en-US" dirty="0" smtClean="0"/>
              <a:t> does not crash the stock.</a:t>
            </a:r>
          </a:p>
          <a:p>
            <a:r>
              <a:rPr lang="en-US" dirty="0" smtClean="0"/>
              <a:t>Conversely, no size limit (dash-dotted curve) crashes the stock if F &gt; 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13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721" y="0"/>
            <a:ext cx="8229600" cy="1143000"/>
          </a:xfrm>
        </p:spPr>
        <p:txBody>
          <a:bodyPr/>
          <a:lstStyle/>
          <a:p>
            <a:r>
              <a:rPr lang="en-US" dirty="0" smtClean="0"/>
              <a:t>Reality Check 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21" y="908720"/>
            <a:ext cx="8059187" cy="51747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6021288"/>
            <a:ext cx="93618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Striped bass (</a:t>
            </a:r>
            <a:r>
              <a:rPr lang="en-US" i="1" dirty="0" err="1" smtClean="0"/>
              <a:t>Morone</a:t>
            </a:r>
            <a:r>
              <a:rPr lang="en-US" i="1" dirty="0" smtClean="0"/>
              <a:t> </a:t>
            </a:r>
            <a:r>
              <a:rPr lang="en-US" i="1" dirty="0" err="1" smtClean="0"/>
              <a:t>saxatilis</a:t>
            </a:r>
            <a:r>
              <a:rPr lang="en-US" dirty="0" smtClean="0"/>
              <a:t>) catch-at age 1980-2012. In 1990, a minimum size limit of 71 cm </a:t>
            </a:r>
          </a:p>
          <a:p>
            <a:r>
              <a:rPr lang="en-US" dirty="0" smtClean="0"/>
              <a:t>(~ ½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max</a:t>
            </a:r>
            <a:r>
              <a:rPr lang="en-US" dirty="0" smtClean="0"/>
              <a:t>) was introduced and </a:t>
            </a:r>
            <a:r>
              <a:rPr lang="en-US" i="1" dirty="0" smtClean="0"/>
              <a:t>F</a:t>
            </a:r>
            <a:r>
              <a:rPr lang="en-US" dirty="0" smtClean="0"/>
              <a:t> was restricted to </a:t>
            </a:r>
            <a:r>
              <a:rPr lang="en-US" i="1" dirty="0" smtClean="0"/>
              <a:t>F</a:t>
            </a:r>
            <a:r>
              <a:rPr lang="en-US" dirty="0" smtClean="0"/>
              <a:t> &lt;= </a:t>
            </a:r>
            <a:r>
              <a:rPr lang="en-US" i="1" dirty="0" smtClean="0"/>
              <a:t>M</a:t>
            </a:r>
            <a:r>
              <a:rPr lang="en-US" dirty="0" smtClean="0"/>
              <a:t> = 0.25. Age-groups 6-13 recovered.</a:t>
            </a:r>
          </a:p>
          <a:p>
            <a:r>
              <a:rPr lang="en-US" dirty="0" smtClean="0"/>
              <a:t>Recent catches are about 3 times higher than before 1990. 57</a:t>
            </a:r>
            <a:r>
              <a:rPr lang="en-US" baseline="30000" dirty="0" smtClean="0"/>
              <a:t>th</a:t>
            </a:r>
            <a:r>
              <a:rPr lang="en-US" dirty="0" smtClean="0"/>
              <a:t> SAW Assessment Report.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26672" y="0"/>
            <a:ext cx="65085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http://www.asmfc.org/uploads/file/529e5ceb2013StripedBassBenchmarkStockAssessment_57SAWReport.pdf</a:t>
            </a:r>
          </a:p>
        </p:txBody>
      </p:sp>
    </p:spTree>
    <p:extLst>
      <p:ext uri="{BB962C8B-B14F-4D97-AF65-F5344CB8AC3E}">
        <p14:creationId xmlns:p14="http://schemas.microsoft.com/office/powerpoint/2010/main" val="265073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Single-stock assessments are not “isolated” but represent current best knowledge about an exploited population, linked to its ecosystem by recruitment, growth and mortality  </a:t>
            </a:r>
          </a:p>
          <a:p>
            <a:r>
              <a:rPr lang="en-US" dirty="0" smtClean="0"/>
              <a:t>Effective EBFM can be simple: Don’t take more than nature, maintain sufficient stock sizes, let them grow and reproduce before </a:t>
            </a:r>
            <a:r>
              <a:rPr lang="en-US" smtClean="0"/>
              <a:t>capture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566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1: </a:t>
            </a:r>
            <a:r>
              <a:rPr lang="en-US" i="1" dirty="0" smtClean="0"/>
              <a:t>F</a:t>
            </a:r>
            <a:r>
              <a:rPr lang="en-US" dirty="0" smtClean="0"/>
              <a:t> &lt; </a:t>
            </a:r>
            <a:r>
              <a:rPr lang="en-US" i="1" dirty="0" smtClean="0"/>
              <a:t>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Adult </a:t>
            </a:r>
            <a:r>
              <a:rPr lang="en-US" i="1" dirty="0" smtClean="0"/>
              <a:t>M</a:t>
            </a:r>
            <a:r>
              <a:rPr lang="en-US" dirty="0" smtClean="0"/>
              <a:t> is a good proxy for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msy</a:t>
            </a:r>
            <a:r>
              <a:rPr lang="en-US" dirty="0" smtClean="0"/>
              <a:t>   </a:t>
            </a:r>
          </a:p>
          <a:p>
            <a:r>
              <a:rPr lang="en-US" i="1" dirty="0" smtClean="0"/>
              <a:t>F</a:t>
            </a:r>
            <a:r>
              <a:rPr lang="en-US" dirty="0" smtClean="0"/>
              <a:t> = 0.8 </a:t>
            </a:r>
            <a:r>
              <a:rPr lang="en-US" i="1" dirty="0" smtClean="0"/>
              <a:t>M</a:t>
            </a:r>
            <a:r>
              <a:rPr lang="en-US" dirty="0" smtClean="0"/>
              <a:t> is a good rule of thumb for regular fish</a:t>
            </a:r>
          </a:p>
          <a:p>
            <a:r>
              <a:rPr lang="en-US" i="1" dirty="0" smtClean="0"/>
              <a:t>F</a:t>
            </a:r>
            <a:r>
              <a:rPr lang="en-US" dirty="0" smtClean="0"/>
              <a:t> = 0.5 </a:t>
            </a:r>
            <a:r>
              <a:rPr lang="en-US" i="1" dirty="0" smtClean="0"/>
              <a:t>M</a:t>
            </a:r>
            <a:r>
              <a:rPr lang="en-US" dirty="0" smtClean="0"/>
              <a:t> is a good rule of thumb for forage fish and data-limited stocks</a:t>
            </a:r>
          </a:p>
          <a:p>
            <a:r>
              <a:rPr lang="en-US" dirty="0" smtClean="0"/>
              <a:t>With typical cost of fishing, </a:t>
            </a:r>
            <a:r>
              <a:rPr lang="en-US" i="1" dirty="0" smtClean="0"/>
              <a:t>F</a:t>
            </a:r>
            <a:r>
              <a:rPr lang="en-US" dirty="0" smtClean="0"/>
              <a:t> = 0.5 – 0.8 </a:t>
            </a:r>
            <a:r>
              <a:rPr lang="en-US" i="1" dirty="0" smtClean="0"/>
              <a:t>M</a:t>
            </a:r>
            <a:r>
              <a:rPr lang="en-US" dirty="0" smtClean="0"/>
              <a:t> gives close to highest possible profits    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1336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 as a function of </a:t>
            </a:r>
            <a:r>
              <a:rPr lang="en-US" i="1" dirty="0" smtClean="0"/>
              <a:t>F/M</a:t>
            </a:r>
            <a:endParaRPr lang="en-US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2"/>
            <a:ext cx="6120680" cy="4128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4574" y="5762324"/>
            <a:ext cx="88688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Yield </a:t>
            </a:r>
            <a:r>
              <a:rPr lang="en-US" dirty="0"/>
              <a:t>relative to </a:t>
            </a:r>
            <a:r>
              <a:rPr lang="en-US" dirty="0" smtClean="0"/>
              <a:t>maximum possible yield, </a:t>
            </a:r>
            <a:r>
              <a:rPr lang="en-US" dirty="0"/>
              <a:t>as a function of the </a:t>
            </a:r>
            <a:r>
              <a:rPr lang="en-US" i="1" dirty="0"/>
              <a:t>F/M</a:t>
            </a:r>
            <a:r>
              <a:rPr lang="en-US" dirty="0"/>
              <a:t> </a:t>
            </a:r>
            <a:r>
              <a:rPr lang="en-US" dirty="0" smtClean="0"/>
              <a:t>ratio and different </a:t>
            </a:r>
            <a:r>
              <a:rPr lang="en-US" dirty="0"/>
              <a:t>lengths </a:t>
            </a:r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/>
              <a:t>first capture. </a:t>
            </a:r>
            <a:r>
              <a:rPr lang="en-US" dirty="0" smtClean="0"/>
              <a:t>The bold curve indicates optimum size selection, the lowest curve indicates </a:t>
            </a:r>
          </a:p>
          <a:p>
            <a:r>
              <a:rPr lang="en-US" dirty="0" smtClean="0"/>
              <a:t>no size selection. </a:t>
            </a:r>
            <a:r>
              <a:rPr lang="en-US" dirty="0" err="1" smtClean="0"/>
              <a:t>Froese</a:t>
            </a:r>
            <a:r>
              <a:rPr lang="en-US" dirty="0" smtClean="0"/>
              <a:t> </a:t>
            </a:r>
            <a:r>
              <a:rPr lang="en-US" i="1" dirty="0" smtClean="0"/>
              <a:t>et al</a:t>
            </a:r>
            <a:r>
              <a:rPr lang="en-US" dirty="0" smtClean="0"/>
              <a:t>. submitted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4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Catch and Profit as a Function of </a:t>
            </a:r>
            <a:r>
              <a:rPr lang="en-US" i="1" dirty="0" smtClean="0"/>
              <a:t>F</a:t>
            </a:r>
            <a:r>
              <a:rPr lang="en-US" dirty="0" smtClean="0"/>
              <a:t>/</a:t>
            </a:r>
            <a:r>
              <a:rPr lang="en-US" i="1" dirty="0" smtClean="0"/>
              <a:t>M</a:t>
            </a:r>
            <a:endParaRPr lang="en-US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6688993" cy="4511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4481" y="5924321"/>
            <a:ext cx="91291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Relative yield and value as a function of fishing pressure </a:t>
            </a:r>
            <a:r>
              <a:rPr lang="en-US" i="1" dirty="0" smtClean="0"/>
              <a:t>F/M</a:t>
            </a:r>
            <a:r>
              <a:rPr lang="en-US" dirty="0" smtClean="0"/>
              <a:t>. </a:t>
            </a:r>
            <a:r>
              <a:rPr lang="en-US" dirty="0"/>
              <a:t>The vertical dotted lines </a:t>
            </a:r>
            <a:endParaRPr lang="en-US" dirty="0" smtClean="0"/>
          </a:p>
          <a:p>
            <a:r>
              <a:rPr lang="en-US" dirty="0" smtClean="0"/>
              <a:t>indicate </a:t>
            </a:r>
            <a:r>
              <a:rPr lang="en-US" dirty="0"/>
              <a:t>the maximum </a:t>
            </a:r>
            <a:r>
              <a:rPr lang="en-US" dirty="0" smtClean="0"/>
              <a:t>profit for different cost of fishing (dashed lines). The bold curve </a:t>
            </a:r>
          </a:p>
          <a:p>
            <a:r>
              <a:rPr lang="en-US" dirty="0" smtClean="0"/>
              <a:t>Indicates optimum size selection, the dot-dashed curve indicates no selection. </a:t>
            </a:r>
            <a:r>
              <a:rPr lang="en-US" dirty="0" err="1" smtClean="0"/>
              <a:t>Froese</a:t>
            </a:r>
            <a:r>
              <a:rPr lang="en-US" dirty="0" smtClean="0"/>
              <a:t> </a:t>
            </a:r>
            <a:r>
              <a:rPr lang="en-US" i="1" dirty="0" smtClean="0"/>
              <a:t>et al</a:t>
            </a:r>
            <a:r>
              <a:rPr lang="en-US" dirty="0" smtClean="0"/>
              <a:t>. sub.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56292" y="2924944"/>
            <a:ext cx="13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EC- Fisheries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07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2: </a:t>
            </a:r>
            <a:r>
              <a:rPr lang="en-US" i="1" dirty="0" smtClean="0"/>
              <a:t>B</a:t>
            </a:r>
            <a:r>
              <a:rPr lang="en-US" dirty="0" smtClean="0"/>
              <a:t> &gt; 0.5 </a:t>
            </a:r>
            <a:r>
              <a:rPr lang="en-US" i="1" dirty="0" smtClean="0"/>
              <a:t>B</a:t>
            </a:r>
            <a:r>
              <a:rPr lang="en-US" i="1" baseline="-25000" dirty="0" smtClean="0"/>
              <a:t>0</a:t>
            </a:r>
            <a:endParaRPr lang="en-US" i="1" baseline="-25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Ecosystem roles of stocks as prey and predator may be endangered below 0.5 </a:t>
            </a:r>
            <a:r>
              <a:rPr lang="en-US" i="1" dirty="0" smtClean="0"/>
              <a:t>B</a:t>
            </a:r>
            <a:r>
              <a:rPr lang="en-US" i="1" baseline="-25000" dirty="0" smtClean="0"/>
              <a:t>0</a:t>
            </a:r>
            <a:r>
              <a:rPr lang="en-US" dirty="0" smtClean="0"/>
              <a:t>   </a:t>
            </a:r>
          </a:p>
          <a:p>
            <a:r>
              <a:rPr lang="en-US" dirty="0" smtClean="0"/>
              <a:t>Production models predict </a:t>
            </a:r>
            <a:r>
              <a:rPr lang="en-US" i="1" dirty="0" smtClean="0"/>
              <a:t>MSY</a:t>
            </a:r>
            <a:r>
              <a:rPr lang="en-US" dirty="0" smtClean="0"/>
              <a:t> at stock sizes between 0.37 (Fox) and 0.5 (Schaefer) </a:t>
            </a:r>
            <a:r>
              <a:rPr lang="en-US" i="1" dirty="0" smtClean="0"/>
              <a:t>B</a:t>
            </a:r>
            <a:r>
              <a:rPr lang="en-US" i="1" baseline="-25000" dirty="0" smtClean="0"/>
              <a:t>0</a:t>
            </a:r>
            <a:r>
              <a:rPr lang="en-US" dirty="0" smtClean="0"/>
              <a:t>, but with similar absolute estimates of </a:t>
            </a:r>
            <a:r>
              <a:rPr lang="en-US" i="1" dirty="0" err="1"/>
              <a:t>B</a:t>
            </a:r>
            <a:r>
              <a:rPr lang="en-US" i="1" baseline="-25000" dirty="0" err="1" smtClean="0"/>
              <a:t>msy</a:t>
            </a:r>
            <a:r>
              <a:rPr lang="en-US" dirty="0" smtClean="0"/>
              <a:t>   </a:t>
            </a:r>
          </a:p>
          <a:p>
            <a:r>
              <a:rPr lang="en-US" i="1" dirty="0" smtClean="0"/>
              <a:t>MEY</a:t>
            </a:r>
            <a:r>
              <a:rPr lang="en-US" dirty="0" smtClean="0"/>
              <a:t> is obtained at about 20% larger stock sizes (default rule in Australia)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19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Biomass as a Function of </a:t>
            </a:r>
            <a:r>
              <a:rPr lang="en-US" i="1" dirty="0" smtClean="0"/>
              <a:t>F</a:t>
            </a:r>
            <a:r>
              <a:rPr lang="en-US" dirty="0" smtClean="0"/>
              <a:t>/</a:t>
            </a:r>
            <a:r>
              <a:rPr lang="en-US" i="1" dirty="0" smtClean="0"/>
              <a:t>M</a:t>
            </a:r>
            <a:endParaRPr lang="en-US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32422"/>
            <a:ext cx="6408711" cy="4331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4574" y="5762324"/>
            <a:ext cx="88688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Biomass </a:t>
            </a:r>
            <a:r>
              <a:rPr lang="en-US" dirty="0"/>
              <a:t>relative to unexploited </a:t>
            </a:r>
            <a:r>
              <a:rPr lang="en-US" dirty="0" smtClean="0"/>
              <a:t>biomass, </a:t>
            </a:r>
            <a:r>
              <a:rPr lang="en-US" dirty="0"/>
              <a:t>as a function of the </a:t>
            </a:r>
            <a:r>
              <a:rPr lang="en-US" i="1" dirty="0"/>
              <a:t>F/M</a:t>
            </a:r>
            <a:r>
              <a:rPr lang="en-US" dirty="0"/>
              <a:t> </a:t>
            </a:r>
            <a:r>
              <a:rPr lang="en-US" dirty="0" smtClean="0"/>
              <a:t>ratio and different </a:t>
            </a:r>
            <a:r>
              <a:rPr lang="en-US" dirty="0"/>
              <a:t>lengths </a:t>
            </a:r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/>
              <a:t>first capture. </a:t>
            </a:r>
            <a:r>
              <a:rPr lang="en-US" dirty="0" smtClean="0"/>
              <a:t>The bold curve indicates optimum size selection, the dot-dashed curve </a:t>
            </a:r>
          </a:p>
          <a:p>
            <a:r>
              <a:rPr lang="en-US" dirty="0" smtClean="0"/>
              <a:t>indicates no size selection. </a:t>
            </a:r>
            <a:r>
              <a:rPr lang="en-US" dirty="0" err="1" smtClean="0"/>
              <a:t>Froese</a:t>
            </a:r>
            <a:r>
              <a:rPr lang="en-US" dirty="0" smtClean="0"/>
              <a:t> </a:t>
            </a:r>
            <a:r>
              <a:rPr lang="en-US" i="1" dirty="0" smtClean="0"/>
              <a:t>et al</a:t>
            </a:r>
            <a:r>
              <a:rPr lang="en-US" dirty="0" smtClean="0"/>
              <a:t>. submitted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39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Catch and Profit as a Function of </a:t>
            </a:r>
            <a:r>
              <a:rPr lang="en-US" i="1" dirty="0" smtClean="0"/>
              <a:t>F</a:t>
            </a:r>
            <a:r>
              <a:rPr lang="en-US" dirty="0" smtClean="0"/>
              <a:t>/</a:t>
            </a:r>
            <a:r>
              <a:rPr lang="en-US" i="1" dirty="0" smtClean="0"/>
              <a:t>M</a:t>
            </a:r>
            <a:endParaRPr lang="en-US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6688993" cy="4511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4481" y="5924321"/>
            <a:ext cx="9019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Relative yield and value as a function of fishing pressure. </a:t>
            </a:r>
          </a:p>
          <a:p>
            <a:r>
              <a:rPr lang="en-US" i="1" dirty="0" smtClean="0"/>
              <a:t>F/M</a:t>
            </a:r>
            <a:r>
              <a:rPr lang="en-US" dirty="0" smtClean="0"/>
              <a:t> &lt; 0.83 results in </a:t>
            </a:r>
            <a:r>
              <a:rPr lang="en-US" i="1" dirty="0" smtClean="0"/>
              <a:t>B</a:t>
            </a:r>
            <a:r>
              <a:rPr lang="en-US" dirty="0" smtClean="0"/>
              <a:t> &gt; 0.5 </a:t>
            </a:r>
            <a:r>
              <a:rPr lang="en-US" i="1" dirty="0" smtClean="0"/>
              <a:t>B</a:t>
            </a:r>
            <a:r>
              <a:rPr lang="en-US" i="1" baseline="-25000" dirty="0" smtClean="0"/>
              <a:t>0</a:t>
            </a:r>
            <a:r>
              <a:rPr lang="en-US" dirty="0" smtClean="0"/>
              <a:t>.                                                                      </a:t>
            </a:r>
            <a:r>
              <a:rPr lang="en-US" dirty="0" err="1" smtClean="0"/>
              <a:t>Froese</a:t>
            </a:r>
            <a:r>
              <a:rPr lang="en-US" dirty="0" smtClean="0"/>
              <a:t> </a:t>
            </a:r>
            <a:r>
              <a:rPr lang="en-US" i="1" dirty="0" smtClean="0"/>
              <a:t>et al</a:t>
            </a:r>
            <a:r>
              <a:rPr lang="en-US" dirty="0" smtClean="0"/>
              <a:t>. submitted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56292" y="2924944"/>
            <a:ext cx="13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EC- Fisheries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6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3: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mean</a:t>
            </a:r>
            <a:r>
              <a:rPr lang="en-US" dirty="0" smtClean="0"/>
              <a:t> =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opt</a:t>
            </a:r>
            <a:endParaRPr lang="en-US" i="1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en-US" i="1" dirty="0" err="1" smtClean="0"/>
              <a:t>L</a:t>
            </a:r>
            <a:r>
              <a:rPr lang="en-US" i="1" baseline="-25000" dirty="0" err="1" smtClean="0"/>
              <a:t>opt</a:t>
            </a:r>
            <a:r>
              <a:rPr lang="en-US" dirty="0" smtClean="0"/>
              <a:t> is the mean length of fish at the peak in unexploited cohort biomass</a:t>
            </a:r>
          </a:p>
          <a:p>
            <a:r>
              <a:rPr lang="en-US" dirty="0" smtClean="0"/>
              <a:t>For a given catch, fewer fish have to be killed if mean length in catch equals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opt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 a given </a:t>
            </a:r>
            <a:r>
              <a:rPr lang="en-US" i="1" dirty="0" smtClean="0"/>
              <a:t>F</a:t>
            </a:r>
            <a:r>
              <a:rPr lang="en-US" dirty="0" smtClean="0"/>
              <a:t>, highest catch is obtained if mean length in catch equals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opt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 unselective fishing above a certain length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c</a:t>
            </a:r>
            <a:r>
              <a:rPr lang="en-US" dirty="0" smtClean="0"/>
              <a:t>,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c</a:t>
            </a:r>
            <a:r>
              <a:rPr lang="en-US" dirty="0" smtClean="0"/>
              <a:t> =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c_opt</a:t>
            </a:r>
            <a:r>
              <a:rPr lang="en-US" i="1" baseline="-25000" dirty="0" smtClean="0"/>
              <a:t> </a:t>
            </a:r>
            <a:r>
              <a:rPr lang="en-US" dirty="0" smtClean="0"/>
              <a:t>results in mean length = 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opt</a:t>
            </a:r>
            <a:r>
              <a:rPr lang="en-US" i="1" baseline="-25000" dirty="0" smtClean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51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1361</Words>
  <Application>Microsoft Office PowerPoint</Application>
  <PresentationFormat>On-screen Show (4:3)</PresentationFormat>
  <Paragraphs>114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Three Simple Rules for Ecosystem-Based Fisheries Management</vt:lpstr>
      <vt:lpstr>Overview</vt:lpstr>
      <vt:lpstr>Rule 1: F &lt; M</vt:lpstr>
      <vt:lpstr>Catch as a function of F/M</vt:lpstr>
      <vt:lpstr>Catch and Profit as a Function of F/M</vt:lpstr>
      <vt:lpstr>Rule 2: B &gt; 0.5 B0</vt:lpstr>
      <vt:lpstr>Biomass as a Function of F/M</vt:lpstr>
      <vt:lpstr>Catch and Profit as a Function of F/M</vt:lpstr>
      <vt:lpstr>Rule 3: Lmean = Lopt</vt:lpstr>
      <vt:lpstr>Impact of Fishing on Cohort Biomass</vt:lpstr>
      <vt:lpstr>Lengths at First Capture  as a Function of F/M  </vt:lpstr>
      <vt:lpstr>Catch as a function of F/M</vt:lpstr>
      <vt:lpstr>Biomass as a Function of F/M</vt:lpstr>
      <vt:lpstr>Impact of Fishing on Size Structure</vt:lpstr>
      <vt:lpstr>28 Equations…</vt:lpstr>
      <vt:lpstr>Implementation Issues: M/K</vt:lpstr>
      <vt:lpstr>Implementation Issues: M/K</vt:lpstr>
      <vt:lpstr>Impact of M/K on Yield</vt:lpstr>
      <vt:lpstr>If M/K = 1.5   …</vt:lpstr>
      <vt:lpstr>Data-Rich Implementation</vt:lpstr>
      <vt:lpstr>Data-Limited Implementation</vt:lpstr>
      <vt:lpstr>Biomass as a Function of F/M</vt:lpstr>
      <vt:lpstr>Reality Check </vt:lpstr>
      <vt:lpstr>Conclusions</vt:lpstr>
    </vt:vector>
  </TitlesOfParts>
  <Company>GEOMAR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Simple Rules for EBFM</dc:title>
  <dc:creator>Froese, Rainer</dc:creator>
  <cp:lastModifiedBy>Froese, Rainer</cp:lastModifiedBy>
  <cp:revision>47</cp:revision>
  <dcterms:created xsi:type="dcterms:W3CDTF">2015-06-02T12:28:12Z</dcterms:created>
  <dcterms:modified xsi:type="dcterms:W3CDTF">2015-06-09T16:25:13Z</dcterms:modified>
</cp:coreProperties>
</file>