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8" r:id="rId4"/>
    <p:sldId id="272" r:id="rId5"/>
    <p:sldId id="273" r:id="rId6"/>
    <p:sldId id="269" r:id="rId7"/>
    <p:sldId id="270" r:id="rId8"/>
    <p:sldId id="291" r:id="rId9"/>
    <p:sldId id="292" r:id="rId10"/>
    <p:sldId id="293" r:id="rId11"/>
    <p:sldId id="294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79" r:id="rId20"/>
    <p:sldId id="285" r:id="rId21"/>
    <p:sldId id="284" r:id="rId22"/>
    <p:sldId id="283" r:id="rId23"/>
    <p:sldId id="282" r:id="rId24"/>
    <p:sldId id="286" r:id="rId25"/>
    <p:sldId id="287" r:id="rId26"/>
    <p:sldId id="290" r:id="rId27"/>
    <p:sldId id="288" r:id="rId28"/>
    <p:sldId id="289" r:id="rId29"/>
  </p:sldIdLst>
  <p:sldSz cx="9144000" cy="6985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24" y="-112"/>
      </p:cViewPr>
      <p:guideLst>
        <p:guide orient="horz" pos="22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69878"/>
            <a:ext cx="7772400" cy="149724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958166"/>
            <a:ext cx="6400800" cy="17850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FEAB-E394-4A55-947F-6396F05EE28A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6376-391C-472D-A754-580A84357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433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FEAB-E394-4A55-947F-6396F05EE28A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6376-391C-472D-A754-580A84357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76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9724"/>
            <a:ext cx="2057400" cy="59598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9724"/>
            <a:ext cx="6019800" cy="59598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FEAB-E394-4A55-947F-6396F05EE28A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6376-391C-472D-A754-580A84357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8994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69878"/>
            <a:ext cx="7772400" cy="1497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58166"/>
            <a:ext cx="6400800" cy="17850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53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88510"/>
            <a:ext cx="7772400" cy="13872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60542"/>
            <a:ext cx="7772400" cy="15279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05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29834"/>
            <a:ext cx="4038600" cy="4609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29834"/>
            <a:ext cx="4038600" cy="4609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94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3541"/>
            <a:ext cx="4040188" cy="65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15150"/>
            <a:ext cx="4040188" cy="4024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63541"/>
            <a:ext cx="4041775" cy="65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15150"/>
            <a:ext cx="4041775" cy="4024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9940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19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520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8107"/>
            <a:ext cx="3008313" cy="11835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8107"/>
            <a:ext cx="5111750" cy="5961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61676"/>
            <a:ext cx="3008313" cy="47779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8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FEAB-E394-4A55-947F-6396F05EE28A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6376-391C-472D-A754-580A84357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4091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89500"/>
            <a:ext cx="5486400" cy="5772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24123"/>
            <a:ext cx="5486400" cy="419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66733"/>
            <a:ext cx="5486400" cy="8197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83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17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9724"/>
            <a:ext cx="2057400" cy="59598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9724"/>
            <a:ext cx="6019800" cy="59598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58D1E-F63D-4D24-8DB0-B6C79FFE9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45454-5921-4A29-8E32-C8407F12B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6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69878"/>
            <a:ext cx="7772400" cy="149724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958166"/>
            <a:ext cx="6400800" cy="178505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>
                <a:solidFill>
                  <a:srgbClr val="FFFF00"/>
                </a:solidFill>
              </a:rPr>
              <a:t>S. Opitz, GEOMAR, BfN Cluster 9, Vortrag Vilm 12/11/13</a:t>
            </a:r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84B28-C6F7-4AAF-BCF8-11ADF74F095A}" type="slidenum">
              <a:rPr lang="en-US" altLang="de-DE">
                <a:solidFill>
                  <a:srgbClr val="FFFF00"/>
                </a:solidFill>
              </a:rPr>
              <a:pPr/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677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>
                <a:solidFill>
                  <a:srgbClr val="FFFF00"/>
                </a:solidFill>
              </a:rPr>
              <a:t>S. Opitz, GEOMAR, BfN Cluster 9, Vortrag Vilm 12/11/13</a:t>
            </a:r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7B4F1-7B19-4AAC-9E7A-09718F637BFD}" type="slidenum">
              <a:rPr lang="en-US" altLang="de-DE">
                <a:solidFill>
                  <a:srgbClr val="FFFF00"/>
                </a:solidFill>
              </a:rPr>
              <a:pPr/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218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88510"/>
            <a:ext cx="7772400" cy="13872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60542"/>
            <a:ext cx="7772400" cy="152796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>
                <a:solidFill>
                  <a:srgbClr val="FFFF00"/>
                </a:solidFill>
              </a:rPr>
              <a:t>S. Opitz, GEOMAR, BfN Cluster 9, Vortrag Vilm 12/11/13</a:t>
            </a:r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1684F-137B-43EF-81F5-D06A03E23D7A}" type="slidenum">
              <a:rPr lang="en-US" altLang="de-DE">
                <a:solidFill>
                  <a:srgbClr val="FFFF00"/>
                </a:solidFill>
              </a:rPr>
              <a:pPr/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4469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2017889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017889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>
                <a:solidFill>
                  <a:srgbClr val="FFFF00"/>
                </a:solidFill>
              </a:rPr>
              <a:t>S. Opitz, GEOMAR, BfN Cluster 9, Vortrag Vilm 12/11/13</a:t>
            </a:r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CB2EC-D074-48AF-8EF4-59D1753CADFF}" type="slidenum">
              <a:rPr lang="en-US" altLang="de-DE">
                <a:solidFill>
                  <a:srgbClr val="FFFF00"/>
                </a:solidFill>
              </a:rPr>
              <a:pPr/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070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9724"/>
            <a:ext cx="8229600" cy="116416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63541"/>
            <a:ext cx="4040188" cy="65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15150"/>
            <a:ext cx="4040188" cy="4024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63541"/>
            <a:ext cx="4041775" cy="65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215150"/>
            <a:ext cx="4041775" cy="4024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>
                <a:solidFill>
                  <a:srgbClr val="FFFF00"/>
                </a:solidFill>
              </a:rPr>
              <a:t>S. Opitz, GEOMAR, BfN Cluster 9, Vortrag Vilm 12/11/13</a:t>
            </a:r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CD42D1-5280-4945-A8FD-31889A74F5CA}" type="slidenum">
              <a:rPr lang="en-US" altLang="de-DE">
                <a:solidFill>
                  <a:srgbClr val="FFFF00"/>
                </a:solidFill>
              </a:rPr>
              <a:pPr/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25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>
                <a:solidFill>
                  <a:srgbClr val="FFFF00"/>
                </a:solidFill>
              </a:rPr>
              <a:t>S. Opitz, GEOMAR, BfN Cluster 9, Vortrag Vilm 12/11/13</a:t>
            </a:r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9F1BD-E49B-4418-B440-8CE1330D745B}" type="slidenum">
              <a:rPr lang="en-US" altLang="de-DE">
                <a:solidFill>
                  <a:srgbClr val="FFFF00"/>
                </a:solidFill>
              </a:rPr>
              <a:pPr/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388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>
                <a:solidFill>
                  <a:srgbClr val="FFFF00"/>
                </a:solidFill>
              </a:rPr>
              <a:t>S. Opitz, GEOMAR, BfN Cluster 9, Vortrag Vilm 12/11/13</a:t>
            </a:r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AD666-1B45-414C-A101-3A530761F6D7}" type="slidenum">
              <a:rPr lang="en-US" altLang="de-DE">
                <a:solidFill>
                  <a:srgbClr val="FFFF00"/>
                </a:solidFill>
              </a:rPr>
              <a:pPr/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3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88510"/>
            <a:ext cx="7772400" cy="13872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60542"/>
            <a:ext cx="7772400" cy="15279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FEAB-E394-4A55-947F-6396F05EE28A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6376-391C-472D-A754-580A84357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3886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8107"/>
            <a:ext cx="3008313" cy="11835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8107"/>
            <a:ext cx="5111750" cy="5961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61676"/>
            <a:ext cx="3008313" cy="47779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>
                <a:solidFill>
                  <a:srgbClr val="FFFF00"/>
                </a:solidFill>
              </a:rPr>
              <a:t>S. Opitz, GEOMAR, BfN Cluster 9, Vortrag Vilm 12/11/13</a:t>
            </a:r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67869-75DF-4420-9974-2C7CA6959DA3}" type="slidenum">
              <a:rPr lang="en-US" altLang="de-DE">
                <a:solidFill>
                  <a:srgbClr val="FFFF00"/>
                </a:solidFill>
              </a:rPr>
              <a:pPr/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246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89500"/>
            <a:ext cx="5486400" cy="5772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24123"/>
            <a:ext cx="5486400" cy="419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466733"/>
            <a:ext cx="5486400" cy="8197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>
                <a:solidFill>
                  <a:srgbClr val="FFFF00"/>
                </a:solidFill>
              </a:rPr>
              <a:t>S. Opitz, GEOMAR, BfN Cluster 9, Vortrag Vilm 12/11/13</a:t>
            </a:r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31A0C2-7C72-46BE-A99E-233C444D7885}" type="slidenum">
              <a:rPr lang="en-US" altLang="de-DE">
                <a:solidFill>
                  <a:srgbClr val="FFFF00"/>
                </a:solidFill>
              </a:rPr>
              <a:pPr/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4086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>
                <a:solidFill>
                  <a:srgbClr val="FFFF00"/>
                </a:solidFill>
              </a:rPr>
              <a:t>S. Opitz, GEOMAR, BfN Cluster 9, Vortrag Vilm 12/11/13</a:t>
            </a:r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6AA50-8857-4E45-A71B-52A0EB560C56}" type="slidenum">
              <a:rPr lang="en-US" altLang="de-DE">
                <a:solidFill>
                  <a:srgbClr val="FFFF00"/>
                </a:solidFill>
              </a:rPr>
              <a:pPr/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754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20889"/>
            <a:ext cx="1943100" cy="5588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20889"/>
            <a:ext cx="5676900" cy="5588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de-DE" smtClean="0">
                <a:solidFill>
                  <a:srgbClr val="FFFF00"/>
                </a:solidFill>
              </a:rPr>
              <a:t>S. Opitz, GEOMAR, BfN Cluster 9, Vortrag Vilm 12/11/13</a:t>
            </a:r>
            <a:endParaRPr lang="en-US" altLang="de-DE">
              <a:solidFill>
                <a:srgbClr val="FFFF00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A96B6-C127-491A-B2AF-DE1630653A63}" type="slidenum">
              <a:rPr lang="en-US" altLang="de-DE">
                <a:solidFill>
                  <a:srgbClr val="FFFF00"/>
                </a:solidFill>
              </a:rPr>
              <a:pPr/>
              <a:t>‹#›</a:t>
            </a:fld>
            <a:endParaRPr lang="en-US" altLang="de-DE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159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29834"/>
            <a:ext cx="4038600" cy="4609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29834"/>
            <a:ext cx="4038600" cy="4609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FEAB-E394-4A55-947F-6396F05EE28A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6376-391C-472D-A754-580A84357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20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63541"/>
            <a:ext cx="4040188" cy="65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15150"/>
            <a:ext cx="4040188" cy="4024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63541"/>
            <a:ext cx="4041775" cy="65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215150"/>
            <a:ext cx="4041775" cy="4024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FEAB-E394-4A55-947F-6396F05EE28A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6376-391C-472D-A754-580A84357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2290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FEAB-E394-4A55-947F-6396F05EE28A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6376-391C-472D-A754-580A84357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986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FEAB-E394-4A55-947F-6396F05EE28A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6376-391C-472D-A754-580A84357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97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8107"/>
            <a:ext cx="3008313" cy="11835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8107"/>
            <a:ext cx="5111750" cy="5961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61676"/>
            <a:ext cx="3008313" cy="47779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FEAB-E394-4A55-947F-6396F05EE28A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6376-391C-472D-A754-580A84357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124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89500"/>
            <a:ext cx="5486400" cy="5772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24123"/>
            <a:ext cx="5486400" cy="419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466733"/>
            <a:ext cx="5486400" cy="8197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FEAB-E394-4A55-947F-6396F05EE28A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C6376-391C-472D-A754-580A84357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97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9724"/>
            <a:ext cx="8229600" cy="1164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9834"/>
            <a:ext cx="8229600" cy="460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74060"/>
            <a:ext cx="2133600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CFEAB-E394-4A55-947F-6396F05EE28A}" type="datetimeFigureOut">
              <a:rPr lang="de-DE" smtClean="0"/>
              <a:t>26.09.2014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474060"/>
            <a:ext cx="2895600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474060"/>
            <a:ext cx="2133600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C6376-391C-472D-A754-580A84357E7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0814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9724"/>
            <a:ext cx="8229600" cy="1164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9834"/>
            <a:ext cx="8229600" cy="460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4060"/>
            <a:ext cx="2133600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58D1E-F63D-4D24-8DB0-B6C79FFE9C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9/26/2014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4060"/>
            <a:ext cx="2895600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4060"/>
            <a:ext cx="2133600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45454-5921-4A29-8E32-C8407F12B7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7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25BDE"/>
            </a:gs>
            <a:gs pos="40000">
              <a:srgbClr val="CCECFF"/>
            </a:gs>
            <a:gs pos="100000">
              <a:srgbClr val="F8FEFB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20889"/>
            <a:ext cx="7772400" cy="116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17889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64111"/>
            <a:ext cx="1905000" cy="46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de-DE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4111"/>
            <a:ext cx="2895600" cy="46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mtClean="0">
                <a:solidFill>
                  <a:srgbClr val="FFFF00"/>
                </a:solidFill>
                <a:latin typeface="Times New Roman" charset="0"/>
              </a:rPr>
              <a:t>S. Opitz, GEOMAR, BfN Cluster 9, Vortrag Vilm 12/11/13</a:t>
            </a:r>
            <a:endParaRPr lang="en-US" altLang="de-DE">
              <a:solidFill>
                <a:srgbClr val="FFFF00"/>
              </a:solidFill>
              <a:latin typeface="Times New Roman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4111"/>
            <a:ext cx="1905000" cy="46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A069F9B-0C60-430A-BD17-45D5F7A425B1}" type="slidenum">
              <a:rPr lang="en-US" altLang="de-DE">
                <a:solidFill>
                  <a:srgbClr val="FFFF00"/>
                </a:solidFill>
                <a:latin typeface="Times New Roman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de-DE">
              <a:solidFill>
                <a:srgbClr val="FFFF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3315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rfroese@geomar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tm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468164"/>
            <a:ext cx="7772400" cy="2145320"/>
          </a:xfrm>
        </p:spPr>
        <p:txBody>
          <a:bodyPr>
            <a:normAutofit/>
          </a:bodyPr>
          <a:lstStyle/>
          <a:p>
            <a:r>
              <a:rPr lang="de-DE" b="1" dirty="0" smtClean="0"/>
              <a:t>Herausforderungen bei der Umsetzung der Gemeinsamen Fischereipolitik in Deutschland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35596" y="3852540"/>
            <a:ext cx="6400800" cy="1785056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Rainer </a:t>
            </a:r>
            <a:r>
              <a:rPr lang="en-US" sz="2800" dirty="0" err="1" smtClean="0"/>
              <a:t>Froese</a:t>
            </a:r>
            <a:endParaRPr lang="en-US" sz="2800" dirty="0" smtClean="0"/>
          </a:p>
          <a:p>
            <a:r>
              <a:rPr lang="en-US" sz="2800" dirty="0" smtClean="0"/>
              <a:t>GEOMAR, </a:t>
            </a:r>
            <a:r>
              <a:rPr lang="en-US" sz="2800" dirty="0" smtClean="0">
                <a:hlinkClick r:id="rId2"/>
              </a:rPr>
              <a:t>rfroese@geomar.de</a:t>
            </a:r>
            <a:endParaRPr lang="en-US" sz="2800" dirty="0" smtClean="0"/>
          </a:p>
          <a:p>
            <a:r>
              <a:rPr lang="en-US" sz="2800" dirty="0" err="1" smtClean="0"/>
              <a:t>Ergebnisse</a:t>
            </a:r>
            <a:r>
              <a:rPr lang="en-US" sz="2800" dirty="0" smtClean="0"/>
              <a:t> </a:t>
            </a:r>
            <a:r>
              <a:rPr lang="en-US" sz="2800" dirty="0" err="1" smtClean="0"/>
              <a:t>aktueller</a:t>
            </a:r>
            <a:r>
              <a:rPr lang="en-US" sz="2800" dirty="0" smtClean="0"/>
              <a:t> </a:t>
            </a:r>
            <a:r>
              <a:rPr lang="en-US" sz="2800" dirty="0" err="1" smtClean="0"/>
              <a:t>Meeresforschung</a:t>
            </a:r>
            <a:r>
              <a:rPr lang="en-US" sz="2800" dirty="0" smtClean="0"/>
              <a:t> des </a:t>
            </a:r>
            <a:r>
              <a:rPr lang="en-US" sz="2800" dirty="0" err="1" smtClean="0"/>
              <a:t>BfN</a:t>
            </a:r>
            <a:r>
              <a:rPr lang="en-US" sz="2800" dirty="0" smtClean="0"/>
              <a:t> und seiner Partner</a:t>
            </a:r>
          </a:p>
          <a:p>
            <a:r>
              <a:rPr lang="en-US" sz="2800" dirty="0" smtClean="0"/>
              <a:t>Stralsund, 23. September 2014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796757"/>
            <a:ext cx="4730554" cy="11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3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Gemeinsame</a:t>
            </a:r>
            <a:r>
              <a:rPr lang="en-US" dirty="0" smtClean="0"/>
              <a:t> </a:t>
            </a:r>
            <a:r>
              <a:rPr lang="en-US" dirty="0" err="1" smtClean="0"/>
              <a:t>Fischereipolitik</a:t>
            </a:r>
            <a:r>
              <a:rPr lang="en-US" dirty="0" smtClean="0"/>
              <a:t> </a:t>
            </a:r>
            <a:r>
              <a:rPr lang="en-US" dirty="0" err="1" smtClean="0"/>
              <a:t>fordert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36316"/>
            <a:ext cx="8964488" cy="44032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Ausdrückliche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Unterstützung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der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Ziele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der MSRL (Preamble 11)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Wiederaufbau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aller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Fischbestände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Artikel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2.2)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/>
              <a:t>Reduzierung</a:t>
            </a:r>
            <a:r>
              <a:rPr lang="en-US" sz="2800" dirty="0" smtClean="0"/>
              <a:t> des </a:t>
            </a:r>
            <a:r>
              <a:rPr lang="en-US" sz="2800" dirty="0" err="1" smtClean="0"/>
              <a:t>Fischereidrucks</a:t>
            </a:r>
            <a:r>
              <a:rPr lang="en-US" sz="2800" dirty="0" smtClean="0"/>
              <a:t> </a:t>
            </a:r>
            <a:r>
              <a:rPr lang="en-US" sz="2800" dirty="0" err="1" smtClean="0"/>
              <a:t>bis</a:t>
            </a:r>
            <a:r>
              <a:rPr lang="en-US" sz="2800" dirty="0" smtClean="0"/>
              <a:t> 2015 (</a:t>
            </a:r>
            <a:r>
              <a:rPr lang="en-US" sz="2800" dirty="0" err="1" smtClean="0"/>
              <a:t>Artikel</a:t>
            </a:r>
            <a:r>
              <a:rPr lang="en-US" sz="2800" dirty="0" smtClean="0"/>
              <a:t> 2.2)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Minimierung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negativer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Auswirkungen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der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Fischerei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Artikel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2.3)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Wiederaufbau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und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Erhalt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der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vollen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Funktions-fähigkeit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der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marinen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Ökosysteme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Artikel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4.1) 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7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"/>
            <a:ext cx="8229600" cy="972220"/>
          </a:xfrm>
        </p:spPr>
        <p:txBody>
          <a:bodyPr/>
          <a:lstStyle/>
          <a:p>
            <a:r>
              <a:rPr lang="en-US" dirty="0" err="1" smtClean="0"/>
              <a:t>Dorsch</a:t>
            </a:r>
            <a:r>
              <a:rPr lang="en-US" dirty="0" smtClean="0"/>
              <a:t>, </a:t>
            </a:r>
            <a:r>
              <a:rPr lang="en-US" dirty="0" err="1" smtClean="0"/>
              <a:t>westliche</a:t>
            </a:r>
            <a:r>
              <a:rPr lang="en-US" dirty="0" smtClean="0"/>
              <a:t> </a:t>
            </a:r>
            <a:r>
              <a:rPr lang="en-US" dirty="0" err="1" smtClean="0"/>
              <a:t>Ostsee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566" y="839872"/>
            <a:ext cx="6642786" cy="6104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8024" y="6021178"/>
            <a:ext cx="12900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</a:p>
          <a:p>
            <a:r>
              <a:rPr lang="en-US" dirty="0" smtClean="0"/>
              <a:t>ICES advice </a:t>
            </a:r>
          </a:p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732240" y="5868764"/>
            <a:ext cx="100811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4962" y="4356596"/>
            <a:ext cx="212306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19672" y="5580732"/>
            <a:ext cx="2833013" cy="9052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9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"/>
            <a:ext cx="8229600" cy="972220"/>
          </a:xfrm>
        </p:spPr>
        <p:txBody>
          <a:bodyPr/>
          <a:lstStyle/>
          <a:p>
            <a:r>
              <a:rPr lang="en-US" dirty="0" err="1" smtClean="0"/>
              <a:t>Dorsch</a:t>
            </a:r>
            <a:r>
              <a:rPr lang="en-US" dirty="0" smtClean="0"/>
              <a:t>, </a:t>
            </a:r>
            <a:r>
              <a:rPr lang="en-US" dirty="0" err="1" smtClean="0"/>
              <a:t>westliche</a:t>
            </a:r>
            <a:r>
              <a:rPr lang="en-US" dirty="0" smtClean="0"/>
              <a:t> </a:t>
            </a:r>
            <a:r>
              <a:rPr lang="en-US" dirty="0" err="1" smtClean="0"/>
              <a:t>Ostsee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32095" y="6620607"/>
            <a:ext cx="2611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ICES advice 2014</a:t>
            </a:r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0" y="1012697"/>
            <a:ext cx="9125419" cy="495960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211960" y="2052340"/>
            <a:ext cx="93610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97248" y="6372820"/>
            <a:ext cx="936104" cy="612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5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Hilfestellung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Verhandlungen</a:t>
            </a:r>
            <a:endParaRPr lang="en-US" dirty="0"/>
          </a:p>
        </p:txBody>
      </p:sp>
      <p:pic>
        <p:nvPicPr>
          <p:cNvPr id="4" name="Grafik 1"/>
          <p:cNvPicPr/>
          <p:nvPr/>
        </p:nvPicPr>
        <p:blipFill rotWithShape="1">
          <a:blip r:embed="rId2"/>
          <a:srcRect l="16370" t="16373" r="36836" b="12342"/>
          <a:stretch/>
        </p:blipFill>
        <p:spPr bwMode="auto">
          <a:xfrm>
            <a:off x="2879812" y="1341243"/>
            <a:ext cx="5544616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>
          <a:xfrm>
            <a:off x="4572000" y="4212580"/>
            <a:ext cx="23042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552" y="1642429"/>
            <a:ext cx="14602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Ostsee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0948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7"/>
          <p:cNvPicPr/>
          <p:nvPr/>
        </p:nvPicPr>
        <p:blipFill rotWithShape="1">
          <a:blip r:embed="rId2"/>
          <a:srcRect l="16010" t="20127" r="38501" b="8111"/>
          <a:stretch/>
        </p:blipFill>
        <p:spPr bwMode="auto">
          <a:xfrm>
            <a:off x="2541270" y="1490344"/>
            <a:ext cx="5199082" cy="4954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Hilfestellung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die </a:t>
            </a:r>
            <a:r>
              <a:rPr lang="en-US" dirty="0" err="1" smtClean="0"/>
              <a:t>Verhandlungen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51920" y="4140572"/>
            <a:ext cx="23762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9552" y="1642429"/>
            <a:ext cx="1762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Nordsee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15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Gemeinsame</a:t>
            </a:r>
            <a:r>
              <a:rPr lang="en-US" dirty="0" smtClean="0"/>
              <a:t> </a:t>
            </a:r>
            <a:r>
              <a:rPr lang="en-US" dirty="0" err="1" smtClean="0"/>
              <a:t>Fischereipolitik</a:t>
            </a:r>
            <a:r>
              <a:rPr lang="en-US" dirty="0" smtClean="0"/>
              <a:t> </a:t>
            </a:r>
            <a:r>
              <a:rPr lang="en-US" dirty="0" err="1" smtClean="0"/>
              <a:t>fordert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36316"/>
            <a:ext cx="8964488" cy="44032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 smtClean="0"/>
              <a:t>Ausdrückliche</a:t>
            </a:r>
            <a:r>
              <a:rPr lang="en-US" sz="2800" dirty="0"/>
              <a:t> </a:t>
            </a:r>
            <a:r>
              <a:rPr lang="en-US" sz="2800" dirty="0" err="1" smtClean="0"/>
              <a:t>Unterstützung</a:t>
            </a:r>
            <a:r>
              <a:rPr lang="en-US" sz="2800" dirty="0" smtClean="0"/>
              <a:t> der </a:t>
            </a:r>
            <a:r>
              <a:rPr lang="en-US" sz="2800" dirty="0" err="1" smtClean="0"/>
              <a:t>Ziele</a:t>
            </a:r>
            <a:r>
              <a:rPr lang="en-US" sz="2800" dirty="0" smtClean="0"/>
              <a:t> der MSRL (Preamble 11)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Wiederaufbau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aller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Fischbestände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Artikel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2.2)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Reduzierung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des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Fischereidrucks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bis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2015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Artikel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2.2)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Minimierung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negativer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Auswirkungen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der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Fischerei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Artikel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2.3)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Wiederaufbau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und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Erhalt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der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vollen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Funktionsfähigkeit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der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marinen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Ökosysteme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Artikel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4.1) 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2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MPO_1870.pdf - Adobe Acrobat Pr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7892"/>
            <a:ext cx="9144000" cy="514921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771800" y="5364709"/>
            <a:ext cx="5976664" cy="7023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1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Gemeinsame</a:t>
            </a:r>
            <a:r>
              <a:rPr lang="en-US" dirty="0" smtClean="0"/>
              <a:t> </a:t>
            </a:r>
            <a:r>
              <a:rPr lang="en-US" dirty="0" err="1" smtClean="0"/>
              <a:t>Fischereipolitik</a:t>
            </a:r>
            <a:r>
              <a:rPr lang="en-US" dirty="0" smtClean="0"/>
              <a:t> </a:t>
            </a:r>
            <a:r>
              <a:rPr lang="en-US" dirty="0" err="1" smtClean="0"/>
              <a:t>fordert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36316"/>
            <a:ext cx="8964488" cy="44032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Ausdrückliche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Unterstützung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der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Ziele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der MSRL (Preamble 11)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Wiederaufbau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aller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Fischbestände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Artikel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2.2)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Reduzierung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des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Fischereidrucks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bis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2015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Artikel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2.2)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Minimierung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negativer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Auswirkungen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der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Fischerei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Artikel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2.3)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/>
              <a:t>Wiederaufbau</a:t>
            </a:r>
            <a:r>
              <a:rPr lang="en-US" sz="2800" dirty="0" smtClean="0"/>
              <a:t> und </a:t>
            </a:r>
            <a:r>
              <a:rPr lang="en-US" sz="2800" dirty="0" err="1" smtClean="0"/>
              <a:t>Erhalt</a:t>
            </a:r>
            <a:r>
              <a:rPr lang="en-US" sz="2800" dirty="0" smtClean="0"/>
              <a:t> der </a:t>
            </a:r>
            <a:r>
              <a:rPr lang="en-US" sz="2800" dirty="0" err="1" smtClean="0"/>
              <a:t>vollen</a:t>
            </a:r>
            <a:r>
              <a:rPr lang="en-US" sz="2800" dirty="0" smtClean="0"/>
              <a:t> </a:t>
            </a:r>
            <a:r>
              <a:rPr lang="en-US" sz="2800" dirty="0" err="1" smtClean="0"/>
              <a:t>Funktionsfähigkeit</a:t>
            </a:r>
            <a:r>
              <a:rPr lang="en-US" sz="2800" dirty="0" smtClean="0"/>
              <a:t> der </a:t>
            </a:r>
            <a:r>
              <a:rPr lang="en-US" sz="2800" dirty="0" err="1" smtClean="0"/>
              <a:t>marinen</a:t>
            </a:r>
            <a:r>
              <a:rPr lang="en-US" sz="2800" dirty="0" smtClean="0"/>
              <a:t> </a:t>
            </a:r>
            <a:r>
              <a:rPr lang="en-US" sz="2800" dirty="0" err="1" smtClean="0"/>
              <a:t>Ökosysteme</a:t>
            </a:r>
            <a:r>
              <a:rPr lang="en-US" sz="2800" dirty="0" smtClean="0"/>
              <a:t> (</a:t>
            </a:r>
            <a:r>
              <a:rPr lang="en-US" sz="2800" dirty="0" err="1" smtClean="0"/>
              <a:t>Artikel</a:t>
            </a:r>
            <a:r>
              <a:rPr lang="en-US" sz="2800" dirty="0" smtClean="0"/>
              <a:t> 4.1)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0000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1564" y="192135"/>
            <a:ext cx="7772400" cy="617150"/>
          </a:xfrm>
        </p:spPr>
        <p:txBody>
          <a:bodyPr/>
          <a:lstStyle/>
          <a:p>
            <a:r>
              <a:rPr lang="de-DE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Nahrungsnetz </a:t>
            </a:r>
            <a:r>
              <a:rPr lang="de-DE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westlichen </a:t>
            </a:r>
            <a:r>
              <a:rPr lang="de-DE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Ostsee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40050" y="6629586"/>
            <a:ext cx="3744416" cy="355414"/>
          </a:xfrm>
        </p:spPr>
        <p:txBody>
          <a:bodyPr/>
          <a:lstStyle/>
          <a:p>
            <a:r>
              <a:rPr lang="en-US" altLang="de-DE" b="1" dirty="0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 </a:t>
            </a:r>
            <a:r>
              <a:rPr lang="en-US" altLang="de-DE" b="1" dirty="0" err="1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Opitz</a:t>
            </a:r>
            <a:r>
              <a:rPr lang="en-US" altLang="de-DE" b="1" dirty="0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de-DE" b="1" dirty="0" err="1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unveröffentlicht</a:t>
            </a:r>
            <a:r>
              <a:rPr lang="en-US" altLang="de-DE" b="1" dirty="0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(09-14)</a:t>
            </a:r>
          </a:p>
          <a:p>
            <a:endParaRPr lang="en-US" altLang="de-DE" dirty="0">
              <a:solidFill>
                <a:srgbClr val="FFFF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1838" y="852209"/>
            <a:ext cx="7704856" cy="1026781"/>
          </a:xfrm>
        </p:spPr>
        <p:txBody>
          <a:bodyPr/>
          <a:lstStyle/>
          <a:p>
            <a:pPr algn="ctr"/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Trophische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Flüsse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en-US" altLang="de-DE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 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Zooplankton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farbig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hervorgehoben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altLang="de-DE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Linienstärke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proportional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Flussgröße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ctr"/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Fläche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Kreise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proportional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Biomasse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ctr"/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Zahlen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links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repräsentieren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trophische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Niveaus</a:t>
            </a:r>
            <a:endParaRPr lang="en-US" altLang="de-D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59593" y="3930057"/>
            <a:ext cx="1760196" cy="52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Brief_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05569" y="3582413"/>
            <a:ext cx="1246629" cy="6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Projekte\OEKOFISCHMAN\EwE-Modellierung\Vorträge\Western BS Food Web Slides\BS_Model_15boxesbalanced_Zooplankt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964520"/>
            <a:ext cx="7342924" cy="47176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300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5136" y="118792"/>
            <a:ext cx="7772400" cy="617150"/>
          </a:xfrm>
        </p:spPr>
        <p:txBody>
          <a:bodyPr/>
          <a:lstStyle/>
          <a:p>
            <a:r>
              <a:rPr lang="de-DE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Nahrungsnetz der westlichen </a:t>
            </a:r>
            <a:r>
              <a:rPr lang="de-DE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Ostsee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16923" y="6629586"/>
            <a:ext cx="3816424" cy="355414"/>
          </a:xfrm>
        </p:spPr>
        <p:txBody>
          <a:bodyPr/>
          <a:lstStyle/>
          <a:p>
            <a:r>
              <a:rPr lang="en-US" altLang="de-DE" b="1" dirty="0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 </a:t>
            </a:r>
            <a:r>
              <a:rPr lang="en-US" altLang="de-DE" b="1" dirty="0" err="1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Opitz</a:t>
            </a:r>
            <a:r>
              <a:rPr lang="en-US" altLang="de-DE" b="1" dirty="0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de-DE" b="1" dirty="0" err="1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unveröffentlicht</a:t>
            </a:r>
            <a:r>
              <a:rPr lang="en-US" altLang="de-DE" b="1" dirty="0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(09-14)</a:t>
            </a:r>
          </a:p>
          <a:p>
            <a:endParaRPr lang="en-US" altLang="de-DE" dirty="0">
              <a:solidFill>
                <a:srgbClr val="FFFF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33746" y="778865"/>
            <a:ext cx="7704856" cy="1100122"/>
          </a:xfrm>
        </p:spPr>
        <p:txBody>
          <a:bodyPr/>
          <a:lstStyle/>
          <a:p>
            <a:pPr algn="ctr"/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Trophische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Flüsse</a:t>
            </a:r>
            <a:r>
              <a:rPr lang="en-US" alt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</a:t>
            </a:r>
            <a:r>
              <a:rPr lang="en-US" alt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en-US" altLang="de-DE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</a:t>
            </a:r>
            <a:r>
              <a:rPr lang="en-US" alt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Sprotte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farbig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hervorgehoben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altLang="de-DE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Linienstärke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proportional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Flussgröße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altLang="de-DE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Fläche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Kreise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proportional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Biomasse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ctr"/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Zahlen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links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repräsentieren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trophische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Niveaus</a:t>
            </a:r>
            <a:r>
              <a:rPr lang="en-US" alt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ctr"/>
            <a:r>
              <a:rPr lang="en-US" altLang="de-DE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de-DE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US" altLang="de-D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59593" y="3598151"/>
            <a:ext cx="1760196" cy="52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Brief_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52238" y="3831392"/>
            <a:ext cx="1246629" cy="6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Projekte\OEKOFISCHMAN\EwE-Modellierung\Vorträge\Western BS Food Web Slides\BS_Model_15boxesbalanced_Spr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51" y="1746238"/>
            <a:ext cx="7467029" cy="4916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05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Gemeinsame</a:t>
            </a:r>
            <a:r>
              <a:rPr lang="en-US" dirty="0" smtClean="0"/>
              <a:t> </a:t>
            </a:r>
            <a:r>
              <a:rPr lang="en-US" dirty="0" err="1" smtClean="0"/>
              <a:t>Fischereipolitik</a:t>
            </a:r>
            <a:r>
              <a:rPr lang="en-US" dirty="0" smtClean="0"/>
              <a:t> </a:t>
            </a:r>
            <a:r>
              <a:rPr lang="en-US" dirty="0" err="1" smtClean="0"/>
              <a:t>fordert</a:t>
            </a:r>
            <a:r>
              <a:rPr lang="en-US" dirty="0" smtClean="0"/>
              <a:t> (I):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36316"/>
            <a:ext cx="8964488" cy="44032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 smtClean="0"/>
              <a:t>Ausdrückliche</a:t>
            </a:r>
            <a:r>
              <a:rPr lang="en-US" sz="2800" dirty="0"/>
              <a:t> </a:t>
            </a:r>
            <a:r>
              <a:rPr lang="en-US" sz="2800" dirty="0" err="1" smtClean="0"/>
              <a:t>Unterstützung</a:t>
            </a:r>
            <a:r>
              <a:rPr lang="en-US" sz="2800" dirty="0" smtClean="0"/>
              <a:t> der </a:t>
            </a:r>
            <a:r>
              <a:rPr lang="en-US" sz="2800" dirty="0" err="1" smtClean="0"/>
              <a:t>Ziele</a:t>
            </a:r>
            <a:r>
              <a:rPr lang="en-US" sz="2800" dirty="0" smtClean="0"/>
              <a:t> der MSRL (Preamble 11)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/>
              <a:t>Wiederaufbau</a:t>
            </a:r>
            <a:r>
              <a:rPr lang="en-US" sz="2800" dirty="0" smtClean="0"/>
              <a:t> </a:t>
            </a:r>
            <a:r>
              <a:rPr lang="en-US" sz="2800" dirty="0" err="1" smtClean="0"/>
              <a:t>aller</a:t>
            </a:r>
            <a:r>
              <a:rPr lang="en-US" sz="2800" dirty="0" smtClean="0"/>
              <a:t> </a:t>
            </a:r>
            <a:r>
              <a:rPr lang="en-US" sz="2800" dirty="0" err="1" smtClean="0"/>
              <a:t>Fischbestände</a:t>
            </a:r>
            <a:r>
              <a:rPr lang="en-US" sz="2800" dirty="0" smtClean="0"/>
              <a:t> (</a:t>
            </a:r>
            <a:r>
              <a:rPr lang="en-US" sz="2800" dirty="0" err="1" smtClean="0"/>
              <a:t>Artikel</a:t>
            </a:r>
            <a:r>
              <a:rPr lang="en-US" sz="2800" dirty="0" smtClean="0"/>
              <a:t> 2.2)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/>
              <a:t>Reduzierung</a:t>
            </a:r>
            <a:r>
              <a:rPr lang="en-US" sz="2800" dirty="0" smtClean="0"/>
              <a:t> des </a:t>
            </a:r>
            <a:r>
              <a:rPr lang="en-US" sz="2800" dirty="0" err="1" smtClean="0"/>
              <a:t>Fischereidrucks</a:t>
            </a:r>
            <a:r>
              <a:rPr lang="en-US" sz="2800" dirty="0" smtClean="0"/>
              <a:t> </a:t>
            </a:r>
            <a:r>
              <a:rPr lang="en-US" sz="2800" dirty="0" err="1" smtClean="0"/>
              <a:t>bis</a:t>
            </a:r>
            <a:r>
              <a:rPr lang="en-US" sz="2800" dirty="0" smtClean="0"/>
              <a:t> 2015 (</a:t>
            </a:r>
            <a:r>
              <a:rPr lang="en-US" sz="2800" dirty="0" err="1" smtClean="0"/>
              <a:t>Artikel</a:t>
            </a:r>
            <a:r>
              <a:rPr lang="en-US" sz="2800" dirty="0" smtClean="0"/>
              <a:t> 2.2)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/>
              <a:t>Minimierung</a:t>
            </a:r>
            <a:r>
              <a:rPr lang="en-US" sz="2800" dirty="0" smtClean="0"/>
              <a:t> </a:t>
            </a:r>
            <a:r>
              <a:rPr lang="en-US" sz="2800" dirty="0" err="1" smtClean="0"/>
              <a:t>negativer</a:t>
            </a:r>
            <a:r>
              <a:rPr lang="en-US" sz="2800" dirty="0" smtClean="0"/>
              <a:t> </a:t>
            </a:r>
            <a:r>
              <a:rPr lang="en-US" sz="2800" dirty="0" err="1" smtClean="0"/>
              <a:t>Auswirkungen</a:t>
            </a:r>
            <a:r>
              <a:rPr lang="en-US" sz="2800" dirty="0" smtClean="0"/>
              <a:t> der </a:t>
            </a:r>
            <a:r>
              <a:rPr lang="en-US" sz="2800" dirty="0" err="1" smtClean="0"/>
              <a:t>Fischerei</a:t>
            </a:r>
            <a:r>
              <a:rPr lang="en-US" sz="2800" dirty="0" smtClean="0"/>
              <a:t> (</a:t>
            </a:r>
            <a:r>
              <a:rPr lang="en-US" sz="2800" dirty="0" err="1" smtClean="0"/>
              <a:t>Artikel</a:t>
            </a:r>
            <a:r>
              <a:rPr lang="en-US" sz="2800" dirty="0" smtClean="0"/>
              <a:t> 2.3)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/>
              <a:t>Wiederaufbau</a:t>
            </a:r>
            <a:r>
              <a:rPr lang="en-US" sz="2800" dirty="0" smtClean="0"/>
              <a:t> und </a:t>
            </a:r>
            <a:r>
              <a:rPr lang="en-US" sz="2800" dirty="0" err="1" smtClean="0"/>
              <a:t>Erhalt</a:t>
            </a:r>
            <a:r>
              <a:rPr lang="en-US" sz="2800" dirty="0" smtClean="0"/>
              <a:t> der </a:t>
            </a:r>
            <a:r>
              <a:rPr lang="en-US" sz="2800" dirty="0" err="1" smtClean="0"/>
              <a:t>vollen</a:t>
            </a:r>
            <a:r>
              <a:rPr lang="en-US" sz="2800" dirty="0" smtClean="0"/>
              <a:t> </a:t>
            </a:r>
            <a:r>
              <a:rPr lang="en-US" sz="2800" dirty="0" err="1" smtClean="0"/>
              <a:t>Funktionsfähigkeit</a:t>
            </a:r>
            <a:r>
              <a:rPr lang="en-US" sz="2800" dirty="0" smtClean="0"/>
              <a:t> der </a:t>
            </a:r>
            <a:r>
              <a:rPr lang="en-US" sz="2800" dirty="0" err="1" smtClean="0"/>
              <a:t>marinen</a:t>
            </a:r>
            <a:r>
              <a:rPr lang="en-US" sz="2800" dirty="0" smtClean="0"/>
              <a:t> </a:t>
            </a:r>
            <a:r>
              <a:rPr lang="en-US" sz="2800" dirty="0" err="1" smtClean="0"/>
              <a:t>Ökosysteme</a:t>
            </a:r>
            <a:r>
              <a:rPr lang="en-US" sz="2800" dirty="0" smtClean="0"/>
              <a:t> (</a:t>
            </a:r>
            <a:r>
              <a:rPr lang="en-US" sz="2800" dirty="0" err="1" smtClean="0"/>
              <a:t>Artikel</a:t>
            </a:r>
            <a:r>
              <a:rPr lang="en-US" sz="2800" dirty="0" smtClean="0"/>
              <a:t> 4.1)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533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6729" y="265475"/>
            <a:ext cx="7772400" cy="617150"/>
          </a:xfrm>
        </p:spPr>
        <p:txBody>
          <a:bodyPr/>
          <a:lstStyle/>
          <a:p>
            <a:r>
              <a:rPr lang="de-DE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Nahrungsnetz </a:t>
            </a:r>
            <a:r>
              <a:rPr lang="de-DE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westlichen </a:t>
            </a:r>
            <a:r>
              <a:rPr lang="de-DE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Ostsee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691038" y="6639229"/>
            <a:ext cx="3816424" cy="355414"/>
          </a:xfrm>
        </p:spPr>
        <p:txBody>
          <a:bodyPr/>
          <a:lstStyle/>
          <a:p>
            <a:r>
              <a:rPr lang="en-US" altLang="de-DE" b="1" dirty="0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 </a:t>
            </a:r>
            <a:r>
              <a:rPr lang="en-US" altLang="de-DE" b="1" dirty="0" err="1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Opitz</a:t>
            </a:r>
            <a:r>
              <a:rPr lang="en-US" altLang="de-DE" b="1" dirty="0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de-DE" b="1" dirty="0" err="1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unveröffentlicht</a:t>
            </a:r>
            <a:r>
              <a:rPr lang="en-US" altLang="de-DE" b="1" dirty="0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(09-14)</a:t>
            </a:r>
          </a:p>
          <a:p>
            <a:endParaRPr lang="en-US" altLang="de-DE" dirty="0">
              <a:solidFill>
                <a:srgbClr val="FFFF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234084" y="852208"/>
            <a:ext cx="8640960" cy="1026781"/>
          </a:xfrm>
        </p:spPr>
        <p:txBody>
          <a:bodyPr/>
          <a:lstStyle/>
          <a:p>
            <a:pPr algn="ctr"/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Trophische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Flüsse</a:t>
            </a:r>
            <a:r>
              <a:rPr lang="en-US" alt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</a:t>
            </a:r>
            <a:r>
              <a:rPr lang="en-US" alt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en-US" altLang="de-DE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von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adultem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Hering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(&gt;11 </a:t>
            </a:r>
            <a:r>
              <a:rPr lang="en-US" altLang="de-DE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farbig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hervorgehoben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ctr"/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Linienstärke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proportional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Flussgröße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ctr"/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Kreisfläche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proportional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Biomasse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altLang="de-DE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altLang="de-DE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Zahlen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links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repräsentieren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trophische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Niveaus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ctr"/>
            <a:endParaRPr lang="en-US" altLang="de-D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01723" y="3451467"/>
            <a:ext cx="1760196" cy="52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Brief_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21145" y="3688978"/>
            <a:ext cx="1246629" cy="6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Projekte\OEKOFISCHMAN\EwE-Modellierung\Vorträge\Western BS Food Web Slides\BS_Model_15boxesbalanced_HerringAdul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891760"/>
            <a:ext cx="7226110" cy="47519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365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0907" y="192135"/>
            <a:ext cx="7772400" cy="617150"/>
          </a:xfrm>
        </p:spPr>
        <p:txBody>
          <a:bodyPr/>
          <a:lstStyle/>
          <a:p>
            <a:r>
              <a:rPr lang="de-DE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Nahrungsnetz der westlichen Ostsee</a:t>
            </a:r>
            <a:endParaRPr lang="de-DE" sz="32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843808" y="6629586"/>
            <a:ext cx="3672408" cy="355414"/>
          </a:xfrm>
        </p:spPr>
        <p:txBody>
          <a:bodyPr/>
          <a:lstStyle/>
          <a:p>
            <a:r>
              <a:rPr lang="en-US" altLang="de-DE" b="1" dirty="0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 </a:t>
            </a:r>
            <a:r>
              <a:rPr lang="en-US" altLang="de-DE" b="1" dirty="0" err="1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Opitz</a:t>
            </a:r>
            <a:r>
              <a:rPr lang="en-US" altLang="de-DE" b="1" dirty="0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de-DE" b="1" dirty="0" err="1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unveröffentlicht</a:t>
            </a:r>
            <a:r>
              <a:rPr lang="en-US" altLang="de-DE" b="1" dirty="0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(09-14)</a:t>
            </a:r>
          </a:p>
          <a:p>
            <a:endParaRPr lang="en-US" altLang="de-DE" dirty="0">
              <a:solidFill>
                <a:srgbClr val="FFFF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37493" y="852208"/>
            <a:ext cx="7704856" cy="953439"/>
          </a:xfrm>
        </p:spPr>
        <p:txBody>
          <a:bodyPr/>
          <a:lstStyle/>
          <a:p>
            <a:pPr algn="ctr"/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Trophische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Flüsse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adultem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Dorsch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(&gt;38 cm)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farbig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hervorgehoben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Linienstärke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proportional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Flussgröße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ctr"/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Kreisfläche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proportional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Biomasse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US" altLang="de-DE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Zahlen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links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repräsentieren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trophische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Niveaus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ctr"/>
            <a:endParaRPr lang="en-US" altLang="de-DE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59594" y="3744834"/>
            <a:ext cx="1760196" cy="52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Brief_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80231" y="3690772"/>
            <a:ext cx="1246629" cy="6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Projekte\OEKOFISCHMAN\EwE-Modellierung\Vorträge\Western BS Food Web Slides\BS_Model_15boxesbalanced_Codadul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891761"/>
            <a:ext cx="7187858" cy="4700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91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1564" y="192135"/>
            <a:ext cx="7772400" cy="617150"/>
          </a:xfrm>
        </p:spPr>
        <p:txBody>
          <a:bodyPr/>
          <a:lstStyle/>
          <a:p>
            <a:r>
              <a:rPr lang="de-DE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Nahrungsnetz </a:t>
            </a:r>
            <a:r>
              <a:rPr lang="de-DE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westlichen </a:t>
            </a:r>
            <a:r>
              <a:rPr lang="de-DE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Ostsee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40050" y="6629586"/>
            <a:ext cx="3744416" cy="355414"/>
          </a:xfrm>
        </p:spPr>
        <p:txBody>
          <a:bodyPr/>
          <a:lstStyle/>
          <a:p>
            <a:r>
              <a:rPr lang="en-US" altLang="de-DE" b="1" dirty="0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 </a:t>
            </a:r>
            <a:r>
              <a:rPr lang="en-US" altLang="de-DE" b="1" dirty="0" err="1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Opitz</a:t>
            </a:r>
            <a:r>
              <a:rPr lang="en-US" altLang="de-DE" b="1" dirty="0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de-DE" b="1" dirty="0" err="1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unveröffentlicht</a:t>
            </a:r>
            <a:r>
              <a:rPr lang="en-US" altLang="de-DE" b="1" dirty="0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(09-14)</a:t>
            </a:r>
          </a:p>
          <a:p>
            <a:endParaRPr lang="en-US" altLang="de-DE" dirty="0">
              <a:solidFill>
                <a:srgbClr val="FFFF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1838" y="852209"/>
            <a:ext cx="7704856" cy="1026781"/>
          </a:xfrm>
        </p:spPr>
        <p:txBody>
          <a:bodyPr/>
          <a:lstStyle/>
          <a:p>
            <a:pPr algn="ctr"/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Flüsse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Fischerei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sind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farbig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hervorgehoben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altLang="de-DE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Linienstärke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proportional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Flussgröße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  <a:p>
            <a:pPr algn="ctr"/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Fläche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Kreise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proportional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zur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Biomasse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ausser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Fischerei</a:t>
            </a:r>
            <a:r>
              <a:rPr lang="en-US" altLang="de-DE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</a:p>
          <a:p>
            <a:pPr algn="ctr"/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Zahlen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links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repräsentieren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trophische</a:t>
            </a:r>
            <a:r>
              <a:rPr lang="en-US" altLang="de-DE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Niveaus</a:t>
            </a:r>
            <a:endParaRPr lang="en-US" altLang="de-D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59593" y="3930057"/>
            <a:ext cx="1760196" cy="52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Brief_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0021" y="3800696"/>
            <a:ext cx="1246629" cy="6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E:\Projekte\OEKOFISCHMAN\EwE-Modellierung\Vorträge\Western BS Food Web Slides\BS_Model_15boxesbalanced_Fisher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819000"/>
            <a:ext cx="7064960" cy="48001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92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1564" y="192135"/>
            <a:ext cx="7772400" cy="617150"/>
          </a:xfrm>
        </p:spPr>
        <p:txBody>
          <a:bodyPr/>
          <a:lstStyle/>
          <a:p>
            <a:r>
              <a:rPr lang="de-DE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Nahrungsnetz </a:t>
            </a:r>
            <a:r>
              <a:rPr lang="de-DE" sz="32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westlichen </a:t>
            </a:r>
            <a:r>
              <a:rPr lang="de-DE" sz="3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Ostsee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540050" y="6629586"/>
            <a:ext cx="3744416" cy="355414"/>
          </a:xfrm>
        </p:spPr>
        <p:txBody>
          <a:bodyPr/>
          <a:lstStyle/>
          <a:p>
            <a:r>
              <a:rPr lang="en-US" altLang="de-DE" b="1" dirty="0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 </a:t>
            </a:r>
            <a:r>
              <a:rPr lang="en-US" altLang="de-DE" b="1" dirty="0" err="1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Opitz</a:t>
            </a:r>
            <a:r>
              <a:rPr lang="en-US" altLang="de-DE" b="1" dirty="0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altLang="de-DE" b="1" dirty="0" err="1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unveröffentlicht</a:t>
            </a:r>
            <a:r>
              <a:rPr lang="en-US" altLang="de-DE" b="1" dirty="0" smtClean="0">
                <a:solidFill>
                  <a:srgbClr val="FFFF00">
                    <a:lumMod val="20000"/>
                    <a:lumOff val="8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(09-14)</a:t>
            </a:r>
          </a:p>
          <a:p>
            <a:endParaRPr lang="en-US" altLang="de-DE" dirty="0">
              <a:solidFill>
                <a:srgbClr val="FFFF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31838" y="852209"/>
            <a:ext cx="7704856" cy="1026781"/>
          </a:xfrm>
        </p:spPr>
        <p:txBody>
          <a:bodyPr/>
          <a:lstStyle/>
          <a:p>
            <a:pPr algn="ctr"/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Konkurrenz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zwischen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Fischerei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natürlichen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Räubern</a:t>
            </a:r>
            <a:endParaRPr lang="en-US" altLang="de-DE" b="1" dirty="0" smtClean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Beispiel</a:t>
            </a:r>
            <a:r>
              <a:rPr lang="en-US" altLang="de-DE" b="1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der </a:t>
            </a:r>
            <a:r>
              <a:rPr lang="en-US" altLang="de-DE" b="1" dirty="0" err="1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Sprotte</a:t>
            </a:r>
            <a:endParaRPr lang="en-US" altLang="de-DE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59593" y="3930057"/>
            <a:ext cx="1760196" cy="52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Brief_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0021" y="3800696"/>
            <a:ext cx="1246629" cy="6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02" y="1980332"/>
            <a:ext cx="768685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MSC hat </a:t>
            </a:r>
            <a:r>
              <a:rPr lang="en-US" dirty="0" err="1" smtClean="0"/>
              <a:t>ähnliche</a:t>
            </a:r>
            <a:r>
              <a:rPr lang="en-US" dirty="0" smtClean="0"/>
              <a:t> </a:t>
            </a:r>
            <a:r>
              <a:rPr lang="en-US" dirty="0" err="1" smtClean="0"/>
              <a:t>Ziele</a:t>
            </a:r>
            <a:r>
              <a:rPr lang="en-US" dirty="0" smtClean="0"/>
              <a:t> </a:t>
            </a:r>
            <a:r>
              <a:rPr lang="en-US" dirty="0" err="1" smtClean="0"/>
              <a:t>wie</a:t>
            </a:r>
            <a:r>
              <a:rPr lang="en-US" dirty="0" smtClean="0"/>
              <a:t> die GFP: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36316"/>
            <a:ext cx="8964488" cy="44032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Ausdrückliche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Unterstützung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der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Ziele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der MSRL (Preamble 11)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/>
              <a:t>Wiederaufbau</a:t>
            </a:r>
            <a:r>
              <a:rPr lang="en-US" sz="2800" dirty="0" smtClean="0"/>
              <a:t> </a:t>
            </a:r>
            <a:r>
              <a:rPr lang="en-US" sz="2800" dirty="0" err="1" smtClean="0"/>
              <a:t>aller</a:t>
            </a:r>
            <a:r>
              <a:rPr lang="en-US" sz="2800" dirty="0" smtClean="0"/>
              <a:t> </a:t>
            </a:r>
            <a:r>
              <a:rPr lang="en-US" sz="2800" dirty="0" err="1" smtClean="0"/>
              <a:t>Fischbestände</a:t>
            </a:r>
            <a:r>
              <a:rPr lang="en-US" sz="2800" dirty="0" smtClean="0"/>
              <a:t> (</a:t>
            </a:r>
            <a:r>
              <a:rPr lang="en-US" sz="2800" dirty="0" err="1" smtClean="0"/>
              <a:t>Artikel</a:t>
            </a:r>
            <a:r>
              <a:rPr lang="en-US" sz="2800" dirty="0" smtClean="0"/>
              <a:t> 2.2)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/>
              <a:t>Reduzierung</a:t>
            </a:r>
            <a:r>
              <a:rPr lang="en-US" sz="2800" dirty="0" smtClean="0"/>
              <a:t> des </a:t>
            </a:r>
            <a:r>
              <a:rPr lang="en-US" sz="2800" dirty="0" err="1" smtClean="0"/>
              <a:t>Fischereidrucks</a:t>
            </a:r>
            <a:r>
              <a:rPr lang="en-US" sz="2800" dirty="0" smtClean="0"/>
              <a:t> </a:t>
            </a:r>
            <a:r>
              <a:rPr lang="en-US" sz="2800" dirty="0" err="1" smtClean="0"/>
              <a:t>bis</a:t>
            </a:r>
            <a:r>
              <a:rPr lang="en-US" sz="2800" dirty="0" smtClean="0"/>
              <a:t> 2015 (</a:t>
            </a:r>
            <a:r>
              <a:rPr lang="en-US" sz="2800" dirty="0" err="1" smtClean="0"/>
              <a:t>Artikel</a:t>
            </a:r>
            <a:r>
              <a:rPr lang="en-US" sz="2800" dirty="0" smtClean="0"/>
              <a:t> 2.2)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/>
              <a:t>Minimierung</a:t>
            </a:r>
            <a:r>
              <a:rPr lang="en-US" sz="2800" dirty="0" smtClean="0"/>
              <a:t> </a:t>
            </a:r>
            <a:r>
              <a:rPr lang="en-US" sz="2800" dirty="0" err="1" smtClean="0"/>
              <a:t>negativer</a:t>
            </a:r>
            <a:r>
              <a:rPr lang="en-US" sz="2800" dirty="0" smtClean="0"/>
              <a:t> </a:t>
            </a:r>
            <a:r>
              <a:rPr lang="en-US" sz="2800" dirty="0" err="1" smtClean="0"/>
              <a:t>Auswirkungen</a:t>
            </a:r>
            <a:r>
              <a:rPr lang="en-US" sz="2800" dirty="0" smtClean="0"/>
              <a:t> der </a:t>
            </a:r>
            <a:r>
              <a:rPr lang="en-US" sz="2800" dirty="0" err="1" smtClean="0"/>
              <a:t>Fischerei</a:t>
            </a:r>
            <a:r>
              <a:rPr lang="en-US" sz="2800" dirty="0" smtClean="0"/>
              <a:t> (</a:t>
            </a:r>
            <a:r>
              <a:rPr lang="en-US" sz="2800" dirty="0" err="1" smtClean="0"/>
              <a:t>Artikel</a:t>
            </a:r>
            <a:r>
              <a:rPr lang="en-US" sz="2800" dirty="0" smtClean="0"/>
              <a:t> 2.3)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/>
              <a:t>Wiederaufbau</a:t>
            </a:r>
            <a:r>
              <a:rPr lang="en-US" sz="2800" dirty="0" smtClean="0"/>
              <a:t> und </a:t>
            </a:r>
            <a:r>
              <a:rPr lang="en-US" sz="2800" dirty="0" err="1" smtClean="0"/>
              <a:t>Erhalt</a:t>
            </a:r>
            <a:r>
              <a:rPr lang="en-US" sz="2800" dirty="0" smtClean="0"/>
              <a:t> der </a:t>
            </a:r>
            <a:r>
              <a:rPr lang="en-US" sz="2800" dirty="0" err="1" smtClean="0"/>
              <a:t>vollen</a:t>
            </a:r>
            <a:r>
              <a:rPr lang="en-US" sz="2800" dirty="0" smtClean="0"/>
              <a:t> </a:t>
            </a:r>
            <a:r>
              <a:rPr lang="en-US" sz="2800" dirty="0" err="1" smtClean="0"/>
              <a:t>Funktionsfähigkeit</a:t>
            </a:r>
            <a:r>
              <a:rPr lang="en-US" sz="2800" dirty="0" smtClean="0"/>
              <a:t> der </a:t>
            </a:r>
            <a:r>
              <a:rPr lang="en-US" sz="2800" dirty="0" err="1" smtClean="0"/>
              <a:t>marinen</a:t>
            </a:r>
            <a:r>
              <a:rPr lang="en-US" sz="2800" dirty="0" smtClean="0"/>
              <a:t> </a:t>
            </a:r>
            <a:r>
              <a:rPr lang="en-US" sz="2800" dirty="0" err="1" smtClean="0"/>
              <a:t>Ökosysteme</a:t>
            </a:r>
            <a:r>
              <a:rPr lang="en-US" sz="2800" dirty="0" smtClean="0"/>
              <a:t> (</a:t>
            </a:r>
            <a:r>
              <a:rPr lang="en-US" sz="2800" dirty="0" err="1" smtClean="0"/>
              <a:t>Artikel</a:t>
            </a:r>
            <a:r>
              <a:rPr lang="en-US" sz="2800" dirty="0" smtClean="0"/>
              <a:t> 4.1)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871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062285" y="33308"/>
            <a:ext cx="2092862" cy="3171159"/>
          </a:xfrm>
        </p:spPr>
        <p:txBody>
          <a:bodyPr/>
          <a:lstStyle/>
          <a:p>
            <a:r>
              <a:rPr lang="de-DE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Kritische Begleitung des MSC</a:t>
            </a:r>
            <a:endParaRPr lang="de-DE" sz="2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59593" y="3930057"/>
            <a:ext cx="1760196" cy="52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Brief_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0021" y="3800696"/>
            <a:ext cx="1246629" cy="6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64" y="39691"/>
            <a:ext cx="6480720" cy="698496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4686020" y="2700154"/>
            <a:ext cx="2694292" cy="108012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700389" y="5940772"/>
            <a:ext cx="2694292" cy="64807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32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75656" y="2268364"/>
            <a:ext cx="6552728" cy="3171159"/>
          </a:xfrm>
        </p:spPr>
        <p:txBody>
          <a:bodyPr/>
          <a:lstStyle/>
          <a:p>
            <a:r>
              <a:rPr lang="de-DE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Vielen Dank</a:t>
            </a:r>
            <a:br>
              <a:rPr lang="de-DE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de-DE" sz="28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dirty="0">
                <a:solidFill>
                  <a:schemeClr val="bg1"/>
                </a:solidFill>
              </a:rPr>
              <a:t>Rainer </a:t>
            </a:r>
            <a:r>
              <a:rPr lang="en-US" sz="1600" dirty="0" err="1">
                <a:solidFill>
                  <a:schemeClr val="bg1"/>
                </a:solidFill>
              </a:rPr>
              <a:t>Froese</a:t>
            </a: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>GEOMAR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/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 err="1">
                <a:solidFill>
                  <a:schemeClr val="bg1"/>
                </a:solidFill>
              </a:rPr>
              <a:t>Ergebnisse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aktueller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Meeresforschung</a:t>
            </a:r>
            <a:r>
              <a:rPr lang="en-US" sz="1600" dirty="0">
                <a:solidFill>
                  <a:schemeClr val="bg1"/>
                </a:solidFill>
              </a:rPr>
              <a:t> des </a:t>
            </a:r>
            <a:r>
              <a:rPr lang="en-US" sz="1600" dirty="0" err="1">
                <a:solidFill>
                  <a:schemeClr val="bg1"/>
                </a:solidFill>
              </a:rPr>
              <a:t>BfN</a:t>
            </a:r>
            <a:r>
              <a:rPr lang="en-US" sz="1600" dirty="0">
                <a:solidFill>
                  <a:schemeClr val="bg1"/>
                </a:solidFill>
              </a:rPr>
              <a:t> und seiner Partner</a:t>
            </a:r>
            <a:br>
              <a:rPr lang="en-US" sz="16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Stralsund, 23. September 2014</a:t>
            </a:r>
            <a:r>
              <a:rPr lang="en-US" sz="2800" dirty="0">
                <a:solidFill>
                  <a:schemeClr val="bg1"/>
                </a:solidFill>
              </a:rPr>
              <a:t/>
            </a:r>
            <a:br>
              <a:rPr lang="en-US" sz="2800" dirty="0">
                <a:solidFill>
                  <a:schemeClr val="bg1"/>
                </a:solidFill>
              </a:rPr>
            </a:br>
            <a:endParaRPr lang="de-DE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559593" y="3930057"/>
            <a:ext cx="1760196" cy="52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Brief_Logo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50021" y="3800696"/>
            <a:ext cx="1246629" cy="63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17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9835"/>
            <a:ext cx="8686800" cy="460977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err="1" smtClean="0"/>
              <a:t>Schonended</a:t>
            </a:r>
            <a:r>
              <a:rPr lang="en-US" dirty="0" smtClean="0"/>
              <a:t> </a:t>
            </a:r>
            <a:r>
              <a:rPr lang="en-US" dirty="0" err="1" smtClean="0"/>
              <a:t>Fischereimethoden</a:t>
            </a:r>
            <a:r>
              <a:rPr lang="en-US" dirty="0" smtClean="0"/>
              <a:t> (</a:t>
            </a:r>
            <a:r>
              <a:rPr lang="en-US" dirty="0" err="1" smtClean="0"/>
              <a:t>Artikel</a:t>
            </a:r>
            <a:r>
              <a:rPr lang="en-US" dirty="0" smtClean="0"/>
              <a:t> 4.1)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Berücksichtigung</a:t>
            </a:r>
            <a:r>
              <a:rPr lang="en-US" dirty="0" smtClean="0"/>
              <a:t> der </a:t>
            </a:r>
            <a:r>
              <a:rPr lang="en-US" dirty="0" err="1" smtClean="0"/>
              <a:t>Geschlechtsreife</a:t>
            </a:r>
            <a:r>
              <a:rPr lang="en-US" dirty="0" smtClean="0"/>
              <a:t> </a:t>
            </a:r>
            <a:r>
              <a:rPr lang="en-US" dirty="0" err="1" smtClean="0"/>
              <a:t>bei</a:t>
            </a:r>
            <a:r>
              <a:rPr lang="en-US" dirty="0" smtClean="0"/>
              <a:t> </a:t>
            </a:r>
            <a:r>
              <a:rPr lang="en-US" dirty="0" err="1" smtClean="0"/>
              <a:t>Festlegung</a:t>
            </a:r>
            <a:r>
              <a:rPr lang="en-US" dirty="0" smtClean="0"/>
              <a:t> der </a:t>
            </a:r>
            <a:r>
              <a:rPr lang="en-US" dirty="0" err="1" smtClean="0"/>
              <a:t>Mindestfanggrößen</a:t>
            </a:r>
            <a:r>
              <a:rPr lang="en-US" dirty="0" smtClean="0"/>
              <a:t> (</a:t>
            </a:r>
            <a:r>
              <a:rPr lang="en-US" dirty="0" err="1" smtClean="0"/>
              <a:t>Artikel</a:t>
            </a:r>
            <a:r>
              <a:rPr lang="en-US" dirty="0" smtClean="0"/>
              <a:t> 4.1)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Einrichtung</a:t>
            </a:r>
            <a:r>
              <a:rPr lang="en-US" dirty="0" smtClean="0"/>
              <a:t> von </a:t>
            </a:r>
            <a:r>
              <a:rPr lang="en-US" dirty="0" err="1" smtClean="0"/>
              <a:t>Schutzgebieten</a:t>
            </a:r>
            <a:r>
              <a:rPr lang="en-US" dirty="0" smtClean="0"/>
              <a:t>, in </a:t>
            </a:r>
            <a:r>
              <a:rPr lang="en-US" dirty="0" err="1" smtClean="0"/>
              <a:t>denen</a:t>
            </a:r>
            <a:r>
              <a:rPr lang="en-US" dirty="0" smtClean="0"/>
              <a:t> </a:t>
            </a:r>
            <a:r>
              <a:rPr lang="en-US" dirty="0" err="1" smtClean="0"/>
              <a:t>Fischerei</a:t>
            </a:r>
            <a:r>
              <a:rPr lang="en-US" dirty="0" smtClean="0"/>
              <a:t> </a:t>
            </a:r>
            <a:r>
              <a:rPr lang="en-US" dirty="0" err="1" smtClean="0"/>
              <a:t>ausgeschlossen</a:t>
            </a:r>
            <a:r>
              <a:rPr lang="en-US" dirty="0" smtClean="0"/>
              <a:t> </a:t>
            </a:r>
            <a:r>
              <a:rPr lang="en-US" dirty="0" err="1" smtClean="0"/>
              <a:t>werden</a:t>
            </a:r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(</a:t>
            </a:r>
            <a:r>
              <a:rPr lang="en-US" dirty="0" err="1" smtClean="0"/>
              <a:t>Artikel</a:t>
            </a:r>
            <a:r>
              <a:rPr lang="en-US" dirty="0" smtClean="0"/>
              <a:t> 8)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Gemeinsame</a:t>
            </a:r>
            <a:r>
              <a:rPr lang="en-US" dirty="0" smtClean="0"/>
              <a:t> </a:t>
            </a:r>
            <a:r>
              <a:rPr lang="en-US" dirty="0" err="1" smtClean="0"/>
              <a:t>Fischereipolitik</a:t>
            </a:r>
            <a:r>
              <a:rPr lang="en-US" dirty="0" smtClean="0"/>
              <a:t> </a:t>
            </a:r>
            <a:r>
              <a:rPr lang="en-US" dirty="0" err="1" smtClean="0"/>
              <a:t>fordert</a:t>
            </a:r>
            <a:r>
              <a:rPr lang="en-US" dirty="0" smtClean="0"/>
              <a:t> (II):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59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35504" y="389177"/>
            <a:ext cx="6916445" cy="438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Status of Fully Assessed Stocks in the German North Sea </a:t>
            </a:r>
            <a:endParaRPr lang="de-DE" sz="22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9850" y="6115056"/>
            <a:ext cx="6019800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 smtClean="0"/>
              <a:t>Stock </a:t>
            </a:r>
            <a:r>
              <a:rPr lang="de-DE" sz="1600" dirty="0"/>
              <a:t>is and remains in </a:t>
            </a:r>
            <a:r>
              <a:rPr lang="de-DE" sz="1600" dirty="0">
                <a:solidFill>
                  <a:srgbClr val="00B050"/>
                </a:solidFill>
              </a:rPr>
              <a:t>good status </a:t>
            </a:r>
            <a:r>
              <a:rPr lang="de-DE" sz="1600" dirty="0"/>
              <a:t>if </a:t>
            </a:r>
            <a:r>
              <a:rPr lang="de-DE" sz="1600" dirty="0" smtClean="0"/>
              <a:t> </a:t>
            </a:r>
            <a:r>
              <a:rPr lang="de-DE" sz="1600" i="1" dirty="0" smtClean="0"/>
              <a:t>B</a:t>
            </a:r>
            <a:r>
              <a:rPr lang="de-DE" sz="1600" dirty="0" smtClean="0"/>
              <a:t> </a:t>
            </a:r>
            <a:r>
              <a:rPr lang="de-DE" sz="1600" dirty="0"/>
              <a:t>&gt; </a:t>
            </a:r>
            <a:r>
              <a:rPr lang="de-DE" sz="1600" dirty="0" smtClean="0"/>
              <a:t>2*</a:t>
            </a:r>
            <a:r>
              <a:rPr lang="de-DE" sz="1600" i="1" dirty="0" err="1" smtClean="0"/>
              <a:t>B</a:t>
            </a:r>
            <a:r>
              <a:rPr lang="de-DE" sz="1600" i="1" baseline="-25000" dirty="0" err="1" smtClean="0"/>
              <a:t>pa</a:t>
            </a:r>
            <a:r>
              <a:rPr lang="de-DE" sz="1600" dirty="0" smtClean="0"/>
              <a:t> </a:t>
            </a:r>
            <a:r>
              <a:rPr lang="de-DE" sz="1600" dirty="0"/>
              <a:t>and </a:t>
            </a:r>
            <a:r>
              <a:rPr lang="de-DE" sz="1600" i="1" dirty="0"/>
              <a:t>F</a:t>
            </a:r>
            <a:r>
              <a:rPr lang="de-DE" sz="1600" dirty="0"/>
              <a:t> &lt; </a:t>
            </a:r>
            <a:r>
              <a:rPr lang="de-DE" sz="1600" i="1" dirty="0"/>
              <a:t>F</a:t>
            </a:r>
            <a:r>
              <a:rPr lang="de-DE" sz="1600" i="1" baseline="-25000" dirty="0"/>
              <a:t>msy</a:t>
            </a:r>
            <a:r>
              <a:rPr lang="de-DE" sz="1600" dirty="0"/>
              <a:t>   </a:t>
            </a:r>
          </a:p>
          <a:p>
            <a:pPr>
              <a:defRPr/>
            </a:pPr>
            <a:r>
              <a:rPr lang="de-DE" sz="1600" dirty="0" smtClean="0"/>
              <a:t>Stock </a:t>
            </a:r>
            <a:r>
              <a:rPr lang="de-DE" sz="1600" dirty="0"/>
              <a:t>is </a:t>
            </a:r>
            <a:r>
              <a:rPr lang="de-DE" sz="1600" dirty="0">
                <a:solidFill>
                  <a:srgbClr val="FFC000"/>
                </a:solidFill>
              </a:rPr>
              <a:t>approaching good status </a:t>
            </a:r>
            <a:r>
              <a:rPr lang="de-DE" sz="1600" dirty="0"/>
              <a:t>if </a:t>
            </a:r>
            <a:r>
              <a:rPr lang="de-DE" sz="1600" i="1" dirty="0" smtClean="0"/>
              <a:t>B</a:t>
            </a:r>
            <a:r>
              <a:rPr lang="de-DE" sz="1600" dirty="0" smtClean="0"/>
              <a:t> </a:t>
            </a:r>
            <a:r>
              <a:rPr lang="de-DE" sz="1600" dirty="0"/>
              <a:t>&gt; </a:t>
            </a:r>
            <a:r>
              <a:rPr lang="de-DE" sz="1600" i="1" dirty="0" err="1" smtClean="0"/>
              <a:t>B</a:t>
            </a:r>
            <a:r>
              <a:rPr lang="de-DE" sz="1600" i="1" baseline="-25000" dirty="0" err="1" smtClean="0"/>
              <a:t>pa</a:t>
            </a:r>
            <a:r>
              <a:rPr lang="de-DE" sz="1600" dirty="0" smtClean="0"/>
              <a:t> </a:t>
            </a:r>
            <a:r>
              <a:rPr lang="de-DE" sz="1600" dirty="0"/>
              <a:t>and </a:t>
            </a:r>
            <a:r>
              <a:rPr lang="de-DE" sz="1600" i="1" dirty="0"/>
              <a:t>F</a:t>
            </a:r>
            <a:r>
              <a:rPr lang="de-DE" sz="1600" dirty="0"/>
              <a:t> &lt;= </a:t>
            </a:r>
            <a:r>
              <a:rPr lang="de-DE" sz="1600" i="1" dirty="0"/>
              <a:t>F</a:t>
            </a:r>
            <a:r>
              <a:rPr lang="de-DE" sz="1600" i="1" baseline="-25000" dirty="0"/>
              <a:t>msy</a:t>
            </a:r>
            <a:r>
              <a:rPr lang="de-DE" sz="1600" dirty="0"/>
              <a:t>   </a:t>
            </a:r>
          </a:p>
          <a:p>
            <a:pPr>
              <a:defRPr/>
            </a:pPr>
            <a:r>
              <a:rPr lang="de-DE" sz="1600" dirty="0" smtClean="0"/>
              <a:t>Stock </a:t>
            </a:r>
            <a:r>
              <a:rPr lang="de-DE" sz="1600" dirty="0"/>
              <a:t>is </a:t>
            </a:r>
            <a:r>
              <a:rPr lang="de-DE" sz="1600" dirty="0">
                <a:solidFill>
                  <a:srgbClr val="FF0000"/>
                </a:solidFill>
              </a:rPr>
              <a:t>outside safe biological/ecological limits</a:t>
            </a:r>
            <a:r>
              <a:rPr lang="de-DE" sz="1600" dirty="0"/>
              <a:t> </a:t>
            </a:r>
            <a:r>
              <a:rPr lang="de-DE" sz="1600" dirty="0" smtClean="0"/>
              <a:t>if </a:t>
            </a:r>
            <a:r>
              <a:rPr lang="de-DE" sz="1600" i="1" dirty="0" smtClean="0"/>
              <a:t>B</a:t>
            </a:r>
            <a:r>
              <a:rPr lang="de-DE" sz="1600" dirty="0" smtClean="0"/>
              <a:t> </a:t>
            </a:r>
            <a:r>
              <a:rPr lang="de-DE" sz="1600" dirty="0"/>
              <a:t>&lt; </a:t>
            </a:r>
            <a:r>
              <a:rPr lang="de-DE" sz="1600" i="1" dirty="0" err="1" smtClean="0"/>
              <a:t>B</a:t>
            </a:r>
            <a:r>
              <a:rPr lang="de-DE" sz="1600" i="1" baseline="-25000" dirty="0" err="1" smtClean="0"/>
              <a:t>pa</a:t>
            </a:r>
            <a:r>
              <a:rPr lang="de-DE" sz="1600" dirty="0" smtClean="0"/>
              <a:t> </a:t>
            </a:r>
            <a:r>
              <a:rPr lang="de-DE" sz="1600" dirty="0" smtClean="0"/>
              <a:t>or </a:t>
            </a:r>
            <a:r>
              <a:rPr lang="de-DE" sz="1600" i="1" dirty="0" smtClean="0"/>
              <a:t>F</a:t>
            </a:r>
            <a:r>
              <a:rPr lang="de-DE" sz="1600" dirty="0" smtClean="0"/>
              <a:t> </a:t>
            </a:r>
            <a:r>
              <a:rPr lang="de-DE" sz="1600" dirty="0"/>
              <a:t>&gt; </a:t>
            </a:r>
            <a:r>
              <a:rPr lang="de-DE" sz="1600" i="1" dirty="0"/>
              <a:t>F</a:t>
            </a:r>
            <a:r>
              <a:rPr lang="de-DE" sz="1600" i="1" baseline="-25000" dirty="0"/>
              <a:t>msy</a:t>
            </a:r>
            <a:r>
              <a:rPr lang="de-DE" sz="1600" dirty="0"/>
              <a:t>  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89850" y="931334"/>
            <a:ext cx="6629400" cy="5064126"/>
            <a:chOff x="1189850" y="931334"/>
            <a:chExt cx="6629400" cy="50641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9850" y="931334"/>
              <a:ext cx="6629400" cy="506412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5508104" y="5680934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dirty="0" smtClean="0"/>
                <a:t>Quelle: ICES Advice 2013</a:t>
              </a:r>
              <a:endParaRPr lang="de-DE" sz="1400" dirty="0"/>
            </a:p>
          </p:txBody>
        </p:sp>
      </p:grpSp>
      <p:pic>
        <p:nvPicPr>
          <p:cNvPr id="8" name="Picture 8" descr="logo-Bf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9" y="345091"/>
            <a:ext cx="625397" cy="74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25551" r="16043"/>
          <a:stretch>
            <a:fillRect/>
          </a:stretch>
        </p:blipFill>
        <p:spPr bwMode="auto">
          <a:xfrm>
            <a:off x="7740353" y="192736"/>
            <a:ext cx="1284585" cy="64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79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4331" y="382559"/>
            <a:ext cx="6881179" cy="4388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200" b="1" dirty="0" smtClean="0">
                <a:solidFill>
                  <a:schemeClr val="tx2">
                    <a:lumMod val="75000"/>
                  </a:schemeClr>
                </a:solidFill>
              </a:rPr>
              <a:t>Status of Fully Assessed Stocks in the German Baltic Sea </a:t>
            </a:r>
            <a:endParaRPr lang="de-DE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9850" y="6115056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600" dirty="0" smtClean="0"/>
              <a:t>Stock </a:t>
            </a:r>
            <a:r>
              <a:rPr lang="de-DE" sz="1600" dirty="0"/>
              <a:t>is and remains in </a:t>
            </a:r>
            <a:r>
              <a:rPr lang="de-DE" sz="1600" dirty="0">
                <a:solidFill>
                  <a:srgbClr val="00B050"/>
                </a:solidFill>
              </a:rPr>
              <a:t>good status </a:t>
            </a:r>
            <a:r>
              <a:rPr lang="de-DE" sz="1600" dirty="0"/>
              <a:t>if </a:t>
            </a:r>
            <a:r>
              <a:rPr lang="de-DE" sz="1600" dirty="0" smtClean="0"/>
              <a:t> </a:t>
            </a:r>
            <a:r>
              <a:rPr lang="de-DE" sz="1600" i="1" dirty="0" smtClean="0"/>
              <a:t>B</a:t>
            </a:r>
            <a:r>
              <a:rPr lang="de-DE" sz="1600" dirty="0" smtClean="0"/>
              <a:t> </a:t>
            </a:r>
            <a:r>
              <a:rPr lang="de-DE" sz="1600" dirty="0"/>
              <a:t>&gt; </a:t>
            </a:r>
            <a:r>
              <a:rPr lang="de-DE" sz="1600" dirty="0" smtClean="0"/>
              <a:t>2*</a:t>
            </a:r>
            <a:r>
              <a:rPr lang="de-DE" sz="1600" i="1" dirty="0" err="1" smtClean="0"/>
              <a:t>B</a:t>
            </a:r>
            <a:r>
              <a:rPr lang="de-DE" sz="1600" i="1" baseline="-25000" dirty="0" err="1" smtClean="0"/>
              <a:t>pa</a:t>
            </a:r>
            <a:r>
              <a:rPr lang="de-DE" sz="1600" dirty="0" smtClean="0"/>
              <a:t> </a:t>
            </a:r>
            <a:r>
              <a:rPr lang="de-DE" sz="1600" dirty="0"/>
              <a:t>and </a:t>
            </a:r>
            <a:r>
              <a:rPr lang="de-DE" sz="1600" i="1" dirty="0"/>
              <a:t>F</a:t>
            </a:r>
            <a:r>
              <a:rPr lang="de-DE" sz="1600" dirty="0"/>
              <a:t> &lt; </a:t>
            </a:r>
            <a:r>
              <a:rPr lang="de-DE" sz="1600" i="1" dirty="0"/>
              <a:t>F</a:t>
            </a:r>
            <a:r>
              <a:rPr lang="de-DE" sz="1600" i="1" baseline="-25000" dirty="0"/>
              <a:t>msy</a:t>
            </a:r>
            <a:r>
              <a:rPr lang="de-DE" sz="1600" dirty="0"/>
              <a:t>   </a:t>
            </a:r>
          </a:p>
          <a:p>
            <a:pPr>
              <a:defRPr/>
            </a:pPr>
            <a:r>
              <a:rPr lang="de-DE" sz="1600" dirty="0" smtClean="0"/>
              <a:t>Stock </a:t>
            </a:r>
            <a:r>
              <a:rPr lang="de-DE" sz="1600" dirty="0"/>
              <a:t>is </a:t>
            </a:r>
            <a:r>
              <a:rPr lang="de-DE" sz="1600" dirty="0">
                <a:solidFill>
                  <a:srgbClr val="FFC000"/>
                </a:solidFill>
              </a:rPr>
              <a:t>approaching good status </a:t>
            </a:r>
            <a:r>
              <a:rPr lang="de-DE" sz="1600" dirty="0"/>
              <a:t>if </a:t>
            </a:r>
            <a:r>
              <a:rPr lang="de-DE" sz="1600" i="1" dirty="0" smtClean="0"/>
              <a:t>B</a:t>
            </a:r>
            <a:r>
              <a:rPr lang="de-DE" sz="1600" dirty="0" smtClean="0"/>
              <a:t> </a:t>
            </a:r>
            <a:r>
              <a:rPr lang="de-DE" sz="1600" dirty="0"/>
              <a:t>&gt; </a:t>
            </a:r>
            <a:r>
              <a:rPr lang="de-DE" sz="1600" i="1" dirty="0" err="1" smtClean="0"/>
              <a:t>B</a:t>
            </a:r>
            <a:r>
              <a:rPr lang="de-DE" sz="1600" i="1" baseline="-25000" dirty="0" err="1" smtClean="0"/>
              <a:t>pa</a:t>
            </a:r>
            <a:r>
              <a:rPr lang="de-DE" sz="1600" dirty="0" smtClean="0"/>
              <a:t> </a:t>
            </a:r>
            <a:r>
              <a:rPr lang="de-DE" sz="1600" dirty="0"/>
              <a:t>and </a:t>
            </a:r>
            <a:r>
              <a:rPr lang="de-DE" sz="1600" i="1" dirty="0"/>
              <a:t>F</a:t>
            </a:r>
            <a:r>
              <a:rPr lang="de-DE" sz="1600" dirty="0"/>
              <a:t> &lt;= </a:t>
            </a:r>
            <a:r>
              <a:rPr lang="de-DE" sz="1600" i="1" dirty="0"/>
              <a:t>F</a:t>
            </a:r>
            <a:r>
              <a:rPr lang="de-DE" sz="1600" i="1" baseline="-25000" dirty="0"/>
              <a:t>msy</a:t>
            </a:r>
            <a:r>
              <a:rPr lang="de-DE" sz="1600" dirty="0"/>
              <a:t>   </a:t>
            </a:r>
          </a:p>
          <a:p>
            <a:pPr>
              <a:defRPr/>
            </a:pPr>
            <a:r>
              <a:rPr lang="de-DE" sz="1600" dirty="0" smtClean="0"/>
              <a:t>Stock </a:t>
            </a:r>
            <a:r>
              <a:rPr lang="de-DE" sz="1600" dirty="0"/>
              <a:t>is </a:t>
            </a:r>
            <a:r>
              <a:rPr lang="de-DE" sz="1600" dirty="0">
                <a:solidFill>
                  <a:srgbClr val="FF0000"/>
                </a:solidFill>
              </a:rPr>
              <a:t>outside safe biological/ecological limits</a:t>
            </a:r>
            <a:r>
              <a:rPr lang="de-DE" sz="1600" dirty="0"/>
              <a:t> </a:t>
            </a:r>
            <a:r>
              <a:rPr lang="de-DE" sz="1600" dirty="0" smtClean="0"/>
              <a:t>if </a:t>
            </a:r>
            <a:r>
              <a:rPr lang="de-DE" sz="1600" i="1" dirty="0" smtClean="0"/>
              <a:t>B</a:t>
            </a:r>
            <a:r>
              <a:rPr lang="de-DE" sz="1600" dirty="0" smtClean="0"/>
              <a:t> </a:t>
            </a:r>
            <a:r>
              <a:rPr lang="de-DE" sz="1600"/>
              <a:t>&lt; </a:t>
            </a:r>
            <a:r>
              <a:rPr lang="de-DE" sz="1600" i="1" smtClean="0"/>
              <a:t>B</a:t>
            </a:r>
            <a:r>
              <a:rPr lang="de-DE" sz="1600" i="1" baseline="-25000" smtClean="0"/>
              <a:t>pa</a:t>
            </a:r>
            <a:r>
              <a:rPr lang="de-DE" sz="1600" dirty="0" smtClean="0"/>
              <a:t> </a:t>
            </a:r>
            <a:r>
              <a:rPr lang="de-DE" sz="1600" dirty="0" smtClean="0"/>
              <a:t>or </a:t>
            </a:r>
            <a:r>
              <a:rPr lang="de-DE" sz="1600" i="1" dirty="0" smtClean="0"/>
              <a:t>F</a:t>
            </a:r>
            <a:r>
              <a:rPr lang="de-DE" sz="1600" dirty="0" smtClean="0"/>
              <a:t> </a:t>
            </a:r>
            <a:r>
              <a:rPr lang="de-DE" sz="1600" dirty="0"/>
              <a:t>&gt; </a:t>
            </a:r>
            <a:r>
              <a:rPr lang="de-DE" sz="1600" i="1" dirty="0"/>
              <a:t>F</a:t>
            </a:r>
            <a:r>
              <a:rPr lang="de-DE" sz="1600" i="1" baseline="-25000" dirty="0"/>
              <a:t>msy</a:t>
            </a:r>
            <a:r>
              <a:rPr lang="de-DE" sz="1600" dirty="0"/>
              <a:t>   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5" t="25551" r="16043"/>
          <a:stretch>
            <a:fillRect/>
          </a:stretch>
        </p:blipFill>
        <p:spPr bwMode="auto">
          <a:xfrm>
            <a:off x="7740353" y="192736"/>
            <a:ext cx="1284585" cy="64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 descr="logo-Bf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19" y="345091"/>
            <a:ext cx="625397" cy="74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215036" y="931334"/>
            <a:ext cx="6785964" cy="5225462"/>
            <a:chOff x="1215036" y="931334"/>
            <a:chExt cx="6785964" cy="522546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5036" y="931334"/>
              <a:ext cx="6785964" cy="518372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715000" y="5849019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dirty="0" smtClean="0"/>
                <a:t>Quelle: ICES Advice 2013</a:t>
              </a:r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39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Die </a:t>
            </a:r>
            <a:r>
              <a:rPr lang="en-US" dirty="0" err="1" smtClean="0"/>
              <a:t>neue</a:t>
            </a:r>
            <a:r>
              <a:rPr lang="en-US" dirty="0" smtClean="0"/>
              <a:t> </a:t>
            </a:r>
            <a:r>
              <a:rPr lang="en-US" dirty="0" err="1" smtClean="0"/>
              <a:t>Gemeinsame</a:t>
            </a:r>
            <a:r>
              <a:rPr lang="en-US" dirty="0" smtClean="0"/>
              <a:t> </a:t>
            </a:r>
            <a:r>
              <a:rPr lang="en-US" dirty="0" err="1" smtClean="0"/>
              <a:t>Fischereipolitik</a:t>
            </a:r>
            <a:r>
              <a:rPr lang="en-US" dirty="0" smtClean="0"/>
              <a:t> </a:t>
            </a:r>
            <a:r>
              <a:rPr lang="en-US" dirty="0" err="1" smtClean="0"/>
              <a:t>fordert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36316"/>
            <a:ext cx="8964488" cy="440329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Ausdrückliche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Unterstützung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der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Ziele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der MSRL (Preamble 11)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/>
              <a:t>Wiederaufbau</a:t>
            </a:r>
            <a:r>
              <a:rPr lang="en-US" sz="2800" dirty="0" smtClean="0"/>
              <a:t> </a:t>
            </a:r>
            <a:r>
              <a:rPr lang="en-US" sz="2800" dirty="0" err="1" smtClean="0"/>
              <a:t>aller</a:t>
            </a:r>
            <a:r>
              <a:rPr lang="en-US" sz="2800" dirty="0" smtClean="0"/>
              <a:t> </a:t>
            </a:r>
            <a:r>
              <a:rPr lang="en-US" sz="2800" dirty="0" err="1" smtClean="0"/>
              <a:t>Fischbestände</a:t>
            </a:r>
            <a:r>
              <a:rPr lang="en-US" sz="2800" dirty="0" smtClean="0"/>
              <a:t> (</a:t>
            </a:r>
            <a:r>
              <a:rPr lang="en-US" sz="2800" dirty="0" err="1" smtClean="0"/>
              <a:t>Artikel</a:t>
            </a:r>
            <a:r>
              <a:rPr lang="en-US" sz="2800" dirty="0" smtClean="0"/>
              <a:t> 2.2)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/>
              <a:t>Reduzierung</a:t>
            </a:r>
            <a:r>
              <a:rPr lang="en-US" sz="2800" dirty="0" smtClean="0"/>
              <a:t> des </a:t>
            </a:r>
            <a:r>
              <a:rPr lang="en-US" sz="2800" dirty="0" err="1" smtClean="0"/>
              <a:t>Fischereidrucks</a:t>
            </a:r>
            <a:r>
              <a:rPr lang="en-US" sz="2800" dirty="0" smtClean="0"/>
              <a:t> </a:t>
            </a:r>
            <a:r>
              <a:rPr lang="en-US" sz="2800" dirty="0" err="1" smtClean="0"/>
              <a:t>bis</a:t>
            </a:r>
            <a:r>
              <a:rPr lang="en-US" sz="2800" dirty="0" smtClean="0"/>
              <a:t> 2015 (</a:t>
            </a:r>
            <a:r>
              <a:rPr lang="en-US" sz="2800" dirty="0" err="1" smtClean="0"/>
              <a:t>Artikel</a:t>
            </a:r>
            <a:r>
              <a:rPr lang="en-US" sz="2800" dirty="0" smtClean="0"/>
              <a:t> 2.2)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Minimierung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negativer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Auswirkungen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der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Fischerei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Artikel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2.3)</a:t>
            </a:r>
          </a:p>
          <a:p>
            <a:pPr>
              <a:spcAft>
                <a:spcPts val="600"/>
              </a:spcAft>
            </a:pP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Wiederaufbau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und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Erhalt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der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vollen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Funktionsfähigkeit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der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marinen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Ökosysteme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en-US" sz="2800" dirty="0" err="1" smtClean="0">
                <a:solidFill>
                  <a:schemeClr val="bg1">
                    <a:lumMod val="65000"/>
                  </a:schemeClr>
                </a:solidFill>
              </a:rPr>
              <a:t>Artikel</a:t>
            </a:r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 4.1)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4612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" y="0"/>
            <a:ext cx="5899453" cy="401340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140572"/>
            <a:ext cx="4159464" cy="268618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901191"/>
            <a:ext cx="4191215" cy="310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8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"/>
            <a:ext cx="6992812" cy="388066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08524"/>
            <a:ext cx="7442838" cy="280831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07504" y="4572620"/>
            <a:ext cx="864096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Verbesserte</a:t>
            </a:r>
            <a:r>
              <a:rPr lang="en-US" dirty="0" smtClean="0"/>
              <a:t> Version in </a:t>
            </a:r>
            <a:r>
              <a:rPr lang="en-US" dirty="0" err="1" smtClean="0"/>
              <a:t>Arbeit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76274"/>
            <a:ext cx="5916235" cy="525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00192" y="4104631"/>
            <a:ext cx="16514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Nordsee</a:t>
            </a:r>
            <a:r>
              <a:rPr lang="en-US" dirty="0" smtClean="0"/>
              <a:t> </a:t>
            </a:r>
            <a:r>
              <a:rPr lang="en-US" dirty="0" err="1" smtClean="0"/>
              <a:t>Hering</a:t>
            </a:r>
            <a:endParaRPr lang="en-US" dirty="0" smtClean="0"/>
          </a:p>
          <a:p>
            <a:endParaRPr lang="en-US" dirty="0"/>
          </a:p>
          <a:p>
            <a:r>
              <a:rPr lang="en-US" i="1" dirty="0" err="1" smtClean="0"/>
              <a:t>Bmsy</a:t>
            </a:r>
            <a:endParaRPr lang="en-US" i="1" dirty="0" smtClean="0"/>
          </a:p>
          <a:p>
            <a:endParaRPr lang="en-US" dirty="0"/>
          </a:p>
          <a:p>
            <a:r>
              <a:rPr lang="en-US" i="1" dirty="0" err="1" smtClean="0"/>
              <a:t>Bpa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2344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andarddesign">
  <a:themeElements>
    <a:clrScheme name="Standarddesign 8">
      <a:dk1>
        <a:srgbClr val="000000"/>
      </a:dk1>
      <a:lt1>
        <a:srgbClr val="FFFF00"/>
      </a:lt1>
      <a:dk2>
        <a:srgbClr val="000000"/>
      </a:dk2>
      <a:lt2>
        <a:srgbClr val="FFFF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de-DE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0000"/>
        </a:dk1>
        <a:lt1>
          <a:srgbClr val="FFFF00"/>
        </a:lt1>
        <a:dk2>
          <a:srgbClr val="000000"/>
        </a:dk2>
        <a:lt2>
          <a:srgbClr val="FFFF0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798</Words>
  <Application>Microsoft Office PowerPoint</Application>
  <PresentationFormat>Custom</PresentationFormat>
  <Paragraphs>108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Larissa</vt:lpstr>
      <vt:lpstr>Office Theme</vt:lpstr>
      <vt:lpstr>Standarddesign</vt:lpstr>
      <vt:lpstr>Herausforderungen bei der Umsetzung der Gemeinsamen Fischereipolitik in Deutschland</vt:lpstr>
      <vt:lpstr>Die neue Gemeinsame Fischereipolitik fordert (I):</vt:lpstr>
      <vt:lpstr>Die neue Gemeinsame Fischereipolitik fordert (II):</vt:lpstr>
      <vt:lpstr>PowerPoint Presentation</vt:lpstr>
      <vt:lpstr>PowerPoint Presentation</vt:lpstr>
      <vt:lpstr>Die neue Gemeinsame Fischereipolitik fordert:</vt:lpstr>
      <vt:lpstr>PowerPoint Presentation</vt:lpstr>
      <vt:lpstr>PowerPoint Presentation</vt:lpstr>
      <vt:lpstr>Verbesserte Version in Arbeit…</vt:lpstr>
      <vt:lpstr>Die neue Gemeinsame Fischereipolitik fordert:</vt:lpstr>
      <vt:lpstr>Dorsch, westliche Ostsee</vt:lpstr>
      <vt:lpstr>Dorsch, westliche Ostsee</vt:lpstr>
      <vt:lpstr>Hilfestellung für die Verhandlungen</vt:lpstr>
      <vt:lpstr>Hilfestellung für die Verhandlungen</vt:lpstr>
      <vt:lpstr>Die neue Gemeinsame Fischereipolitik fordert:</vt:lpstr>
      <vt:lpstr>PowerPoint Presentation</vt:lpstr>
      <vt:lpstr>Die neue Gemeinsame Fischereipolitik fordert:</vt:lpstr>
      <vt:lpstr>Nahrungsnetz der westlichen Ostsee</vt:lpstr>
      <vt:lpstr>Nahrungsnetz der westlichen Ostsee</vt:lpstr>
      <vt:lpstr>Nahrungsnetz der westlichen Ostsee</vt:lpstr>
      <vt:lpstr>Nahrungsnetz der westlichen Ostsee</vt:lpstr>
      <vt:lpstr>Nahrungsnetz der westlichen Ostsee</vt:lpstr>
      <vt:lpstr>Nahrungsnetz der westlichen Ostsee</vt:lpstr>
      <vt:lpstr>MSC hat ähnliche Ziele wie die GFP:</vt:lpstr>
      <vt:lpstr>Kritische Begleitung des MSC</vt:lpstr>
      <vt:lpstr>Vielen Dank   Rainer Froese GEOMAR  Ergebnisse aktueller Meeresforschung des BfN und seiner Partner Stralsund, 23. September 2014 </vt:lpstr>
    </vt:vector>
  </TitlesOfParts>
  <Company>GEOMAR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Opitz, Silvia</dc:creator>
  <cp:lastModifiedBy>Froese, Rainer</cp:lastModifiedBy>
  <cp:revision>86</cp:revision>
  <cp:lastPrinted>2014-07-01T14:56:22Z</cp:lastPrinted>
  <dcterms:created xsi:type="dcterms:W3CDTF">2014-07-01T11:47:01Z</dcterms:created>
  <dcterms:modified xsi:type="dcterms:W3CDTF">2014-09-26T09:46:57Z</dcterms:modified>
</cp:coreProperties>
</file>