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84" r:id="rId4"/>
    <p:sldId id="285" r:id="rId5"/>
    <p:sldId id="286" r:id="rId6"/>
    <p:sldId id="258" r:id="rId7"/>
    <p:sldId id="259" r:id="rId8"/>
    <p:sldId id="260" r:id="rId9"/>
    <p:sldId id="266" r:id="rId10"/>
    <p:sldId id="267" r:id="rId11"/>
    <p:sldId id="265" r:id="rId12"/>
    <p:sldId id="269" r:id="rId13"/>
    <p:sldId id="270" r:id="rId14"/>
    <p:sldId id="263" r:id="rId15"/>
    <p:sldId id="264" r:id="rId16"/>
    <p:sldId id="268" r:id="rId17"/>
    <p:sldId id="287" r:id="rId18"/>
    <p:sldId id="288" r:id="rId19"/>
    <p:sldId id="271" r:id="rId20"/>
    <p:sldId id="273" r:id="rId21"/>
    <p:sldId id="272" r:id="rId22"/>
    <p:sldId id="274" r:id="rId23"/>
    <p:sldId id="275" r:id="rId24"/>
    <p:sldId id="276" r:id="rId25"/>
    <p:sldId id="277" r:id="rId26"/>
    <p:sldId id="278" r:id="rId27"/>
    <p:sldId id="279" r:id="rId28"/>
    <p:sldId id="280" r:id="rId29"/>
    <p:sldId id="281" r:id="rId30"/>
    <p:sldId id="282" r:id="rId31"/>
    <p:sldId id="283" r:id="rId32"/>
    <p:sldId id="28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57" d="100"/>
          <a:sy n="57" d="100"/>
        </p:scale>
        <p:origin x="33" y="29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3CDFA-EC3D-466A-979B-91B43B13BA6A}" type="datetimeFigureOut">
              <a:rPr lang="en-US" smtClean="0"/>
              <a:t>12-Apr-21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060A5A-3F53-4D53-829B-545D31705089}" type="slidenum">
              <a:rPr lang="en-US" smtClean="0"/>
              <a:t>‹#›</a:t>
            </a:fld>
            <a:endParaRPr lang="en-US"/>
          </a:p>
        </p:txBody>
      </p:sp>
    </p:spTree>
    <p:extLst>
      <p:ext uri="{BB962C8B-B14F-4D97-AF65-F5344CB8AC3E}">
        <p14:creationId xmlns:p14="http://schemas.microsoft.com/office/powerpoint/2010/main" val="3717076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1DE56D-527D-415A-A427-DDECA39AEAA8}" type="slidenum">
              <a:rPr lang="en-US" altLang="en-US"/>
              <a:pPr>
                <a:spcBef>
                  <a:spcPct val="0"/>
                </a:spcBef>
              </a:pPr>
              <a:t>9</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295083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EF829BC-CAB0-4DB3-B1D7-EEA55046FC0D}" type="slidenum">
              <a:rPr lang="en-US" altLang="en-US"/>
              <a:pPr>
                <a:spcBef>
                  <a:spcPct val="0"/>
                </a:spcBef>
              </a:pPr>
              <a:t>10</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888758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5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4C54ACB-1AAB-4577-B412-4813ED373ECD}" type="slidenum">
              <a:rPr lang="en-US" altLang="en-US">
                <a:solidFill>
                  <a:prstClr val="black"/>
                </a:solidFill>
              </a:rPr>
              <a:pPr eaLnBrk="1" hangingPunct="1"/>
              <a:t>20</a:t>
            </a:fld>
            <a:endParaRPr lang="en-US" altLang="en-US">
              <a:solidFill>
                <a:prstClr val="black"/>
              </a:solidFill>
            </a:endParaRPr>
          </a:p>
        </p:txBody>
      </p:sp>
    </p:spTree>
    <p:extLst>
      <p:ext uri="{BB962C8B-B14F-4D97-AF65-F5344CB8AC3E}">
        <p14:creationId xmlns:p14="http://schemas.microsoft.com/office/powerpoint/2010/main" val="305253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FC742B-CC58-40FA-BE6F-E469D9A4A737}" type="datetimeFigureOut">
              <a:rPr lang="en-US" smtClean="0"/>
              <a:t>12-Apr-21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AF54D-CD35-4EF9-A744-43FF4654B634}" type="slidenum">
              <a:rPr lang="en-US" smtClean="0"/>
              <a:t>‹#›</a:t>
            </a:fld>
            <a:endParaRPr lang="en-US"/>
          </a:p>
        </p:txBody>
      </p:sp>
    </p:spTree>
    <p:extLst>
      <p:ext uri="{BB962C8B-B14F-4D97-AF65-F5344CB8AC3E}">
        <p14:creationId xmlns:p14="http://schemas.microsoft.com/office/powerpoint/2010/main" val="1509887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FC742B-CC58-40FA-BE6F-E469D9A4A737}" type="datetimeFigureOut">
              <a:rPr lang="en-US" smtClean="0"/>
              <a:t>12-Apr-21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AF54D-CD35-4EF9-A744-43FF4654B634}" type="slidenum">
              <a:rPr lang="en-US" smtClean="0"/>
              <a:t>‹#›</a:t>
            </a:fld>
            <a:endParaRPr lang="en-US"/>
          </a:p>
        </p:txBody>
      </p:sp>
    </p:spTree>
    <p:extLst>
      <p:ext uri="{BB962C8B-B14F-4D97-AF65-F5344CB8AC3E}">
        <p14:creationId xmlns:p14="http://schemas.microsoft.com/office/powerpoint/2010/main" val="550107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FC742B-CC58-40FA-BE6F-E469D9A4A737}" type="datetimeFigureOut">
              <a:rPr lang="en-US" smtClean="0"/>
              <a:t>12-Apr-21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AF54D-CD35-4EF9-A744-43FF4654B634}" type="slidenum">
              <a:rPr lang="en-US" smtClean="0"/>
              <a:t>‹#›</a:t>
            </a:fld>
            <a:endParaRPr lang="en-US"/>
          </a:p>
        </p:txBody>
      </p:sp>
    </p:spTree>
    <p:extLst>
      <p:ext uri="{BB962C8B-B14F-4D97-AF65-F5344CB8AC3E}">
        <p14:creationId xmlns:p14="http://schemas.microsoft.com/office/powerpoint/2010/main" val="1064212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FC742B-CC58-40FA-BE6F-E469D9A4A737}" type="datetimeFigureOut">
              <a:rPr lang="en-US" smtClean="0"/>
              <a:t>12-Apr-21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AF54D-CD35-4EF9-A744-43FF4654B634}" type="slidenum">
              <a:rPr lang="en-US" smtClean="0"/>
              <a:t>‹#›</a:t>
            </a:fld>
            <a:endParaRPr lang="en-US"/>
          </a:p>
        </p:txBody>
      </p:sp>
    </p:spTree>
    <p:extLst>
      <p:ext uri="{BB962C8B-B14F-4D97-AF65-F5344CB8AC3E}">
        <p14:creationId xmlns:p14="http://schemas.microsoft.com/office/powerpoint/2010/main" val="818769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FC742B-CC58-40FA-BE6F-E469D9A4A737}" type="datetimeFigureOut">
              <a:rPr lang="en-US" smtClean="0"/>
              <a:t>12-Apr-21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FAF54D-CD35-4EF9-A744-43FF4654B634}" type="slidenum">
              <a:rPr lang="en-US" smtClean="0"/>
              <a:t>‹#›</a:t>
            </a:fld>
            <a:endParaRPr lang="en-US"/>
          </a:p>
        </p:txBody>
      </p:sp>
    </p:spTree>
    <p:extLst>
      <p:ext uri="{BB962C8B-B14F-4D97-AF65-F5344CB8AC3E}">
        <p14:creationId xmlns:p14="http://schemas.microsoft.com/office/powerpoint/2010/main" val="818967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FC742B-CC58-40FA-BE6F-E469D9A4A737}" type="datetimeFigureOut">
              <a:rPr lang="en-US" smtClean="0"/>
              <a:t>12-Apr-21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AF54D-CD35-4EF9-A744-43FF4654B634}" type="slidenum">
              <a:rPr lang="en-US" smtClean="0"/>
              <a:t>‹#›</a:t>
            </a:fld>
            <a:endParaRPr lang="en-US"/>
          </a:p>
        </p:txBody>
      </p:sp>
    </p:spTree>
    <p:extLst>
      <p:ext uri="{BB962C8B-B14F-4D97-AF65-F5344CB8AC3E}">
        <p14:creationId xmlns:p14="http://schemas.microsoft.com/office/powerpoint/2010/main" val="285280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FC742B-CC58-40FA-BE6F-E469D9A4A737}" type="datetimeFigureOut">
              <a:rPr lang="en-US" smtClean="0"/>
              <a:t>12-Apr-21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FAF54D-CD35-4EF9-A744-43FF4654B634}" type="slidenum">
              <a:rPr lang="en-US" smtClean="0"/>
              <a:t>‹#›</a:t>
            </a:fld>
            <a:endParaRPr lang="en-US"/>
          </a:p>
        </p:txBody>
      </p:sp>
    </p:spTree>
    <p:extLst>
      <p:ext uri="{BB962C8B-B14F-4D97-AF65-F5344CB8AC3E}">
        <p14:creationId xmlns:p14="http://schemas.microsoft.com/office/powerpoint/2010/main" val="1487657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FC742B-CC58-40FA-BE6F-E469D9A4A737}" type="datetimeFigureOut">
              <a:rPr lang="en-US" smtClean="0"/>
              <a:t>12-Apr-21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FAF54D-CD35-4EF9-A744-43FF4654B634}" type="slidenum">
              <a:rPr lang="en-US" smtClean="0"/>
              <a:t>‹#›</a:t>
            </a:fld>
            <a:endParaRPr lang="en-US"/>
          </a:p>
        </p:txBody>
      </p:sp>
    </p:spTree>
    <p:extLst>
      <p:ext uri="{BB962C8B-B14F-4D97-AF65-F5344CB8AC3E}">
        <p14:creationId xmlns:p14="http://schemas.microsoft.com/office/powerpoint/2010/main" val="2208813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FC742B-CC58-40FA-BE6F-E469D9A4A737}" type="datetimeFigureOut">
              <a:rPr lang="en-US" smtClean="0"/>
              <a:t>12-Apr-21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FAF54D-CD35-4EF9-A744-43FF4654B634}" type="slidenum">
              <a:rPr lang="en-US" smtClean="0"/>
              <a:t>‹#›</a:t>
            </a:fld>
            <a:endParaRPr lang="en-US"/>
          </a:p>
        </p:txBody>
      </p:sp>
    </p:spTree>
    <p:extLst>
      <p:ext uri="{BB962C8B-B14F-4D97-AF65-F5344CB8AC3E}">
        <p14:creationId xmlns:p14="http://schemas.microsoft.com/office/powerpoint/2010/main" val="310673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FC742B-CC58-40FA-BE6F-E469D9A4A737}" type="datetimeFigureOut">
              <a:rPr lang="en-US" smtClean="0"/>
              <a:t>12-Apr-21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AF54D-CD35-4EF9-A744-43FF4654B634}" type="slidenum">
              <a:rPr lang="en-US" smtClean="0"/>
              <a:t>‹#›</a:t>
            </a:fld>
            <a:endParaRPr lang="en-US"/>
          </a:p>
        </p:txBody>
      </p:sp>
    </p:spTree>
    <p:extLst>
      <p:ext uri="{BB962C8B-B14F-4D97-AF65-F5344CB8AC3E}">
        <p14:creationId xmlns:p14="http://schemas.microsoft.com/office/powerpoint/2010/main" val="1237525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FC742B-CC58-40FA-BE6F-E469D9A4A737}" type="datetimeFigureOut">
              <a:rPr lang="en-US" smtClean="0"/>
              <a:t>12-Apr-21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FAF54D-CD35-4EF9-A744-43FF4654B634}" type="slidenum">
              <a:rPr lang="en-US" smtClean="0"/>
              <a:t>‹#›</a:t>
            </a:fld>
            <a:endParaRPr lang="en-US"/>
          </a:p>
        </p:txBody>
      </p:sp>
    </p:spTree>
    <p:extLst>
      <p:ext uri="{BB962C8B-B14F-4D97-AF65-F5344CB8AC3E}">
        <p14:creationId xmlns:p14="http://schemas.microsoft.com/office/powerpoint/2010/main" val="3407298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FC742B-CC58-40FA-BE6F-E469D9A4A737}" type="datetimeFigureOut">
              <a:rPr lang="en-US" smtClean="0"/>
              <a:t>12-Apr-21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FAF54D-CD35-4EF9-A744-43FF4654B634}" type="slidenum">
              <a:rPr lang="en-US" smtClean="0"/>
              <a:t>‹#›</a:t>
            </a:fld>
            <a:endParaRPr lang="en-US"/>
          </a:p>
        </p:txBody>
      </p:sp>
    </p:spTree>
    <p:extLst>
      <p:ext uri="{BB962C8B-B14F-4D97-AF65-F5344CB8AC3E}">
        <p14:creationId xmlns:p14="http://schemas.microsoft.com/office/powerpoint/2010/main" val="1057848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Principles of life in the Newton/Einstein Universe</a:t>
            </a:r>
            <a:endParaRPr lang="en-US" dirty="0"/>
          </a:p>
        </p:txBody>
      </p:sp>
      <p:sp>
        <p:nvSpPr>
          <p:cNvPr id="3" name="Subtitle 2"/>
          <p:cNvSpPr>
            <a:spLocks noGrp="1"/>
          </p:cNvSpPr>
          <p:nvPr>
            <p:ph type="subTitle" idx="1"/>
          </p:nvPr>
        </p:nvSpPr>
        <p:spPr/>
        <p:txBody>
          <a:bodyPr/>
          <a:lstStyle/>
          <a:p>
            <a:r>
              <a:rPr lang="en-US" dirty="0" smtClean="0"/>
              <a:t>Rainer Froese</a:t>
            </a:r>
          </a:p>
          <a:p>
            <a:r>
              <a:rPr lang="en-US" dirty="0" smtClean="0"/>
              <a:t>GEOMAR</a:t>
            </a:r>
          </a:p>
          <a:p>
            <a:r>
              <a:rPr lang="en-US" dirty="0" smtClean="0"/>
              <a:t>GEOMAR EV Lunch Seminar 12th April 2021</a:t>
            </a:r>
            <a:endParaRPr lang="en-US" dirty="0"/>
          </a:p>
        </p:txBody>
      </p:sp>
    </p:spTree>
    <p:extLst>
      <p:ext uri="{BB962C8B-B14F-4D97-AF65-F5344CB8AC3E}">
        <p14:creationId xmlns:p14="http://schemas.microsoft.com/office/powerpoint/2010/main" val="2288869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92313" y="0"/>
            <a:ext cx="8229600" cy="1143000"/>
          </a:xfrm>
        </p:spPr>
        <p:txBody>
          <a:bodyPr/>
          <a:lstStyle/>
          <a:p>
            <a:pPr eaLnBrk="1" hangingPunct="1"/>
            <a:r>
              <a:rPr lang="en-US" altLang="en-US" smtClean="0"/>
              <a:t>von Bertalanffy Growth </a:t>
            </a:r>
          </a:p>
        </p:txBody>
      </p:sp>
      <p:sp>
        <p:nvSpPr>
          <p:cNvPr id="8196" name="Rectangle 4"/>
          <p:cNvSpPr>
            <a:spLocks noGrp="1" noChangeArrowheads="1"/>
          </p:cNvSpPr>
          <p:nvPr>
            <p:ph type="body" idx="1"/>
          </p:nvPr>
        </p:nvSpPr>
        <p:spPr>
          <a:xfrm>
            <a:off x="1981200" y="1268414"/>
            <a:ext cx="8229600" cy="5329237"/>
          </a:xfrm>
          <a:noFill/>
        </p:spPr>
        <p:txBody>
          <a:bodyPr>
            <a:normAutofit fontScale="92500" lnSpcReduction="10000"/>
          </a:bodyPr>
          <a:lstStyle/>
          <a:p>
            <a:pPr eaLnBrk="1" hangingPunct="1">
              <a:lnSpc>
                <a:spcPct val="80000"/>
              </a:lnSpc>
              <a:buFontTx/>
              <a:buNone/>
            </a:pPr>
            <a:r>
              <a:rPr lang="en-US" altLang="en-US" sz="2400" dirty="0"/>
              <a:t>Von </a:t>
            </a:r>
            <a:r>
              <a:rPr lang="en-US" altLang="en-US" sz="2400" dirty="0" err="1"/>
              <a:t>Bertalanffy’s</a:t>
            </a:r>
            <a:r>
              <a:rPr lang="en-US" altLang="en-US" sz="2400" dirty="0"/>
              <a:t> (1934) Growth Function (VBGF)</a:t>
            </a:r>
          </a:p>
          <a:p>
            <a:pPr eaLnBrk="1" hangingPunct="1">
              <a:lnSpc>
                <a:spcPct val="80000"/>
              </a:lnSpc>
              <a:buFontTx/>
              <a:buNone/>
            </a:pPr>
            <a:r>
              <a:rPr lang="en-US" altLang="en-US" dirty="0"/>
              <a:t>			</a:t>
            </a:r>
          </a:p>
          <a:p>
            <a:pPr eaLnBrk="1" hangingPunct="1">
              <a:lnSpc>
                <a:spcPct val="80000"/>
              </a:lnSpc>
              <a:buFontTx/>
              <a:buNone/>
            </a:pPr>
            <a:r>
              <a:rPr lang="en-US" altLang="en-US" dirty="0"/>
              <a:t>			</a:t>
            </a:r>
            <a:r>
              <a:rPr lang="en-US" altLang="en-US" dirty="0" err="1"/>
              <a:t>d</a:t>
            </a:r>
            <a:r>
              <a:rPr lang="en-US" altLang="en-US" i="1" dirty="0" err="1"/>
              <a:t>W</a:t>
            </a:r>
            <a:r>
              <a:rPr lang="en-US" altLang="en-US" dirty="0"/>
              <a:t>/</a:t>
            </a:r>
            <a:r>
              <a:rPr lang="en-US" altLang="en-US" dirty="0" err="1"/>
              <a:t>d</a:t>
            </a:r>
            <a:r>
              <a:rPr lang="en-US" altLang="en-US" i="1" dirty="0" err="1"/>
              <a:t>t</a:t>
            </a:r>
            <a:r>
              <a:rPr lang="en-US" altLang="en-US" dirty="0"/>
              <a:t> = </a:t>
            </a:r>
            <a:r>
              <a:rPr lang="en-US" altLang="en-US" i="1" dirty="0"/>
              <a:t>H</a:t>
            </a:r>
            <a:r>
              <a:rPr lang="en-US" altLang="en-US" dirty="0"/>
              <a:t> * </a:t>
            </a:r>
            <a:r>
              <a:rPr lang="en-US" altLang="en-US" i="1" dirty="0" err="1"/>
              <a:t>W</a:t>
            </a:r>
            <a:r>
              <a:rPr lang="en-US" altLang="en-US" i="1" baseline="-25000" dirty="0" err="1"/>
              <a:t>t</a:t>
            </a:r>
            <a:r>
              <a:rPr lang="en-US" altLang="en-US" i="1" dirty="0"/>
              <a:t> </a:t>
            </a:r>
            <a:r>
              <a:rPr lang="en-US" altLang="en-US" baseline="30000" dirty="0"/>
              <a:t>2/3</a:t>
            </a:r>
            <a:r>
              <a:rPr lang="en-US" altLang="en-US" dirty="0"/>
              <a:t> – </a:t>
            </a:r>
            <a:r>
              <a:rPr lang="en-US" altLang="en-US" i="1" dirty="0"/>
              <a:t>B</a:t>
            </a:r>
            <a:r>
              <a:rPr lang="en-US" altLang="en-US" dirty="0"/>
              <a:t> * </a:t>
            </a:r>
            <a:r>
              <a:rPr lang="en-US" altLang="en-US" i="1" dirty="0" err="1"/>
              <a:t>W</a:t>
            </a:r>
            <a:r>
              <a:rPr lang="en-US" altLang="en-US" i="1" baseline="-25000" dirty="0" err="1"/>
              <a:t>t</a:t>
            </a:r>
            <a:endParaRPr lang="en-US" altLang="en-US" i="1" baseline="-25000" dirty="0"/>
          </a:p>
          <a:p>
            <a:pPr eaLnBrk="1" hangingPunct="1">
              <a:lnSpc>
                <a:spcPct val="80000"/>
              </a:lnSpc>
              <a:buFontTx/>
              <a:buNone/>
            </a:pPr>
            <a:r>
              <a:rPr lang="en-US" altLang="en-US" sz="1800" dirty="0"/>
              <a:t>		</a:t>
            </a:r>
          </a:p>
          <a:p>
            <a:pPr eaLnBrk="1" hangingPunct="1">
              <a:lnSpc>
                <a:spcPct val="80000"/>
              </a:lnSpc>
              <a:buFontTx/>
              <a:buNone/>
            </a:pPr>
            <a:r>
              <a:rPr lang="en-US" altLang="en-US" sz="1800" dirty="0"/>
              <a:t>		where </a:t>
            </a:r>
            <a:r>
              <a:rPr lang="en-US" altLang="en-US" sz="1800" i="1" dirty="0"/>
              <a:t>W </a:t>
            </a:r>
            <a:r>
              <a:rPr lang="en-US" altLang="en-US" sz="1800" dirty="0"/>
              <a:t>= body weight, </a:t>
            </a:r>
            <a:r>
              <a:rPr lang="en-US" altLang="en-US" sz="1800" i="1" dirty="0"/>
              <a:t>H</a:t>
            </a:r>
            <a:r>
              <a:rPr lang="en-US" altLang="en-US" sz="1800" dirty="0"/>
              <a:t> </a:t>
            </a:r>
            <a:r>
              <a:rPr lang="en-US" altLang="en-US" sz="1800" i="1" dirty="0"/>
              <a:t>W</a:t>
            </a:r>
            <a:r>
              <a:rPr lang="en-US" altLang="en-US" sz="1800" i="1" baseline="30000" dirty="0"/>
              <a:t>2/3</a:t>
            </a:r>
            <a:r>
              <a:rPr lang="en-US" altLang="en-US" sz="1800" dirty="0"/>
              <a:t>= total available energy (metabolism), </a:t>
            </a:r>
          </a:p>
          <a:p>
            <a:pPr eaLnBrk="1" hangingPunct="1">
              <a:lnSpc>
                <a:spcPct val="80000"/>
              </a:lnSpc>
              <a:buFontTx/>
              <a:buNone/>
            </a:pPr>
            <a:r>
              <a:rPr lang="en-US" altLang="en-US" sz="1800" i="1" dirty="0"/>
              <a:t>		B</a:t>
            </a:r>
            <a:r>
              <a:rPr lang="en-US" altLang="en-US" sz="1800" dirty="0"/>
              <a:t> </a:t>
            </a:r>
            <a:r>
              <a:rPr lang="en-US" altLang="en-US" sz="1800" i="1" dirty="0"/>
              <a:t>W </a:t>
            </a:r>
            <a:r>
              <a:rPr lang="en-US" altLang="en-US" sz="1800" dirty="0"/>
              <a:t>= energy needed for processes other than growth, </a:t>
            </a:r>
            <a:r>
              <a:rPr lang="en-US" altLang="en-US" sz="1800" i="1" dirty="0"/>
              <a:t>t</a:t>
            </a:r>
            <a:r>
              <a:rPr lang="en-US" altLang="en-US" sz="1800" dirty="0"/>
              <a:t> = age, </a:t>
            </a:r>
          </a:p>
          <a:p>
            <a:pPr eaLnBrk="1" hangingPunct="1">
              <a:lnSpc>
                <a:spcPct val="80000"/>
              </a:lnSpc>
              <a:buFontTx/>
              <a:buNone/>
            </a:pPr>
            <a:r>
              <a:rPr lang="en-US" altLang="en-US" sz="1800" dirty="0"/>
              <a:t>		</a:t>
            </a:r>
            <a:r>
              <a:rPr lang="en-US" altLang="en-US" sz="1800" dirty="0" err="1"/>
              <a:t>d</a:t>
            </a:r>
            <a:r>
              <a:rPr lang="en-US" altLang="en-US" sz="1800" i="1" dirty="0" err="1"/>
              <a:t>W</a:t>
            </a:r>
            <a:r>
              <a:rPr lang="en-US" altLang="en-US" sz="1800" dirty="0"/>
              <a:t>/</a:t>
            </a:r>
            <a:r>
              <a:rPr lang="en-US" altLang="en-US" sz="1800" dirty="0" err="1"/>
              <a:t>d</a:t>
            </a:r>
            <a:r>
              <a:rPr lang="en-US" altLang="en-US" sz="1800" i="1" dirty="0" err="1"/>
              <a:t>t</a:t>
            </a:r>
            <a:r>
              <a:rPr lang="en-US" altLang="en-US" sz="1800" dirty="0"/>
              <a:t> = growth rate at age </a:t>
            </a:r>
            <a:r>
              <a:rPr lang="en-US" altLang="en-US" sz="1800" i="1" dirty="0"/>
              <a:t>t</a:t>
            </a:r>
            <a:r>
              <a:rPr lang="en-US" altLang="en-US" sz="1800" dirty="0"/>
              <a:t> = energy available for growth at age </a:t>
            </a:r>
            <a:r>
              <a:rPr lang="en-US" altLang="en-US" sz="1800" i="1" dirty="0"/>
              <a:t>t</a:t>
            </a:r>
          </a:p>
          <a:p>
            <a:pPr eaLnBrk="1" hangingPunct="1">
              <a:lnSpc>
                <a:spcPct val="80000"/>
              </a:lnSpc>
              <a:buFontTx/>
              <a:buNone/>
            </a:pPr>
            <a:endParaRPr lang="en-US" altLang="en-US" dirty="0"/>
          </a:p>
          <a:p>
            <a:pPr eaLnBrk="1" hangingPunct="1">
              <a:lnSpc>
                <a:spcPct val="80000"/>
              </a:lnSpc>
              <a:buFontTx/>
              <a:buNone/>
            </a:pPr>
            <a:r>
              <a:rPr lang="en-US" altLang="en-US" sz="2400" dirty="0"/>
              <a:t>Solving the differential equation results in</a:t>
            </a:r>
          </a:p>
          <a:p>
            <a:pPr eaLnBrk="1" hangingPunct="1">
              <a:lnSpc>
                <a:spcPct val="80000"/>
              </a:lnSpc>
              <a:buFontTx/>
              <a:buNone/>
            </a:pPr>
            <a:r>
              <a:rPr lang="en-US" altLang="en-US" dirty="0"/>
              <a:t>			</a:t>
            </a:r>
            <a:r>
              <a:rPr lang="en-US" altLang="en-US" i="1" dirty="0" err="1"/>
              <a:t>W</a:t>
            </a:r>
            <a:r>
              <a:rPr lang="en-US" altLang="en-US" i="1" baseline="-25000" dirty="0" err="1"/>
              <a:t>t</a:t>
            </a:r>
            <a:r>
              <a:rPr lang="en-US" altLang="en-US" dirty="0"/>
              <a:t> = </a:t>
            </a:r>
            <a:r>
              <a:rPr lang="en-US" altLang="en-US" i="1" dirty="0" err="1"/>
              <a:t>W</a:t>
            </a:r>
            <a:r>
              <a:rPr lang="en-US" altLang="en-US" baseline="-25000" dirty="0" err="1"/>
              <a:t>inf</a:t>
            </a:r>
            <a:r>
              <a:rPr lang="en-US" altLang="en-US" dirty="0"/>
              <a:t> (1 – e</a:t>
            </a:r>
            <a:r>
              <a:rPr lang="en-US" altLang="en-US" baseline="30000" dirty="0"/>
              <a:t>-</a:t>
            </a:r>
            <a:r>
              <a:rPr lang="en-US" altLang="en-US" i="1" baseline="30000" dirty="0"/>
              <a:t>K</a:t>
            </a:r>
            <a:r>
              <a:rPr lang="en-US" altLang="en-US" baseline="30000" dirty="0"/>
              <a:t> * </a:t>
            </a:r>
            <a:r>
              <a:rPr lang="en-US" altLang="en-US" i="1" baseline="30000" dirty="0"/>
              <a:t>t</a:t>
            </a:r>
            <a:r>
              <a:rPr lang="en-US" altLang="en-US" dirty="0"/>
              <a:t>)</a:t>
            </a:r>
            <a:r>
              <a:rPr lang="en-US" altLang="en-US" baseline="30000" dirty="0"/>
              <a:t>3</a:t>
            </a:r>
          </a:p>
          <a:p>
            <a:pPr eaLnBrk="1" hangingPunct="1">
              <a:lnSpc>
                <a:spcPct val="80000"/>
              </a:lnSpc>
              <a:buFontTx/>
              <a:buNone/>
            </a:pPr>
            <a:r>
              <a:rPr lang="en-US" altLang="en-US" dirty="0"/>
              <a:t>			</a:t>
            </a:r>
          </a:p>
          <a:p>
            <a:pPr eaLnBrk="1" hangingPunct="1">
              <a:lnSpc>
                <a:spcPct val="80000"/>
              </a:lnSpc>
              <a:buFontTx/>
              <a:buNone/>
            </a:pPr>
            <a:r>
              <a:rPr lang="en-US" altLang="en-US" dirty="0"/>
              <a:t>			 </a:t>
            </a:r>
            <a:r>
              <a:rPr lang="en-US" altLang="en-US" i="1" dirty="0"/>
              <a:t>L</a:t>
            </a:r>
            <a:r>
              <a:rPr lang="en-US" altLang="en-US" i="1" baseline="-25000" dirty="0"/>
              <a:t>t</a:t>
            </a:r>
            <a:r>
              <a:rPr lang="en-US" altLang="en-US" dirty="0"/>
              <a:t> = </a:t>
            </a:r>
            <a:r>
              <a:rPr lang="en-US" altLang="en-US" i="1" dirty="0" err="1"/>
              <a:t>L</a:t>
            </a:r>
            <a:r>
              <a:rPr lang="en-US" altLang="en-US" baseline="-25000" dirty="0" err="1"/>
              <a:t>inf</a:t>
            </a:r>
            <a:r>
              <a:rPr lang="en-US" altLang="en-US" baseline="-25000" dirty="0"/>
              <a:t> </a:t>
            </a:r>
            <a:r>
              <a:rPr lang="en-US" altLang="en-US" dirty="0"/>
              <a:t>(1 - e</a:t>
            </a:r>
            <a:r>
              <a:rPr lang="en-US" altLang="en-US" baseline="30000" dirty="0"/>
              <a:t>-</a:t>
            </a:r>
            <a:r>
              <a:rPr lang="en-US" altLang="en-US" i="1" baseline="30000" dirty="0"/>
              <a:t>K</a:t>
            </a:r>
            <a:r>
              <a:rPr lang="en-US" altLang="en-US" baseline="30000" dirty="0"/>
              <a:t> * </a:t>
            </a:r>
            <a:r>
              <a:rPr lang="en-US" altLang="en-US" i="1" baseline="30000" dirty="0"/>
              <a:t>t</a:t>
            </a:r>
            <a:r>
              <a:rPr lang="en-US" altLang="en-US" dirty="0"/>
              <a:t>)	</a:t>
            </a:r>
          </a:p>
          <a:p>
            <a:pPr eaLnBrk="1" hangingPunct="1">
              <a:lnSpc>
                <a:spcPct val="80000"/>
              </a:lnSpc>
              <a:buFontTx/>
              <a:buNone/>
            </a:pPr>
            <a:r>
              <a:rPr lang="en-US" altLang="en-US" dirty="0"/>
              <a:t>		</a:t>
            </a:r>
            <a:r>
              <a:rPr lang="en-US" altLang="en-US" sz="2000" dirty="0"/>
              <a:t>where </a:t>
            </a:r>
            <a:r>
              <a:rPr lang="en-US" altLang="en-US" sz="2000" i="1" dirty="0" err="1"/>
              <a:t>W</a:t>
            </a:r>
            <a:r>
              <a:rPr lang="en-US" altLang="en-US" sz="2000" i="1" baseline="-25000" dirty="0" err="1"/>
              <a:t>inf</a:t>
            </a:r>
            <a:r>
              <a:rPr lang="en-US" altLang="en-US" sz="2000" dirty="0"/>
              <a:t> and </a:t>
            </a:r>
            <a:r>
              <a:rPr lang="en-US" altLang="en-US" sz="2000" i="1" dirty="0" err="1"/>
              <a:t>L</a:t>
            </a:r>
            <a:r>
              <a:rPr lang="en-US" altLang="en-US" sz="2000" i="1" baseline="-25000" dirty="0" err="1"/>
              <a:t>inf</a:t>
            </a:r>
            <a:r>
              <a:rPr lang="en-US" altLang="en-US" sz="2000" i="1" dirty="0"/>
              <a:t> </a:t>
            </a:r>
            <a:r>
              <a:rPr lang="en-US" altLang="en-US" sz="2000" dirty="0"/>
              <a:t>are asymptotic weight and length, and </a:t>
            </a:r>
            <a:r>
              <a:rPr lang="en-US" altLang="en-US" sz="2000" i="1" dirty="0"/>
              <a:t>K</a:t>
            </a:r>
            <a:r>
              <a:rPr lang="en-US" altLang="en-US" sz="2000" dirty="0"/>
              <a:t> 	describes how fast these are approached (the exponential   	decrease of the distance to </a:t>
            </a:r>
            <a:r>
              <a:rPr lang="en-US" altLang="en-US" sz="2000" i="1" dirty="0" err="1"/>
              <a:t>L</a:t>
            </a:r>
            <a:r>
              <a:rPr lang="en-US" altLang="en-US" sz="2000" i="1" baseline="-25000" dirty="0" err="1"/>
              <a:t>inf</a:t>
            </a:r>
            <a:r>
              <a:rPr lang="en-US" altLang="en-US" sz="2000" dirty="0"/>
              <a:t>)</a:t>
            </a:r>
          </a:p>
        </p:txBody>
      </p:sp>
      <p:sp>
        <p:nvSpPr>
          <p:cNvPr id="8198" name="Oval 6"/>
          <p:cNvSpPr>
            <a:spLocks noChangeArrowheads="1"/>
          </p:cNvSpPr>
          <p:nvPr/>
        </p:nvSpPr>
        <p:spPr bwMode="auto">
          <a:xfrm>
            <a:off x="5954882" y="1864812"/>
            <a:ext cx="504825" cy="431800"/>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4279223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96">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19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96">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196">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196">
                                            <p:txEl>
                                              <p:pRg st="11" end="1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8196">
                                            <p:txEl>
                                              <p:pRg st="12" end="1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Maturation is predictable</a:t>
            </a:r>
            <a:endParaRPr lang="en-US" dirty="0"/>
          </a:p>
        </p:txBody>
      </p:sp>
      <p:sp>
        <p:nvSpPr>
          <p:cNvPr id="3" name="Content Placeholder 2"/>
          <p:cNvSpPr>
            <a:spLocks noGrp="1"/>
          </p:cNvSpPr>
          <p:nvPr>
            <p:ph idx="1"/>
          </p:nvPr>
        </p:nvSpPr>
        <p:spPr>
          <a:xfrm>
            <a:off x="838200" y="1613365"/>
            <a:ext cx="10515600" cy="4563597"/>
          </a:xfrm>
        </p:spPr>
        <p:txBody>
          <a:bodyPr>
            <a:normAutofit lnSpcReduction="10000"/>
          </a:bodyPr>
          <a:lstStyle/>
          <a:p>
            <a:pPr marL="0" indent="0">
              <a:buNone/>
            </a:pPr>
            <a:r>
              <a:rPr lang="en-US" dirty="0" smtClean="0"/>
              <a:t>While maximum fitness would be obtained by Darwinian Devils that start reproducing at birth and live forever, lifespan and max size are determined and determine maturation</a:t>
            </a:r>
          </a:p>
          <a:p>
            <a:pPr marL="0" indent="0">
              <a:buNone/>
            </a:pPr>
            <a:endParaRPr lang="en-US" sz="2400" dirty="0"/>
          </a:p>
          <a:p>
            <a:pPr marL="0" indent="0">
              <a:buNone/>
            </a:pPr>
            <a:endParaRPr lang="en-US" sz="2400" dirty="0" smtClean="0"/>
          </a:p>
          <a:p>
            <a:pPr marL="0" indent="0">
              <a:buNone/>
            </a:pPr>
            <a:endParaRPr lang="en-US" sz="2400" dirty="0"/>
          </a:p>
          <a:p>
            <a:pPr marL="0" indent="0">
              <a:buNone/>
            </a:pPr>
            <a:r>
              <a:rPr lang="en-US" sz="2400" dirty="0" smtClean="0"/>
              <a:t>Froese</a:t>
            </a:r>
            <a:r>
              <a:rPr lang="en-US" sz="2400" dirty="0"/>
              <a:t>, R. and C. </a:t>
            </a:r>
            <a:r>
              <a:rPr lang="en-US" sz="2400" dirty="0" err="1"/>
              <a:t>Binohlan</a:t>
            </a:r>
            <a:r>
              <a:rPr lang="en-US" sz="2400" dirty="0"/>
              <a:t> 2000. Empirical relationships to estimate asymptotic length, length at first maturity and length at maximum yield per recruit in fishes, with a simple method to evaluate length frequency data. J. Fish Biol. 56:758-773</a:t>
            </a:r>
            <a:r>
              <a:rPr lang="en-US" sz="2400" dirty="0" smtClean="0"/>
              <a:t>.</a:t>
            </a:r>
          </a:p>
          <a:p>
            <a:pPr marL="0" indent="0">
              <a:buNone/>
            </a:pPr>
            <a:endParaRPr lang="en-US" sz="2400" dirty="0"/>
          </a:p>
          <a:p>
            <a:pPr marL="0" indent="0">
              <a:buNone/>
            </a:pPr>
            <a:r>
              <a:rPr lang="en-US" sz="2400" dirty="0" smtClean="0"/>
              <a:t>https://www.fishbase.de/rfroese/EmpRelJFB.doc</a:t>
            </a:r>
            <a:endParaRPr lang="en-US" sz="2400" dirty="0"/>
          </a:p>
        </p:txBody>
      </p:sp>
    </p:spTree>
    <p:extLst>
      <p:ext uri="{BB962C8B-B14F-4D97-AF65-F5344CB8AC3E}">
        <p14:creationId xmlns:p14="http://schemas.microsoft.com/office/powerpoint/2010/main" val="1154969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22192" y="147123"/>
            <a:ext cx="7707142" cy="5331256"/>
          </a:xfrm>
          <a:prstGeom prst="rect">
            <a:avLst/>
          </a:prstGeom>
        </p:spPr>
      </p:pic>
      <p:sp>
        <p:nvSpPr>
          <p:cNvPr id="5" name="TextBox 4"/>
          <p:cNvSpPr txBox="1"/>
          <p:nvPr/>
        </p:nvSpPr>
        <p:spPr>
          <a:xfrm>
            <a:off x="806116" y="5775158"/>
            <a:ext cx="8807116" cy="646331"/>
          </a:xfrm>
          <a:prstGeom prst="rect">
            <a:avLst/>
          </a:prstGeom>
          <a:noFill/>
        </p:spPr>
        <p:txBody>
          <a:bodyPr wrap="square" rtlCol="0">
            <a:spAutoFit/>
          </a:bodyPr>
          <a:lstStyle/>
          <a:p>
            <a:r>
              <a:rPr lang="en-US" dirty="0" smtClean="0"/>
              <a:t>Fig 1.  Relationship between length at first maturity and asymptotic length for all records  representing 265 species of fish. Regression lines are for females (----) and males (-).</a:t>
            </a:r>
            <a:endParaRPr lang="en-US" dirty="0"/>
          </a:p>
        </p:txBody>
      </p:sp>
    </p:spTree>
    <p:extLst>
      <p:ext uri="{BB962C8B-B14F-4D97-AF65-F5344CB8AC3E}">
        <p14:creationId xmlns:p14="http://schemas.microsoft.com/office/powerpoint/2010/main" val="1565137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11705" y="149256"/>
            <a:ext cx="8337884" cy="5456971"/>
          </a:xfrm>
          <a:prstGeom prst="rect">
            <a:avLst/>
          </a:prstGeom>
        </p:spPr>
      </p:pic>
      <p:sp>
        <p:nvSpPr>
          <p:cNvPr id="3" name="TextBox 2"/>
          <p:cNvSpPr txBox="1"/>
          <p:nvPr/>
        </p:nvSpPr>
        <p:spPr>
          <a:xfrm>
            <a:off x="1491916" y="5887452"/>
            <a:ext cx="7607969" cy="646331"/>
          </a:xfrm>
          <a:prstGeom prst="rect">
            <a:avLst/>
          </a:prstGeom>
          <a:noFill/>
        </p:spPr>
        <p:txBody>
          <a:bodyPr wrap="square" rtlCol="0">
            <a:spAutoFit/>
          </a:bodyPr>
          <a:lstStyle/>
          <a:p>
            <a:r>
              <a:rPr lang="en-US"/>
              <a:t>Fig. 4. Relationship between life-span (t</a:t>
            </a:r>
            <a:r>
              <a:rPr lang="en-US" baseline="-25000"/>
              <a:t>max</a:t>
            </a:r>
            <a:r>
              <a:rPr lang="en-US"/>
              <a:t>) and length at first maturity (t</a:t>
            </a:r>
            <a:r>
              <a:rPr lang="en-US" baseline="-25000"/>
              <a:t>m</a:t>
            </a:r>
            <a:r>
              <a:rPr lang="en-US"/>
              <a:t>).</a:t>
            </a:r>
            <a:br>
              <a:rPr lang="en-US"/>
            </a:br>
            <a:endParaRPr lang="en-US" dirty="0"/>
          </a:p>
        </p:txBody>
      </p:sp>
    </p:spTree>
    <p:extLst>
      <p:ext uri="{BB962C8B-B14F-4D97-AF65-F5344CB8AC3E}">
        <p14:creationId xmlns:p14="http://schemas.microsoft.com/office/powerpoint/2010/main" val="6514475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Maturation Strategies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4000" dirty="0" smtClean="0"/>
              <a:t>Evolution has ‘economized’ onset and duration of reproduction</a:t>
            </a:r>
          </a:p>
          <a:p>
            <a:pPr marL="0" indent="0">
              <a:buNone/>
            </a:pPr>
            <a:endParaRPr lang="en-US" dirty="0"/>
          </a:p>
          <a:p>
            <a:pPr marL="0" indent="0">
              <a:buNone/>
            </a:pPr>
            <a:endParaRPr lang="en-US" dirty="0" smtClean="0"/>
          </a:p>
          <a:p>
            <a:pPr marL="0" indent="0" algn="ctr">
              <a:buNone/>
            </a:pPr>
            <a:r>
              <a:rPr lang="en-US" dirty="0" smtClean="0"/>
              <a:t>Froese</a:t>
            </a:r>
            <a:r>
              <a:rPr lang="en-US" dirty="0"/>
              <a:t>, R. and D. </a:t>
            </a:r>
            <a:r>
              <a:rPr lang="en-US" dirty="0" err="1"/>
              <a:t>Pauly</a:t>
            </a:r>
            <a:r>
              <a:rPr lang="en-US" dirty="0"/>
              <a:t>. 2013. Fish Stocks. Volume 3, p.477-487 </a:t>
            </a:r>
            <a:r>
              <a:rPr lang="en-US" i="1" dirty="0"/>
              <a:t>In</a:t>
            </a:r>
            <a:r>
              <a:rPr lang="en-US" dirty="0"/>
              <a:t> Simon Levin (ed.). Encyclopedia of biodiversity. Academic Press, 5504 p</a:t>
            </a:r>
            <a:r>
              <a:rPr lang="en-US" dirty="0" smtClean="0"/>
              <a:t>.</a:t>
            </a:r>
          </a:p>
          <a:p>
            <a:pPr marL="0" indent="0" algn="ctr">
              <a:buNone/>
            </a:pPr>
            <a:endParaRPr lang="en-US" dirty="0"/>
          </a:p>
          <a:p>
            <a:pPr marL="0" indent="0" algn="ctr">
              <a:buNone/>
            </a:pPr>
            <a:r>
              <a:rPr lang="en-US" dirty="0" smtClean="0"/>
              <a:t>https://www.fishbase.de/rfroese/FishStocksNew_2.doc</a:t>
            </a:r>
            <a:endParaRPr lang="en-US" dirty="0"/>
          </a:p>
        </p:txBody>
      </p:sp>
    </p:spTree>
    <p:extLst>
      <p:ext uri="{BB962C8B-B14F-4D97-AF65-F5344CB8AC3E}">
        <p14:creationId xmlns:p14="http://schemas.microsoft.com/office/powerpoint/2010/main" val="3248826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5702" y="385011"/>
            <a:ext cx="9813207" cy="6045538"/>
          </a:xfrm>
          <a:prstGeom prst="rect">
            <a:avLst/>
          </a:prstGeom>
        </p:spPr>
      </p:pic>
      <p:sp>
        <p:nvSpPr>
          <p:cNvPr id="5" name="TextBox 4"/>
          <p:cNvSpPr txBox="1"/>
          <p:nvPr/>
        </p:nvSpPr>
        <p:spPr>
          <a:xfrm>
            <a:off x="8097253" y="818146"/>
            <a:ext cx="3894221" cy="4524315"/>
          </a:xfrm>
          <a:prstGeom prst="rect">
            <a:avLst/>
          </a:prstGeom>
          <a:noFill/>
        </p:spPr>
        <p:txBody>
          <a:bodyPr wrap="square" rtlCol="0">
            <a:spAutoFit/>
          </a:bodyPr>
          <a:lstStyle/>
          <a:p>
            <a:r>
              <a:rPr lang="en-US" smtClean="0"/>
              <a:t>Schematic representation of reproductive strategies in relation to probability of survival (red curve) and increase in body weight (green curve). The blue curve indicates the expected reproductive output. Strategy A represents single-spawners, such as salmon or eels. Strategy B represents multiple-spawners with parental investment, such as live-bearers, nesters or guarders. Strategy C represents highly-fecund nonguarders such as cods, sardines or tunas. The dotted horizontal lines indicate the necessary duration of the reproductive phase. </a:t>
            </a:r>
            <a:endParaRPr lang="en-US" dirty="0"/>
          </a:p>
        </p:txBody>
      </p:sp>
    </p:spTree>
    <p:extLst>
      <p:ext uri="{BB962C8B-B14F-4D97-AF65-F5344CB8AC3E}">
        <p14:creationId xmlns:p14="http://schemas.microsoft.com/office/powerpoint/2010/main" val="17126251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8812" y="275224"/>
            <a:ext cx="7381814" cy="5716502"/>
          </a:xfrm>
          <a:prstGeom prst="rect">
            <a:avLst/>
          </a:prstGeom>
        </p:spPr>
      </p:pic>
      <p:sp>
        <p:nvSpPr>
          <p:cNvPr id="3" name="TextBox 2"/>
          <p:cNvSpPr txBox="1"/>
          <p:nvPr/>
        </p:nvSpPr>
        <p:spPr>
          <a:xfrm>
            <a:off x="7956884" y="894346"/>
            <a:ext cx="3673642" cy="4247317"/>
          </a:xfrm>
          <a:prstGeom prst="rect">
            <a:avLst/>
          </a:prstGeom>
          <a:noFill/>
        </p:spPr>
        <p:txBody>
          <a:bodyPr wrap="square" rtlCol="0">
            <a:spAutoFit/>
          </a:bodyPr>
          <a:lstStyle/>
          <a:p>
            <a:r>
              <a:rPr lang="en-US" dirty="0" smtClean="0"/>
              <a:t>Figure 5. Length at first maturity relative to asymptotic length for species that spawn only once in their life time (1-spawners, 5 studies), bearers or guarders (49 studies), and </a:t>
            </a:r>
            <a:r>
              <a:rPr lang="en-US" dirty="0" err="1" smtClean="0"/>
              <a:t>nonguarders</a:t>
            </a:r>
            <a:r>
              <a:rPr lang="en-US" dirty="0" smtClean="0"/>
              <a:t> (178 studies). The horizontal lines within the boxes present the median and the notched area the 95% confidence limits. The boxes contain 50% of the data and the extended lines indicate the spread of the data. The difference between bearers &amp; guarders and </a:t>
            </a:r>
            <a:r>
              <a:rPr lang="en-US" dirty="0" err="1" smtClean="0"/>
              <a:t>nonguarders</a:t>
            </a:r>
            <a:r>
              <a:rPr lang="en-US" dirty="0" smtClean="0"/>
              <a:t> is significant. Data from </a:t>
            </a:r>
            <a:r>
              <a:rPr lang="en-US" dirty="0" err="1" smtClean="0"/>
              <a:t>FishBase</a:t>
            </a:r>
            <a:r>
              <a:rPr lang="en-US" dirty="0" smtClean="0"/>
              <a:t> 06/2011</a:t>
            </a:r>
            <a:endParaRPr lang="en-US" dirty="0"/>
          </a:p>
        </p:txBody>
      </p:sp>
    </p:spTree>
    <p:extLst>
      <p:ext uri="{BB962C8B-B14F-4D97-AF65-F5344CB8AC3E}">
        <p14:creationId xmlns:p14="http://schemas.microsoft.com/office/powerpoint/2010/main" val="37751321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No Relation between High Fecundity and Population Growth</a:t>
            </a:r>
            <a:endParaRPr lang="en-US" dirty="0"/>
          </a:p>
        </p:txBody>
      </p:sp>
      <p:sp>
        <p:nvSpPr>
          <p:cNvPr id="5" name="Content Placeholder 4"/>
          <p:cNvSpPr>
            <a:spLocks noGrp="1"/>
          </p:cNvSpPr>
          <p:nvPr>
            <p:ph idx="1"/>
          </p:nvPr>
        </p:nvSpPr>
        <p:spPr/>
        <p:txBody>
          <a:bodyPr/>
          <a:lstStyle/>
          <a:p>
            <a:pPr marL="0" indent="0">
              <a:buNone/>
            </a:pPr>
            <a:endParaRPr lang="en-US" b="0" i="0" dirty="0" smtClean="0">
              <a:solidFill>
                <a:srgbClr val="000000"/>
              </a:solidFill>
              <a:effectLst/>
              <a:latin typeface="Times New Roman" panose="02020603050405020304" pitchFamily="18" charset="0"/>
            </a:endParaRPr>
          </a:p>
          <a:p>
            <a:pPr marL="0" indent="0">
              <a:buNone/>
            </a:pPr>
            <a:r>
              <a:rPr lang="en-US" sz="3600" dirty="0"/>
              <a:t>Only 1-10 </a:t>
            </a:r>
            <a:r>
              <a:rPr lang="en-US" sz="3600" dirty="0" smtClean="0"/>
              <a:t>replacement adults are produced per adult</a:t>
            </a:r>
            <a:endParaRPr lang="en-US" sz="3600" dirty="0">
              <a:solidFill>
                <a:srgbClr val="000000"/>
              </a:solidFill>
              <a:latin typeface="Times New Roman" panose="02020603050405020304" pitchFamily="18" charset="0"/>
            </a:endParaRPr>
          </a:p>
          <a:p>
            <a:pPr marL="0" indent="0">
              <a:buNone/>
            </a:pPr>
            <a:endParaRPr lang="en-US" b="0" i="0" dirty="0" smtClean="0">
              <a:solidFill>
                <a:srgbClr val="000000"/>
              </a:solidFill>
              <a:effectLst/>
              <a:latin typeface="Times New Roman" panose="02020603050405020304" pitchFamily="18" charset="0"/>
            </a:endParaRPr>
          </a:p>
          <a:p>
            <a:pPr marL="0" indent="0">
              <a:buNone/>
            </a:pPr>
            <a:r>
              <a:rPr lang="en-US" sz="2400" b="0" i="0" dirty="0" smtClean="0">
                <a:solidFill>
                  <a:srgbClr val="000000"/>
                </a:solidFill>
                <a:effectLst/>
                <a:latin typeface="Times New Roman" panose="02020603050405020304" pitchFamily="18" charset="0"/>
              </a:rPr>
              <a:t>Froese</a:t>
            </a:r>
            <a:r>
              <a:rPr lang="en-US" sz="2400" b="0" i="0" dirty="0" smtClean="0">
                <a:solidFill>
                  <a:srgbClr val="000000"/>
                </a:solidFill>
                <a:effectLst/>
                <a:latin typeface="Times New Roman" panose="02020603050405020304" pitchFamily="18" charset="0"/>
              </a:rPr>
              <a:t>, R. and S. Luna. 2004. No Relationship between Fecundity and Annual Reproductive Rate in Bony Fish. </a:t>
            </a:r>
            <a:r>
              <a:rPr lang="en-US" sz="2400" b="0" i="0" dirty="0" err="1" smtClean="0">
                <a:solidFill>
                  <a:srgbClr val="000000"/>
                </a:solidFill>
                <a:effectLst/>
                <a:latin typeface="Times New Roman" panose="02020603050405020304" pitchFamily="18" charset="0"/>
              </a:rPr>
              <a:t>Acta</a:t>
            </a:r>
            <a:r>
              <a:rPr lang="en-US" sz="2400" b="0" i="0" dirty="0" smtClean="0">
                <a:solidFill>
                  <a:srgbClr val="000000"/>
                </a:solidFill>
                <a:effectLst/>
                <a:latin typeface="Times New Roman" panose="02020603050405020304" pitchFamily="18" charset="0"/>
              </a:rPr>
              <a:t> </a:t>
            </a:r>
            <a:r>
              <a:rPr lang="en-US" sz="2400" b="0" i="0" dirty="0" err="1" smtClean="0">
                <a:solidFill>
                  <a:srgbClr val="000000"/>
                </a:solidFill>
                <a:effectLst/>
                <a:latin typeface="Times New Roman" panose="02020603050405020304" pitchFamily="18" charset="0"/>
              </a:rPr>
              <a:t>Ichthyologica</a:t>
            </a:r>
            <a:r>
              <a:rPr lang="en-US" sz="2400" b="0" i="0" dirty="0" smtClean="0">
                <a:solidFill>
                  <a:srgbClr val="000000"/>
                </a:solidFill>
                <a:effectLst/>
                <a:latin typeface="Times New Roman" panose="02020603050405020304" pitchFamily="18" charset="0"/>
              </a:rPr>
              <a:t> et </a:t>
            </a:r>
            <a:r>
              <a:rPr lang="en-US" sz="2400" b="0" i="0" dirty="0" err="1" smtClean="0">
                <a:solidFill>
                  <a:srgbClr val="000000"/>
                </a:solidFill>
                <a:effectLst/>
                <a:latin typeface="Times New Roman" panose="02020603050405020304" pitchFamily="18" charset="0"/>
              </a:rPr>
              <a:t>Piscatoria</a:t>
            </a:r>
            <a:r>
              <a:rPr lang="en-US" sz="2400" b="0" i="0" dirty="0" smtClean="0">
                <a:solidFill>
                  <a:srgbClr val="000000"/>
                </a:solidFill>
                <a:effectLst/>
                <a:latin typeface="Times New Roman" panose="02020603050405020304" pitchFamily="18" charset="0"/>
              </a:rPr>
              <a:t> 34(1):11-20</a:t>
            </a:r>
          </a:p>
          <a:p>
            <a:pPr marL="0" indent="0">
              <a:buNone/>
            </a:pPr>
            <a:endParaRPr lang="en-US" sz="2400" dirty="0">
              <a:solidFill>
                <a:srgbClr val="000000"/>
              </a:solidFill>
              <a:latin typeface="Times New Roman" panose="02020603050405020304" pitchFamily="18" charset="0"/>
            </a:endParaRPr>
          </a:p>
          <a:p>
            <a:pPr marL="0" indent="0">
              <a:buNone/>
            </a:pPr>
            <a:r>
              <a:rPr lang="en-US" sz="2400" dirty="0" smtClean="0"/>
              <a:t>https://www.fishbase.de/rfroese/NoFecundRel.pdf</a:t>
            </a:r>
            <a:endParaRPr lang="en-US" sz="2400" dirty="0"/>
          </a:p>
        </p:txBody>
      </p:sp>
    </p:spTree>
    <p:extLst>
      <p:ext uri="{BB962C8B-B14F-4D97-AF65-F5344CB8AC3E}">
        <p14:creationId xmlns:p14="http://schemas.microsoft.com/office/powerpoint/2010/main" val="9168132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22947" y="-2272"/>
            <a:ext cx="9942095" cy="6859775"/>
          </a:xfrm>
          <a:prstGeom prst="rect">
            <a:avLst/>
          </a:prstGeom>
        </p:spPr>
      </p:pic>
    </p:spTree>
    <p:extLst>
      <p:ext uri="{BB962C8B-B14F-4D97-AF65-F5344CB8AC3E}">
        <p14:creationId xmlns:p14="http://schemas.microsoft.com/office/powerpoint/2010/main" val="10538550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Principles of population growth</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10000"/>
              </a:bodyPr>
              <a:lstStyle/>
              <a:p>
                <a:pPr marL="0" indent="0">
                  <a:buNone/>
                </a:pPr>
                <a14:m>
                  <m:oMathPara xmlns:m="http://schemas.openxmlformats.org/officeDocument/2006/math">
                    <m:oMathParaPr>
                      <m:jc m:val="centerGroup"/>
                    </m:oMathParaPr>
                    <m:oMath xmlns:m="http://schemas.openxmlformats.org/officeDocument/2006/math">
                      <m:f>
                        <m:fPr>
                          <m:type m:val="lin"/>
                          <m:ctrlPr>
                            <a:rPr lang="en-US" i="1"/>
                          </m:ctrlPr>
                        </m:fPr>
                        <m:num>
                          <m:r>
                            <a:rPr lang="en-CA" i="1"/>
                            <m:t>𝐵</m:t>
                          </m:r>
                        </m:num>
                        <m:den>
                          <m:r>
                            <a:rPr lang="en-CA" i="1"/>
                            <m:t>𝑘</m:t>
                          </m:r>
                        </m:den>
                      </m:f>
                      <m:r>
                        <a:rPr lang="en-CA" i="1"/>
                        <m:t>= </m:t>
                      </m:r>
                      <m:f>
                        <m:fPr>
                          <m:ctrlPr>
                            <a:rPr lang="en-US" i="1"/>
                          </m:ctrlPr>
                        </m:fPr>
                        <m:num>
                          <m:r>
                            <a:rPr lang="en-CA" i="1"/>
                            <m:t>1 ±</m:t>
                          </m:r>
                          <m:rad>
                            <m:radPr>
                              <m:degHide m:val="on"/>
                              <m:ctrlPr>
                                <a:rPr lang="en-US" i="1"/>
                              </m:ctrlPr>
                            </m:radPr>
                            <m:deg/>
                            <m:e>
                              <m:r>
                                <a:rPr lang="en-CA" i="1"/>
                                <m:t>1−</m:t>
                              </m:r>
                              <m:r>
                                <a:rPr lang="en-CA" i="1"/>
                                <m:t>𝐶</m:t>
                              </m:r>
                              <m:r>
                                <a:rPr lang="en-CA" i="1"/>
                                <m:t>/</m:t>
                              </m:r>
                              <m:r>
                                <a:rPr lang="en-CA" i="1"/>
                                <m:t>𝑀𝑆𝑌</m:t>
                              </m:r>
                            </m:e>
                          </m:rad>
                        </m:num>
                        <m:den>
                          <m:r>
                            <a:rPr lang="en-CA" i="1"/>
                            <m:t>2</m:t>
                          </m:r>
                        </m:den>
                      </m:f>
                    </m:oMath>
                  </m:oMathPara>
                </a14:m>
                <a:endParaRPr lang="en-US" dirty="0"/>
              </a:p>
              <a:p>
                <a:pPr marL="0" indent="0">
                  <a:buNone/>
                </a:pPr>
                <a:endParaRPr lang="en-US" dirty="0" smtClean="0"/>
              </a:p>
              <a:p>
                <a:pPr marL="0" indent="0">
                  <a:buNone/>
                </a:pPr>
                <a:r>
                  <a:rPr lang="en-US" dirty="0" smtClean="0"/>
                  <a:t>where </a:t>
                </a:r>
                <a:r>
                  <a:rPr lang="en-US" i="1" dirty="0" smtClean="0"/>
                  <a:t>B/k</a:t>
                </a:r>
                <a:r>
                  <a:rPr lang="en-US" dirty="0" smtClean="0"/>
                  <a:t> is population size </a:t>
                </a:r>
                <a:r>
                  <a:rPr lang="en-US" i="1" dirty="0" smtClean="0"/>
                  <a:t>B</a:t>
                </a:r>
                <a:r>
                  <a:rPr lang="en-US" dirty="0" smtClean="0"/>
                  <a:t> relative to carrying capacity </a:t>
                </a:r>
                <a:r>
                  <a:rPr lang="en-US" i="1" dirty="0" smtClean="0"/>
                  <a:t>k</a:t>
                </a:r>
                <a:r>
                  <a:rPr lang="en-US" dirty="0" smtClean="0"/>
                  <a:t>, </a:t>
                </a:r>
                <a:r>
                  <a:rPr lang="en-US" i="1" dirty="0" smtClean="0"/>
                  <a:t>C</a:t>
                </a:r>
                <a:r>
                  <a:rPr lang="en-US" dirty="0" smtClean="0"/>
                  <a:t> is surplus production of biomass, and </a:t>
                </a:r>
                <a:r>
                  <a:rPr lang="en-US" i="1" dirty="0" smtClean="0"/>
                  <a:t>MSY</a:t>
                </a:r>
                <a:r>
                  <a:rPr lang="en-US" dirty="0" smtClean="0"/>
                  <a:t> is maximum surplus production (and surplus production can be viewed as equilibrium catch)</a:t>
                </a:r>
              </a:p>
              <a:p>
                <a:pPr marL="0" indent="0">
                  <a:buNone/>
                </a:pPr>
                <a:endParaRPr lang="en-US" dirty="0"/>
              </a:p>
              <a:p>
                <a:pPr marL="0" indent="0">
                  <a:buNone/>
                </a:pPr>
                <a:r>
                  <a:rPr lang="en-US" sz="2000" dirty="0" smtClean="0"/>
                  <a:t>Rainer </a:t>
                </a:r>
                <a:r>
                  <a:rPr lang="en-US" sz="2000" dirty="0"/>
                  <a:t>Froese</a:t>
                </a:r>
                <a:r>
                  <a:rPr lang="en-US" sz="2000" baseline="30000" dirty="0"/>
                  <a:t>1</a:t>
                </a:r>
                <a:r>
                  <a:rPr lang="en-US" sz="2000" dirty="0"/>
                  <a:t>, Henning Winker</a:t>
                </a:r>
                <a:r>
                  <a:rPr lang="en-US" sz="2000" baseline="30000" dirty="0"/>
                  <a:t>2</a:t>
                </a:r>
                <a:r>
                  <a:rPr lang="en-US" sz="2000" dirty="0"/>
                  <a:t>, </a:t>
                </a:r>
                <a:r>
                  <a:rPr lang="en-CA" sz="2000" dirty="0" err="1"/>
                  <a:t>Gianpaolo</a:t>
                </a:r>
                <a:r>
                  <a:rPr lang="en-CA" sz="2000" dirty="0"/>
                  <a:t> Coro</a:t>
                </a:r>
                <a:r>
                  <a:rPr lang="en-CA" sz="2000" baseline="30000" dirty="0"/>
                  <a:t>3</a:t>
                </a:r>
                <a:r>
                  <a:rPr lang="en-CA" sz="2000" dirty="0"/>
                  <a:t>, </a:t>
                </a:r>
                <a:r>
                  <a:rPr lang="en-US" sz="2000" dirty="0"/>
                  <a:t>Maria-Lourdes ‘Deng’ Palomares</a:t>
                </a:r>
                <a:r>
                  <a:rPr lang="en-US" sz="2000" baseline="30000" dirty="0"/>
                  <a:t>4</a:t>
                </a:r>
                <a:r>
                  <a:rPr lang="en-US" sz="2000" dirty="0"/>
                  <a:t>, </a:t>
                </a:r>
                <a:r>
                  <a:rPr lang="en-US" sz="2000" dirty="0" err="1"/>
                  <a:t>Athanassios</a:t>
                </a:r>
                <a:r>
                  <a:rPr lang="en-US" sz="2000" dirty="0"/>
                  <a:t> C. Tsikliras</a:t>
                </a:r>
                <a:r>
                  <a:rPr lang="en-US" sz="2000" baseline="30000" dirty="0"/>
                  <a:t>5</a:t>
                </a:r>
                <a:r>
                  <a:rPr lang="en-US" sz="2000" dirty="0"/>
                  <a:t>, Donna Dimarchopoulou</a:t>
                </a:r>
                <a:r>
                  <a:rPr lang="en-US" sz="2000" baseline="30000" dirty="0"/>
                  <a:t>6</a:t>
                </a:r>
                <a:r>
                  <a:rPr lang="en-US" sz="2000" dirty="0"/>
                  <a:t>, </a:t>
                </a:r>
                <a:r>
                  <a:rPr lang="en-CA" sz="2000" dirty="0"/>
                  <a:t>Konstantinos Touloumis</a:t>
                </a:r>
                <a:r>
                  <a:rPr lang="en-CA" sz="2000" baseline="30000" dirty="0"/>
                  <a:t>7</a:t>
                </a:r>
                <a:r>
                  <a:rPr lang="en-CA" sz="2000" dirty="0"/>
                  <a:t>, </a:t>
                </a:r>
                <a:r>
                  <a:rPr lang="en-CA" sz="2000" dirty="0" err="1"/>
                  <a:t>Nazli</a:t>
                </a:r>
                <a:r>
                  <a:rPr lang="en-CA" sz="2000" dirty="0"/>
                  <a:t> Demirel</a:t>
                </a:r>
                <a:r>
                  <a:rPr lang="en-CA" sz="2000" baseline="30000" dirty="0"/>
                  <a:t>8</a:t>
                </a:r>
                <a:r>
                  <a:rPr lang="en-CA" sz="2000" dirty="0"/>
                  <a:t>, Gabriel M. S. Vianna</a:t>
                </a:r>
                <a:r>
                  <a:rPr lang="en-CA" sz="2000" baseline="30000" dirty="0"/>
                  <a:t>9</a:t>
                </a:r>
                <a:r>
                  <a:rPr lang="en-CA" sz="2000" dirty="0"/>
                  <a:t>, </a:t>
                </a:r>
                <a:r>
                  <a:rPr lang="en-US" sz="2000" dirty="0"/>
                  <a:t>Giuseppe Scarcella</a:t>
                </a:r>
                <a:r>
                  <a:rPr lang="en-US" sz="2000" baseline="30000" dirty="0"/>
                  <a:t>10</a:t>
                </a:r>
                <a:r>
                  <a:rPr lang="en-US" sz="2000" dirty="0"/>
                  <a:t>, Rebeca Schijns</a:t>
                </a:r>
                <a:r>
                  <a:rPr lang="en-US" sz="2000" baseline="30000" dirty="0"/>
                  <a:t>11</a:t>
                </a:r>
                <a:r>
                  <a:rPr lang="en-US" sz="2000" dirty="0"/>
                  <a:t>, Cui  </a:t>
                </a:r>
                <a:r>
                  <a:rPr lang="en-US" sz="2000" dirty="0" smtClean="0"/>
                  <a:t>Liang</a:t>
                </a:r>
                <a:r>
                  <a:rPr lang="en-US" sz="2000" baseline="30000" dirty="0" smtClean="0"/>
                  <a:t>11 </a:t>
                </a:r>
                <a:r>
                  <a:rPr lang="en-US" sz="2000" dirty="0" smtClean="0"/>
                  <a:t>and </a:t>
                </a:r>
                <a:r>
                  <a:rPr lang="en-US" sz="2000" dirty="0"/>
                  <a:t>Daniel Pauly</a:t>
                </a:r>
                <a:r>
                  <a:rPr lang="en-US" sz="2000" baseline="30000" dirty="0"/>
                  <a:t>12</a:t>
                </a:r>
                <a:endParaRPr lang="en-US" sz="2000" dirty="0"/>
              </a:p>
              <a:p>
                <a:pPr marL="0" indent="0">
                  <a:buNone/>
                </a:pPr>
                <a:r>
                  <a:rPr lang="en-US" sz="2000" b="1" dirty="0"/>
                  <a:t>Catch time series as the basis for fish stock assessments</a:t>
                </a:r>
                <a:r>
                  <a:rPr lang="en-US" sz="2000" b="1" dirty="0" smtClean="0"/>
                  <a:t>: the </a:t>
                </a:r>
                <a:r>
                  <a:rPr lang="en-US" sz="2000" b="1" dirty="0"/>
                  <a:t>CMSY++ method and its worldwide </a:t>
                </a:r>
                <a:r>
                  <a:rPr lang="en-US" sz="2000" b="1" dirty="0" smtClean="0"/>
                  <a:t>applications [submitted]</a:t>
                </a: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a:stretch>
              </a:blipFill>
            </p:spPr>
            <p:txBody>
              <a:bodyPr/>
              <a:lstStyle/>
              <a:p>
                <a:r>
                  <a:rPr lang="en-US">
                    <a:noFill/>
                  </a:rPr>
                  <a:t> </a:t>
                </a:r>
              </a:p>
            </p:txBody>
          </p:sp>
        </mc:Fallback>
      </mc:AlternateContent>
    </p:spTree>
    <p:extLst>
      <p:ext uri="{BB962C8B-B14F-4D97-AF65-F5344CB8AC3E}">
        <p14:creationId xmlns:p14="http://schemas.microsoft.com/office/powerpoint/2010/main" val="2126082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Diversity or Monotony?</a:t>
            </a:r>
            <a:endParaRPr lang="en-US" dirty="0"/>
          </a:p>
        </p:txBody>
      </p:sp>
      <p:sp>
        <p:nvSpPr>
          <p:cNvPr id="3" name="Content Placeholder 2"/>
          <p:cNvSpPr>
            <a:spLocks noGrp="1"/>
          </p:cNvSpPr>
          <p:nvPr>
            <p:ph idx="1"/>
          </p:nvPr>
        </p:nvSpPr>
        <p:spPr/>
        <p:txBody>
          <a:bodyPr/>
          <a:lstStyle/>
          <a:p>
            <a:pPr marL="0" indent="0" algn="ctr">
              <a:buNone/>
            </a:pPr>
            <a:r>
              <a:rPr lang="en-US" dirty="0" smtClean="0"/>
              <a:t>While most </a:t>
            </a:r>
            <a:r>
              <a:rPr lang="en-US" dirty="0" err="1" smtClean="0"/>
              <a:t>pepole</a:t>
            </a:r>
            <a:r>
              <a:rPr lang="en-US" dirty="0" smtClean="0"/>
              <a:t> are amazed by the diversity of life,</a:t>
            </a:r>
          </a:p>
          <a:p>
            <a:pPr marL="0" indent="0" algn="ctr">
              <a:buNone/>
            </a:pPr>
            <a:r>
              <a:rPr lang="en-US" dirty="0" smtClean="0"/>
              <a:t>some are amazed by the lack thereof:</a:t>
            </a:r>
          </a:p>
          <a:p>
            <a:pPr marL="0" indent="0" algn="ctr">
              <a:buNone/>
            </a:pPr>
            <a:endParaRPr lang="en-US" dirty="0"/>
          </a:p>
          <a:p>
            <a:pPr marL="0" indent="0" algn="ctr">
              <a:buNone/>
            </a:pPr>
            <a:r>
              <a:rPr lang="en-US" dirty="0" smtClean="0"/>
              <a:t>Very simple rules </a:t>
            </a:r>
            <a:r>
              <a:rPr lang="en-US" dirty="0" smtClean="0"/>
              <a:t>with ‘life-history constants’ determine </a:t>
            </a:r>
            <a:r>
              <a:rPr lang="en-US" dirty="0" err="1" smtClean="0"/>
              <a:t>allometry</a:t>
            </a:r>
            <a:r>
              <a:rPr lang="en-US" dirty="0" smtClean="0"/>
              <a:t>, somatic growth, population growth, maturation, fecundity, </a:t>
            </a:r>
            <a:r>
              <a:rPr lang="en-US" dirty="0" smtClean="0"/>
              <a:t>longevity, mortality, and many other traits</a:t>
            </a:r>
            <a:endParaRPr lang="en-US" dirty="0"/>
          </a:p>
        </p:txBody>
      </p:sp>
    </p:spTree>
    <p:extLst>
      <p:ext uri="{BB962C8B-B14F-4D97-AF65-F5344CB8AC3E}">
        <p14:creationId xmlns:p14="http://schemas.microsoft.com/office/powerpoint/2010/main" val="230488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182" y="505440"/>
            <a:ext cx="9107487" cy="547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TextBox 2"/>
          <p:cNvSpPr txBox="1">
            <a:spLocks noChangeArrowheads="1"/>
          </p:cNvSpPr>
          <p:nvPr/>
        </p:nvSpPr>
        <p:spPr bwMode="auto">
          <a:xfrm>
            <a:off x="8132764" y="6488114"/>
            <a:ext cx="2535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de-DE" altLang="en-US" sz="1800">
                <a:solidFill>
                  <a:prstClr val="black"/>
                </a:solidFill>
                <a:cs typeface="Arial" panose="020B0604020202020204" pitchFamily="34" charset="0"/>
              </a:rPr>
              <a:t>BioDivPopGrowthMSY.xls</a:t>
            </a:r>
            <a:endParaRPr lang="en-US" altLang="en-US" sz="1800">
              <a:solidFill>
                <a:prstClr val="black"/>
              </a:solidFill>
              <a:cs typeface="Arial" panose="020B0604020202020204" pitchFamily="34" charset="0"/>
            </a:endParaRPr>
          </a:p>
        </p:txBody>
      </p:sp>
      <p:sp>
        <p:nvSpPr>
          <p:cNvPr id="7172" name="TextBox 1"/>
          <p:cNvSpPr txBox="1">
            <a:spLocks noChangeArrowheads="1"/>
          </p:cNvSpPr>
          <p:nvPr/>
        </p:nvSpPr>
        <p:spPr bwMode="auto">
          <a:xfrm>
            <a:off x="4151314" y="73025"/>
            <a:ext cx="4302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de-DE" altLang="en-US">
                <a:solidFill>
                  <a:prstClr val="black"/>
                </a:solidFill>
                <a:cs typeface="Arial" panose="020B0604020202020204" pitchFamily="34" charset="0"/>
              </a:rPr>
              <a:t>Logistic Curve Properties</a:t>
            </a:r>
            <a:endParaRPr lang="en-US" altLang="en-US">
              <a:solidFill>
                <a:prstClr val="black"/>
              </a:solidFill>
              <a:cs typeface="Arial" panose="020B0604020202020204" pitchFamily="34" charset="0"/>
            </a:endParaRPr>
          </a:p>
        </p:txBody>
      </p:sp>
      <mc:AlternateContent xmlns:mc="http://schemas.openxmlformats.org/markup-compatibility/2006">
        <mc:Choice xmlns:a14="http://schemas.microsoft.com/office/drawing/2010/main" Requires="a14">
          <p:sp>
            <p:nvSpPr>
              <p:cNvPr id="2" name="Rectangle 1"/>
              <p:cNvSpPr/>
              <p:nvPr/>
            </p:nvSpPr>
            <p:spPr>
              <a:xfrm>
                <a:off x="7671191" y="1783839"/>
                <a:ext cx="3310393" cy="106048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f>
                        <m:fPr>
                          <m:ctrlPr>
                            <a:rPr lang="en-US" sz="2800">
                              <a:latin typeface="Cambria Math" panose="02040503050406030204" pitchFamily="18" charset="0"/>
                            </a:rPr>
                          </m:ctrlPr>
                        </m:fPr>
                        <m:num>
                          <m:r>
                            <a:rPr lang="en-US" sz="2800" i="1">
                              <a:latin typeface="Cambria Math" panose="02040503050406030204" pitchFamily="18" charset="0"/>
                            </a:rPr>
                            <m:t>𝑑𝑁</m:t>
                          </m:r>
                        </m:num>
                        <m:den>
                          <m:r>
                            <a:rPr lang="en-US" sz="2800" i="1">
                              <a:latin typeface="Cambria Math" panose="02040503050406030204" pitchFamily="18" charset="0"/>
                            </a:rPr>
                            <m:t>𝑑𝑡</m:t>
                          </m:r>
                        </m:den>
                      </m:f>
                      <m:r>
                        <a:rPr lang="en-US" sz="2800" i="0">
                          <a:latin typeface="Cambria Math" panose="02040503050406030204" pitchFamily="18" charset="0"/>
                        </a:rPr>
                        <m:t>=</m:t>
                      </m:r>
                      <m:r>
                        <a:rPr lang="en-US" sz="2800" i="1">
                          <a:latin typeface="Cambria Math" panose="02040503050406030204" pitchFamily="18" charset="0"/>
                        </a:rPr>
                        <m:t>𝑟</m:t>
                      </m:r>
                      <m:r>
                        <a:rPr lang="en-US" sz="2800" i="0">
                          <a:latin typeface="Cambria Math" panose="02040503050406030204" pitchFamily="18" charset="0"/>
                        </a:rPr>
                        <m:t> </m:t>
                      </m:r>
                      <m:sSub>
                        <m:sSubPr>
                          <m:ctrlPr>
                            <a:rPr lang="en-US" sz="2800" i="1">
                              <a:latin typeface="Cambria Math" panose="02040503050406030204" pitchFamily="18" charset="0"/>
                            </a:rPr>
                          </m:ctrlPr>
                        </m:sSubPr>
                        <m:e>
                          <m:r>
                            <a:rPr lang="en-US" sz="2800" i="1">
                              <a:latin typeface="Cambria Math" panose="02040503050406030204" pitchFamily="18" charset="0"/>
                            </a:rPr>
                            <m:t>𝑁</m:t>
                          </m:r>
                        </m:e>
                        <m:sub>
                          <m:r>
                            <a:rPr lang="en-US" sz="2800" i="1">
                              <a:latin typeface="Cambria Math" panose="02040503050406030204" pitchFamily="18" charset="0"/>
                            </a:rPr>
                            <m:t>𝑡</m:t>
                          </m:r>
                        </m:sub>
                      </m:sSub>
                      <m:d>
                        <m:dPr>
                          <m:ctrlPr>
                            <a:rPr lang="en-US" sz="2800" i="1">
                              <a:latin typeface="Cambria Math" panose="02040503050406030204" pitchFamily="18" charset="0"/>
                            </a:rPr>
                          </m:ctrlPr>
                        </m:dPr>
                        <m:e>
                          <m:r>
                            <a:rPr lang="en-US" sz="2800" i="0">
                              <a:latin typeface="Cambria Math" panose="02040503050406030204" pitchFamily="18" charset="0"/>
                            </a:rPr>
                            <m:t>1−</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𝑁</m:t>
                                  </m:r>
                                </m:e>
                                <m:sub>
                                  <m:r>
                                    <a:rPr lang="en-US" sz="2800" i="1">
                                      <a:latin typeface="Cambria Math" panose="02040503050406030204" pitchFamily="18" charset="0"/>
                                    </a:rPr>
                                    <m:t>𝑡</m:t>
                                  </m:r>
                                </m:sub>
                              </m:sSub>
                            </m:num>
                            <m:den>
                              <m:r>
                                <a:rPr lang="en-US" sz="2800" i="1">
                                  <a:latin typeface="Cambria Math" panose="02040503050406030204" pitchFamily="18" charset="0"/>
                                </a:rPr>
                                <m:t>𝑘</m:t>
                              </m:r>
                            </m:den>
                          </m:f>
                        </m:e>
                      </m:d>
                    </m:oMath>
                  </m:oMathPara>
                </a14:m>
                <a:endParaRPr lang="en-US" sz="2800" dirty="0"/>
              </a:p>
            </p:txBody>
          </p:sp>
        </mc:Choice>
        <mc:Fallback>
          <p:sp>
            <p:nvSpPr>
              <p:cNvPr id="2" name="Rectangle 1"/>
              <p:cNvSpPr>
                <a:spLocks noRot="1" noChangeAspect="1" noMove="1" noResize="1" noEditPoints="1" noAdjustHandles="1" noChangeArrowheads="1" noChangeShapeType="1" noTextEdit="1"/>
              </p:cNvSpPr>
              <p:nvPr/>
            </p:nvSpPr>
            <p:spPr>
              <a:xfrm>
                <a:off x="7671191" y="1783839"/>
                <a:ext cx="3310393" cy="1060483"/>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686413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31758" y="278843"/>
            <a:ext cx="7704221" cy="5203313"/>
          </a:xfrm>
          <a:prstGeom prst="rect">
            <a:avLst/>
          </a:prstGeom>
        </p:spPr>
      </p:pic>
      <p:sp>
        <p:nvSpPr>
          <p:cNvPr id="5" name="TextBox 4"/>
          <p:cNvSpPr txBox="1"/>
          <p:nvPr/>
        </p:nvSpPr>
        <p:spPr>
          <a:xfrm>
            <a:off x="713874" y="5907505"/>
            <a:ext cx="8626642" cy="646331"/>
          </a:xfrm>
          <a:prstGeom prst="rect">
            <a:avLst/>
          </a:prstGeom>
          <a:noFill/>
        </p:spPr>
        <p:txBody>
          <a:bodyPr wrap="square" rtlCol="0">
            <a:spAutoFit/>
          </a:bodyPr>
          <a:lstStyle/>
          <a:p>
            <a:r>
              <a:rPr lang="en-US" smtClean="0"/>
              <a:t>Figure 2. Schematic representation of the surplus production model used by CMSY, with indication of depensation, where FMSY is reduced linearly with decline in biomass </a:t>
            </a:r>
            <a:endParaRPr lang="en-US" dirty="0"/>
          </a:p>
        </p:txBody>
      </p:sp>
    </p:spTree>
    <p:extLst>
      <p:ext uri="{BB962C8B-B14F-4D97-AF65-F5344CB8AC3E}">
        <p14:creationId xmlns:p14="http://schemas.microsoft.com/office/powerpoint/2010/main" val="4355586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5063" y="107944"/>
            <a:ext cx="7798315" cy="5541781"/>
          </a:xfrm>
          <a:prstGeom prst="rect">
            <a:avLst/>
          </a:prstGeom>
        </p:spPr>
      </p:pic>
      <p:sp>
        <p:nvSpPr>
          <p:cNvPr id="3" name="TextBox 2"/>
          <p:cNvSpPr txBox="1"/>
          <p:nvPr/>
        </p:nvSpPr>
        <p:spPr>
          <a:xfrm>
            <a:off x="8414084" y="1090862"/>
            <a:ext cx="3565357" cy="3970318"/>
          </a:xfrm>
          <a:prstGeom prst="rect">
            <a:avLst/>
          </a:prstGeom>
          <a:noFill/>
        </p:spPr>
        <p:txBody>
          <a:bodyPr wrap="square" rtlCol="0">
            <a:spAutoFit/>
          </a:bodyPr>
          <a:lstStyle/>
          <a:p>
            <a:r>
              <a:rPr lang="en-US" smtClean="0"/>
              <a:t>Figure 4. Scatterplot of relative biomass (Bt/k) over relative catch (Ct/MSY), with 18,341 points for 400 stocks. The blue curve is the equilibrium prediction from Equation (4). The vertical blue lines indicate the range that contains 90% of the (Bt/k) points for the respective catch (Ct/MSY). The red dashed lines indicate approximate 95% confidence ranges for prior Bt/k predicted by Equation (5). For catches above MSY, the same prior distribution is assumed.</a:t>
            </a:r>
            <a:endParaRPr lang="en-US" dirty="0"/>
          </a:p>
        </p:txBody>
      </p:sp>
    </p:spTree>
    <p:extLst>
      <p:ext uri="{BB962C8B-B14F-4D97-AF65-F5344CB8AC3E}">
        <p14:creationId xmlns:p14="http://schemas.microsoft.com/office/powerpoint/2010/main" val="42559714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Death Rules..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599003"/>
                <a:ext cx="10515600" cy="4577960"/>
              </a:xfrm>
            </p:spPr>
            <p:txBody>
              <a:bodyPr>
                <a:normAutofit fontScale="85000" lnSpcReduction="20000"/>
              </a:bodyPr>
              <a:lstStyle/>
              <a:p>
                <a:pPr marL="0" indent="0">
                  <a:buNone/>
                </a:pPr>
                <a:r>
                  <a:rPr lang="en-GB" sz="3600" dirty="0" smtClean="0"/>
                  <a:t>Lifespan is the ultimate frame for fitness </a:t>
                </a:r>
              </a:p>
              <a:p>
                <a:pPr marL="0" indent="0">
                  <a:buNone/>
                </a:pPr>
                <a:endParaRPr lang="en-GB" dirty="0"/>
              </a:p>
              <a:p>
                <a:pPr marL="0" indent="0">
                  <a:buNone/>
                </a:pPr>
                <a:r>
                  <a:rPr lang="en-GB" dirty="0" smtClean="0"/>
                  <a:t>Obviously, lifespan is determined by the average mortality rate, which should thus be predictable from lifespan</a:t>
                </a:r>
              </a:p>
              <a:p>
                <a:pPr marL="0" indent="0">
                  <a:buNone/>
                </a:pPr>
                <a:endParaRPr lang="en-GB" dirty="0"/>
              </a:p>
              <a:p>
                <a:pPr marL="0" indent="0">
                  <a:buNone/>
                </a:pPr>
                <a:r>
                  <a:rPr lang="en-GB" dirty="0" smtClean="0"/>
                  <a:t>		</a:t>
                </a:r>
                <a14:m>
                  <m:oMath xmlns:m="http://schemas.openxmlformats.org/officeDocument/2006/math">
                    <m:sSub>
                      <m:sSubPr>
                        <m:ctrlPr>
                          <a:rPr lang="de-DE" sz="3000" b="0" i="1" smtClean="0">
                            <a:latin typeface="Cambria Math" panose="02040503050406030204" pitchFamily="18" charset="0"/>
                          </a:rPr>
                        </m:ctrlPr>
                      </m:sSubPr>
                      <m:e>
                        <m:r>
                          <a:rPr lang="de-DE" sz="3000" b="0" i="1" smtClean="0">
                            <a:latin typeface="Cambria Math" panose="02040503050406030204" pitchFamily="18" charset="0"/>
                          </a:rPr>
                          <m:t>𝑁</m:t>
                        </m:r>
                      </m:e>
                      <m:sub>
                        <m:r>
                          <a:rPr lang="de-DE" sz="3000" b="0" i="1" smtClean="0">
                            <a:latin typeface="Cambria Math" panose="02040503050406030204" pitchFamily="18" charset="0"/>
                          </a:rPr>
                          <m:t>𝑡</m:t>
                        </m:r>
                      </m:sub>
                    </m:sSub>
                    <m:r>
                      <a:rPr lang="de-DE" sz="3000" b="0" i="1" smtClean="0">
                        <a:latin typeface="Cambria Math" panose="02040503050406030204" pitchFamily="18" charset="0"/>
                      </a:rPr>
                      <m:t>= </m:t>
                    </m:r>
                    <m:sSub>
                      <m:sSubPr>
                        <m:ctrlPr>
                          <a:rPr lang="de-DE" sz="3000" b="0" i="1" smtClean="0">
                            <a:latin typeface="Cambria Math" panose="02040503050406030204" pitchFamily="18" charset="0"/>
                          </a:rPr>
                        </m:ctrlPr>
                      </m:sSubPr>
                      <m:e>
                        <m:r>
                          <a:rPr lang="de-DE" sz="3000" b="0" i="1" smtClean="0">
                            <a:latin typeface="Cambria Math" panose="02040503050406030204" pitchFamily="18" charset="0"/>
                          </a:rPr>
                          <m:t>𝑁</m:t>
                        </m:r>
                      </m:e>
                      <m:sub>
                        <m:r>
                          <a:rPr lang="de-DE" sz="3000" b="0" i="1" smtClean="0">
                            <a:latin typeface="Cambria Math" panose="02040503050406030204" pitchFamily="18" charset="0"/>
                          </a:rPr>
                          <m:t>0</m:t>
                        </m:r>
                      </m:sub>
                    </m:sSub>
                    <m:r>
                      <a:rPr lang="de-DE" sz="3000" b="0" i="1" smtClean="0">
                        <a:latin typeface="Cambria Math" panose="02040503050406030204" pitchFamily="18" charset="0"/>
                      </a:rPr>
                      <m:t> </m:t>
                    </m:r>
                    <m:sSup>
                      <m:sSupPr>
                        <m:ctrlPr>
                          <a:rPr lang="de-DE" sz="3000" b="0" i="1" smtClean="0">
                            <a:latin typeface="Cambria Math" panose="02040503050406030204" pitchFamily="18" charset="0"/>
                          </a:rPr>
                        </m:ctrlPr>
                      </m:sSupPr>
                      <m:e>
                        <m:r>
                          <a:rPr lang="de-DE" sz="3000" b="0" i="1" smtClean="0">
                            <a:latin typeface="Cambria Math" panose="02040503050406030204" pitchFamily="18" charset="0"/>
                          </a:rPr>
                          <m:t>𝑒</m:t>
                        </m:r>
                      </m:e>
                      <m:sup>
                        <m:r>
                          <a:rPr lang="de-DE" sz="3000" b="0" i="1" smtClean="0">
                            <a:latin typeface="Cambria Math" panose="02040503050406030204" pitchFamily="18" charset="0"/>
                          </a:rPr>
                          <m:t>𝑀</m:t>
                        </m:r>
                        <m:r>
                          <a:rPr lang="de-DE" sz="3000" b="0" i="1" smtClean="0">
                            <a:latin typeface="Cambria Math" panose="02040503050406030204" pitchFamily="18" charset="0"/>
                          </a:rPr>
                          <m:t> </m:t>
                        </m:r>
                        <m:r>
                          <a:rPr lang="de-DE" sz="3000" b="0" i="1" smtClean="0">
                            <a:latin typeface="Cambria Math" panose="02040503050406030204" pitchFamily="18" charset="0"/>
                          </a:rPr>
                          <m:t>𝑡</m:t>
                        </m:r>
                      </m:sup>
                    </m:sSup>
                  </m:oMath>
                </a14:m>
                <a:r>
                  <a:rPr lang="en-GB" sz="3000" dirty="0" smtClean="0"/>
                  <a:t>		</a:t>
                </a:r>
                <a14:m>
                  <m:oMath xmlns:m="http://schemas.openxmlformats.org/officeDocument/2006/math">
                    <m:r>
                      <a:rPr lang="en-GB" sz="3200" i="1"/>
                      <m:t>𝑀</m:t>
                    </m:r>
                    <m:r>
                      <a:rPr lang="en-GB" sz="3200" i="1"/>
                      <m:t>=−</m:t>
                    </m:r>
                    <m:f>
                      <m:fPr>
                        <m:ctrlPr>
                          <a:rPr lang="en-US" sz="3200" i="1"/>
                        </m:ctrlPr>
                      </m:fPr>
                      <m:num>
                        <m:sSub>
                          <m:sSubPr>
                            <m:ctrlPr>
                              <a:rPr lang="en-US" sz="3200" i="1"/>
                            </m:ctrlPr>
                          </m:sSubPr>
                          <m:e>
                            <m:r>
                              <a:rPr lang="en-GB" sz="3200" i="1"/>
                              <m:t>𝑙𝑜𝑔</m:t>
                            </m:r>
                          </m:e>
                          <m:sub>
                            <m:r>
                              <a:rPr lang="en-GB" sz="3200" i="1"/>
                              <m:t>𝑒</m:t>
                            </m:r>
                          </m:sub>
                        </m:sSub>
                        <m:d>
                          <m:dPr>
                            <m:ctrlPr>
                              <a:rPr lang="en-US" sz="3200" i="1"/>
                            </m:ctrlPr>
                          </m:dPr>
                          <m:e>
                            <m:r>
                              <a:rPr lang="en-GB" sz="3200" i="1"/>
                              <m:t>𝑃</m:t>
                            </m:r>
                          </m:e>
                        </m:d>
                      </m:num>
                      <m:den>
                        <m:sSub>
                          <m:sSubPr>
                            <m:ctrlPr>
                              <a:rPr lang="en-US" sz="3200" i="1"/>
                            </m:ctrlPr>
                          </m:sSubPr>
                          <m:e>
                            <m:r>
                              <a:rPr lang="en-GB" sz="3200" i="1"/>
                              <m:t>𝑡</m:t>
                            </m:r>
                          </m:e>
                          <m:sub>
                            <m:r>
                              <a:rPr lang="en-GB" sz="3200" i="1"/>
                              <m:t>𝑚𝑎𝑥</m:t>
                            </m:r>
                          </m:sub>
                        </m:sSub>
                      </m:den>
                    </m:f>
                  </m:oMath>
                </a14:m>
                <a:endParaRPr lang="en-GB" sz="3000" dirty="0" smtClean="0"/>
              </a:p>
              <a:p>
                <a:pPr marL="0" indent="0">
                  <a:buNone/>
                </a:pPr>
                <a:endParaRPr lang="en-GB" dirty="0"/>
              </a:p>
              <a:p>
                <a:pPr marL="0" indent="0">
                  <a:buNone/>
                </a:pPr>
                <a:r>
                  <a:rPr lang="en-GB" dirty="0" smtClean="0"/>
                  <a:t>where </a:t>
                </a:r>
                <a:r>
                  <a:rPr lang="en-GB" i="1" dirty="0" smtClean="0"/>
                  <a:t>N</a:t>
                </a:r>
                <a:r>
                  <a:rPr lang="en-GB" dirty="0" smtClean="0"/>
                  <a:t> is the number of individuals at ages zero and </a:t>
                </a:r>
                <a:r>
                  <a:rPr lang="en-GB" i="1" dirty="0" smtClean="0"/>
                  <a:t>t</a:t>
                </a:r>
                <a:r>
                  <a:rPr lang="en-GB" dirty="0" smtClean="0"/>
                  <a:t> and </a:t>
                </a:r>
                <a:r>
                  <a:rPr lang="en-GB" i="1" dirty="0" smtClean="0"/>
                  <a:t>M</a:t>
                </a:r>
                <a:r>
                  <a:rPr lang="en-GB" dirty="0" smtClean="0"/>
                  <a:t> is the average rate of mortality, </a:t>
                </a:r>
                <a:r>
                  <a:rPr lang="en-GB" i="1" dirty="0" err="1" smtClean="0"/>
                  <a:t>t</a:t>
                </a:r>
                <a:r>
                  <a:rPr lang="en-GB" i="1" baseline="-25000" dirty="0" err="1" smtClean="0"/>
                  <a:t>max</a:t>
                </a:r>
                <a:r>
                  <a:rPr lang="en-GB" i="1" dirty="0" smtClean="0"/>
                  <a:t> </a:t>
                </a:r>
                <a:r>
                  <a:rPr lang="en-GB" dirty="0" smtClean="0"/>
                  <a:t>is maximum age and </a:t>
                </a:r>
                <a:r>
                  <a:rPr lang="en-GB" i="1" dirty="0" smtClean="0"/>
                  <a:t>P</a:t>
                </a:r>
                <a:r>
                  <a:rPr lang="en-GB" dirty="0" smtClean="0"/>
                  <a:t> is the proportion surviving to </a:t>
                </a:r>
                <a:r>
                  <a:rPr lang="en-GB" i="1" dirty="0" err="1" smtClean="0"/>
                  <a:t>t</a:t>
                </a:r>
                <a:r>
                  <a:rPr lang="en-GB" i="1" baseline="-25000" dirty="0" err="1" smtClean="0"/>
                  <a:t>max</a:t>
                </a:r>
                <a:endParaRPr lang="en-GB" i="1" baseline="-25000" dirty="0" smtClean="0"/>
              </a:p>
              <a:p>
                <a:pPr marL="0" indent="0">
                  <a:buNone/>
                </a:pPr>
                <a:endParaRPr lang="en-GB" dirty="0" smtClean="0"/>
              </a:p>
              <a:p>
                <a:pPr marL="0" indent="0">
                  <a:buNone/>
                </a:pPr>
                <a:r>
                  <a:rPr lang="en-GB" sz="2400" dirty="0" smtClean="0"/>
                  <a:t>Manuel </a:t>
                </a:r>
                <a:r>
                  <a:rPr lang="en-GB" sz="2400" dirty="0" err="1" smtClean="0"/>
                  <a:t>Dureuil</a:t>
                </a:r>
                <a:r>
                  <a:rPr lang="en-GB" sz="2400" dirty="0" smtClean="0"/>
                  <a:t> &amp; </a:t>
                </a:r>
                <a:r>
                  <a:rPr lang="en-GB" sz="2400" dirty="0"/>
                  <a:t>Rainer </a:t>
                </a:r>
                <a:r>
                  <a:rPr lang="en-GB" sz="2400" dirty="0" smtClean="0"/>
                  <a:t>Froese, Submitted, </a:t>
                </a:r>
                <a:r>
                  <a:rPr lang="en-GB" sz="2400" b="1" dirty="0"/>
                  <a:t>A natural constant predicts survival to maximum age</a:t>
                </a:r>
                <a:r>
                  <a:rPr lang="en-GB" sz="2400" baseline="30000" dirty="0" smtClean="0"/>
                  <a:t> </a:t>
                </a:r>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599003"/>
                <a:ext cx="10515600" cy="4577960"/>
              </a:xfrm>
              <a:blipFill rotWithShape="0">
                <a:blip r:embed="rId2"/>
                <a:stretch>
                  <a:fillRect l="-1449" t="-4261" r="-1391"/>
                </a:stretch>
              </a:blipFill>
            </p:spPr>
            <p:txBody>
              <a:bodyPr/>
              <a:lstStyle/>
              <a:p>
                <a:r>
                  <a:rPr lang="en-US">
                    <a:noFill/>
                  </a:rPr>
                  <a:t> </a:t>
                </a:r>
              </a:p>
            </p:txBody>
          </p:sp>
        </mc:Fallback>
      </mc:AlternateContent>
    </p:spTree>
    <p:extLst>
      <p:ext uri="{BB962C8B-B14F-4D97-AF65-F5344CB8AC3E}">
        <p14:creationId xmlns:p14="http://schemas.microsoft.com/office/powerpoint/2010/main" val="36211608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7300" y="176463"/>
            <a:ext cx="6557210" cy="6557210"/>
          </a:xfrm>
          <a:prstGeom prst="rect">
            <a:avLst/>
          </a:prstGeom>
        </p:spPr>
      </p:pic>
      <p:sp>
        <p:nvSpPr>
          <p:cNvPr id="5" name="TextBox 4"/>
          <p:cNvSpPr txBox="1"/>
          <p:nvPr/>
        </p:nvSpPr>
        <p:spPr>
          <a:xfrm>
            <a:off x="7519737" y="1062789"/>
            <a:ext cx="4515851" cy="3693319"/>
          </a:xfrm>
          <a:prstGeom prst="rect">
            <a:avLst/>
          </a:prstGeom>
          <a:noFill/>
        </p:spPr>
        <p:txBody>
          <a:bodyPr wrap="square" rtlCol="0">
            <a:spAutoFit/>
          </a:bodyPr>
          <a:lstStyle/>
          <a:p>
            <a:r>
              <a:rPr lang="en-US" smtClean="0"/>
              <a:t>Figure 1 | Survival to maximum age in natural populations of vertebrates. The median survival to average maximum age in a cohort is shown per vertebrate class as a vertical solid line within each boxplot, the 25th and 75th percentiles are the lower and upper bound of the boxes, respectively. Violin plots indicate the density distribution of the data points, the numbers refer to the sample size (number of species) per vertebrate class. The dashed vertical line indicates the median survivorship from birth to average maximum age across all vertebrate classes, at 1.5% </a:t>
            </a:r>
            <a:endParaRPr lang="en-US" dirty="0"/>
          </a:p>
        </p:txBody>
      </p:sp>
    </p:spTree>
    <p:extLst>
      <p:ext uri="{BB962C8B-B14F-4D97-AF65-F5344CB8AC3E}">
        <p14:creationId xmlns:p14="http://schemas.microsoft.com/office/powerpoint/2010/main" val="22850778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1158" y="212300"/>
            <a:ext cx="6645700" cy="6645700"/>
          </a:xfrm>
          <a:prstGeom prst="rect">
            <a:avLst/>
          </a:prstGeom>
        </p:spPr>
      </p:pic>
      <p:sp>
        <p:nvSpPr>
          <p:cNvPr id="3" name="TextBox 2"/>
          <p:cNvSpPr txBox="1"/>
          <p:nvPr/>
        </p:nvSpPr>
        <p:spPr>
          <a:xfrm>
            <a:off x="7644063" y="1199147"/>
            <a:ext cx="4339389" cy="3970318"/>
          </a:xfrm>
          <a:prstGeom prst="rect">
            <a:avLst/>
          </a:prstGeom>
          <a:noFill/>
        </p:spPr>
        <p:txBody>
          <a:bodyPr wrap="square" rtlCol="0">
            <a:spAutoFit/>
          </a:bodyPr>
          <a:lstStyle/>
          <a:p>
            <a:r>
              <a:rPr lang="en-US" smtClean="0"/>
              <a:t>Figure 2 | The number of survivors to a certain age under different survivorship patterns and initial cohort (or sample) sizes. Individual survivors to a maximum age tmax of 25 years (black dotted vertical line) representing 1.5% of the initial numbers (P = 0.015, open circles). Shown are scenarios for constant mortality, mortality increasing with age (dark colours) and mortality decreasing with age (light colours). The coloured dotted lines show the expected trajectory of these scenarios from 1.5% survivorship until the theoretical maximum age reached by 1 individual.</a:t>
            </a:r>
            <a:endParaRPr lang="en-US" dirty="0"/>
          </a:p>
        </p:txBody>
      </p:sp>
    </p:spTree>
    <p:extLst>
      <p:ext uri="{BB962C8B-B14F-4D97-AF65-F5344CB8AC3E}">
        <p14:creationId xmlns:p14="http://schemas.microsoft.com/office/powerpoint/2010/main" val="27913705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Answer to the Ultimate Question of Life, the Universe, and Everything is </a:t>
            </a:r>
            <a:r>
              <a:rPr lang="en-US" dirty="0" smtClean="0"/>
              <a:t>4.2</a:t>
            </a:r>
            <a:r>
              <a:rPr lang="en-US" dirty="0"/>
              <a:t/>
            </a:r>
            <a:br>
              <a:rPr lang="en-US" dirty="0"/>
            </a:b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0" indent="0">
                  <a:buNone/>
                </a:pPr>
                <a:endParaRPr lang="en-US" dirty="0" smtClean="0"/>
              </a:p>
              <a:p>
                <a:pPr marL="0" indent="0">
                  <a:buNone/>
                </a:pPr>
                <a:r>
                  <a:rPr lang="en-US" sz="4800" i="1" dirty="0" smtClean="0"/>
                  <a:t>           </a:t>
                </a:r>
                <a14:m>
                  <m:oMath xmlns:m="http://schemas.openxmlformats.org/officeDocument/2006/math">
                    <m:r>
                      <a:rPr lang="en-GB" sz="4800" i="1"/>
                      <m:t>𝑀</m:t>
                    </m:r>
                    <m:r>
                      <a:rPr lang="en-GB" sz="4800" i="1"/>
                      <m:t>=−</m:t>
                    </m:r>
                    <m:f>
                      <m:fPr>
                        <m:ctrlPr>
                          <a:rPr lang="en-US" sz="4800" i="1"/>
                        </m:ctrlPr>
                      </m:fPr>
                      <m:num>
                        <m:sSub>
                          <m:sSubPr>
                            <m:ctrlPr>
                              <a:rPr lang="en-US" sz="4800" i="1"/>
                            </m:ctrlPr>
                          </m:sSubPr>
                          <m:e>
                            <m:r>
                              <a:rPr lang="en-GB" sz="4800" i="1"/>
                              <m:t>𝑙𝑜𝑔</m:t>
                            </m:r>
                          </m:e>
                          <m:sub>
                            <m:r>
                              <a:rPr lang="en-GB" sz="4800" i="1"/>
                              <m:t>𝑒</m:t>
                            </m:r>
                          </m:sub>
                        </m:sSub>
                        <m:d>
                          <m:dPr>
                            <m:ctrlPr>
                              <a:rPr lang="en-US" sz="4800" i="1"/>
                            </m:ctrlPr>
                          </m:dPr>
                          <m:e>
                            <m:r>
                              <a:rPr lang="en-GB" sz="4800" i="1"/>
                              <m:t>𝑃</m:t>
                            </m:r>
                          </m:e>
                        </m:d>
                      </m:num>
                      <m:den>
                        <m:sSub>
                          <m:sSubPr>
                            <m:ctrlPr>
                              <a:rPr lang="en-US" sz="4800" i="1"/>
                            </m:ctrlPr>
                          </m:sSubPr>
                          <m:e>
                            <m:r>
                              <a:rPr lang="en-GB" sz="4800" i="1"/>
                              <m:t>𝑡</m:t>
                            </m:r>
                          </m:e>
                          <m:sub>
                            <m:r>
                              <a:rPr lang="en-GB" sz="4800" i="1"/>
                              <m:t>𝑚𝑎𝑥</m:t>
                            </m:r>
                          </m:sub>
                        </m:sSub>
                      </m:den>
                    </m:f>
                  </m:oMath>
                </a14:m>
                <a:r>
                  <a:rPr lang="de-DE" sz="4800" i="1" dirty="0" smtClean="0"/>
                  <a:t>   </a:t>
                </a:r>
              </a:p>
              <a:p>
                <a:pPr marL="0" indent="0">
                  <a:buNone/>
                </a:pPr>
                <a:r>
                  <a:rPr lang="en-US" sz="3200" dirty="0" smtClean="0"/>
                  <a:t>		</a:t>
                </a:r>
              </a:p>
              <a:p>
                <a:pPr marL="0" indent="0">
                  <a:buNone/>
                </a:pPr>
                <a:r>
                  <a:rPr lang="en-US" sz="3200" dirty="0"/>
                  <a:t>	</a:t>
                </a:r>
                <a:r>
                  <a:rPr lang="en-US" sz="3200" dirty="0" smtClean="0"/>
                  <a:t>	</a:t>
                </a:r>
                <a:r>
                  <a:rPr lang="en-US" sz="3200" dirty="0" smtClean="0"/>
                  <a:t>if P = 0.015 then</a:t>
                </a:r>
              </a:p>
              <a:p>
                <a:pPr marL="0" indent="0">
                  <a:buNone/>
                </a:pPr>
                <a:endParaRPr lang="en-US" sz="3200" dirty="0" smtClean="0"/>
              </a:p>
              <a:p>
                <a:pPr marL="0" indent="0">
                  <a:buNone/>
                </a:pPr>
                <a:r>
                  <a:rPr lang="en-US" sz="4800" i="1" dirty="0" smtClean="0"/>
                  <a:t>             </a:t>
                </a:r>
                <a:r>
                  <a:rPr lang="en-US" sz="4800" i="1" dirty="0" smtClean="0"/>
                  <a:t>M</a:t>
                </a:r>
                <a:r>
                  <a:rPr lang="en-US" sz="4800" dirty="0" smtClean="0"/>
                  <a:t> </a:t>
                </a:r>
                <a:r>
                  <a:rPr lang="en-US" sz="4800" dirty="0" smtClean="0"/>
                  <a:t>=  4.2 / </a:t>
                </a:r>
                <a:r>
                  <a:rPr lang="en-US" sz="4800" i="1" dirty="0" err="1" smtClean="0"/>
                  <a:t>t</a:t>
                </a:r>
                <a:r>
                  <a:rPr lang="en-US" sz="4800" i="1" baseline="-25000" dirty="0" err="1" smtClean="0"/>
                  <a:t>max</a:t>
                </a:r>
                <a:r>
                  <a:rPr lang="en-US" sz="4800" dirty="0" smtClean="0"/>
                  <a:t> </a:t>
                </a:r>
                <a:endParaRPr lang="en-US" sz="48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b="-3782"/>
                </a:stretch>
              </a:blipFill>
            </p:spPr>
            <p:txBody>
              <a:bodyPr/>
              <a:lstStyle/>
              <a:p>
                <a:r>
                  <a:rPr lang="en-US">
                    <a:noFill/>
                  </a:rPr>
                  <a:t> </a:t>
                </a:r>
              </a:p>
            </p:txBody>
          </p:sp>
        </mc:Fallback>
      </mc:AlternateContent>
    </p:spTree>
    <p:extLst>
      <p:ext uri="{BB962C8B-B14F-4D97-AF65-F5344CB8AC3E}">
        <p14:creationId xmlns:p14="http://schemas.microsoft.com/office/powerpoint/2010/main" val="8887542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What </a:t>
            </a:r>
            <a:r>
              <a:rPr lang="en-US" dirty="0"/>
              <a:t>G</a:t>
            </a:r>
            <a:r>
              <a:rPr lang="en-US" dirty="0" smtClean="0"/>
              <a:t>oes Down</a:t>
            </a:r>
            <a:br>
              <a:rPr lang="en-US" dirty="0" smtClean="0"/>
            </a:br>
            <a:r>
              <a:rPr lang="en-US" dirty="0" smtClean="0"/>
              <a:t>Must Come </a:t>
            </a:r>
            <a:r>
              <a:rPr lang="en-US" dirty="0"/>
              <a:t>U</a:t>
            </a:r>
            <a:r>
              <a:rPr lang="en-US" dirty="0" smtClean="0"/>
              <a:t>p</a:t>
            </a:r>
            <a:endParaRPr lang="en-US" dirty="0"/>
          </a:p>
        </p:txBody>
      </p:sp>
      <mc:AlternateContent xmlns:mc="http://schemas.openxmlformats.org/markup-compatibility/2006">
        <mc:Choice xmlns:a14="http://schemas.microsoft.com/office/drawing/2010/main" Requires="a14">
          <p:sp>
            <p:nvSpPr>
              <p:cNvPr id="5" name="Content Placeholder 4"/>
              <p:cNvSpPr>
                <a:spLocks noGrp="1"/>
              </p:cNvSpPr>
              <p:nvPr>
                <p:ph idx="1"/>
              </p:nvPr>
            </p:nvSpPr>
            <p:spPr/>
            <p:txBody>
              <a:bodyPr/>
              <a:lstStyle/>
              <a:p>
                <a:pPr marL="0" indent="0">
                  <a:buNone/>
                </a:pPr>
                <a:endParaRPr lang="en-US" dirty="0" smtClean="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sz="3200" i="1"/>
                          </m:ctrlPr>
                        </m:sSubPr>
                        <m:e>
                          <m:r>
                            <a:rPr lang="de-DE" sz="3200" i="1"/>
                            <m:t>𝑀</m:t>
                          </m:r>
                        </m:e>
                        <m:sub>
                          <m:r>
                            <a:rPr lang="de-DE" sz="3200" i="1"/>
                            <m:t>𝑡</m:t>
                          </m:r>
                        </m:sub>
                      </m:sSub>
                      <m:r>
                        <a:rPr lang="en-US" sz="3200" i="1"/>
                        <m:t>=</m:t>
                      </m:r>
                      <m:sSub>
                        <m:sSubPr>
                          <m:ctrlPr>
                            <a:rPr lang="en-US" sz="3200" i="1"/>
                          </m:ctrlPr>
                        </m:sSubPr>
                        <m:e>
                          <m:r>
                            <a:rPr lang="en-US" sz="3200" i="1"/>
                            <m:t>𝑀𝑒</m:t>
                          </m:r>
                        </m:e>
                        <m:sub>
                          <m:r>
                            <a:rPr lang="de-DE" sz="3200" b="0" i="1" smtClean="0">
                              <a:latin typeface="Cambria Math" panose="02040503050406030204" pitchFamily="18" charset="0"/>
                            </a:rPr>
                            <m:t>0</m:t>
                          </m:r>
                        </m:sub>
                      </m:sSub>
                      <m:r>
                        <a:rPr lang="en-US" sz="3200" i="1"/>
                        <m:t> </m:t>
                      </m:r>
                      <m:sSup>
                        <m:sSupPr>
                          <m:ctrlPr>
                            <a:rPr lang="en-US" sz="3200" i="1"/>
                          </m:ctrlPr>
                        </m:sSupPr>
                        <m:e>
                          <m:r>
                            <a:rPr lang="en-US" sz="3200" i="1"/>
                            <m:t>𝑒</m:t>
                          </m:r>
                        </m:e>
                        <m:sup>
                          <m:sSub>
                            <m:sSubPr>
                              <m:ctrlPr>
                                <a:rPr lang="en-US" sz="3200" i="1"/>
                              </m:ctrlPr>
                            </m:sSubPr>
                            <m:e>
                              <m:r>
                                <a:rPr lang="en-US" sz="3200" i="1"/>
                                <m:t>𝛿</m:t>
                              </m:r>
                            </m:e>
                            <m:sub>
                              <m:r>
                                <a:rPr lang="en-US" sz="3200" i="1"/>
                                <m:t>𝑒</m:t>
                              </m:r>
                            </m:sub>
                          </m:sSub>
                          <m:r>
                            <a:rPr lang="en-US" sz="3200" i="1"/>
                            <m:t> </m:t>
                          </m:r>
                          <m:r>
                            <a:rPr lang="en-US" sz="3200" i="1"/>
                            <m:t>𝑡</m:t>
                          </m:r>
                        </m:sup>
                      </m:sSup>
                      <m:r>
                        <a:rPr lang="en-US" sz="3200" i="1"/>
                        <m:t>+ </m:t>
                      </m:r>
                      <m:sSub>
                        <m:sSubPr>
                          <m:ctrlPr>
                            <a:rPr lang="en-US" sz="3200" i="1"/>
                          </m:ctrlPr>
                        </m:sSubPr>
                        <m:e>
                          <m:r>
                            <a:rPr lang="en-US" sz="3200" i="1"/>
                            <m:t>𝑀𝑖</m:t>
                          </m:r>
                        </m:e>
                        <m:sub>
                          <m:r>
                            <a:rPr lang="de-DE" sz="3200" b="0" i="1" smtClean="0">
                              <a:latin typeface="Cambria Math" panose="02040503050406030204" pitchFamily="18" charset="0"/>
                            </a:rPr>
                            <m:t>0</m:t>
                          </m:r>
                        </m:sub>
                      </m:sSub>
                      <m:r>
                        <a:rPr lang="en-US" sz="3200" i="1"/>
                        <m:t> </m:t>
                      </m:r>
                      <m:sSup>
                        <m:sSupPr>
                          <m:ctrlPr>
                            <a:rPr lang="en-US" sz="3200" i="1"/>
                          </m:ctrlPr>
                        </m:sSupPr>
                        <m:e>
                          <m:r>
                            <a:rPr lang="en-US" sz="3200" i="1"/>
                            <m:t>𝑒</m:t>
                          </m:r>
                        </m:e>
                        <m:sup>
                          <m:r>
                            <a:rPr lang="en-US" sz="3200" i="1"/>
                            <m:t>−</m:t>
                          </m:r>
                          <m:sSub>
                            <m:sSubPr>
                              <m:ctrlPr>
                                <a:rPr lang="en-US" sz="3200" i="1"/>
                              </m:ctrlPr>
                            </m:sSubPr>
                            <m:e>
                              <m:r>
                                <a:rPr lang="en-US" sz="3200" i="1"/>
                                <m:t>𝛿</m:t>
                              </m:r>
                            </m:e>
                            <m:sub>
                              <m:r>
                                <a:rPr lang="en-US" sz="3200" i="1"/>
                                <m:t>𝑖</m:t>
                              </m:r>
                            </m:sub>
                          </m:sSub>
                          <m:r>
                            <a:rPr lang="en-US" sz="3200" i="1"/>
                            <m:t> </m:t>
                          </m:r>
                          <m:r>
                            <a:rPr lang="en-US" sz="3200" i="1"/>
                            <m:t>𝑡</m:t>
                          </m:r>
                        </m:sup>
                      </m:sSup>
                    </m:oMath>
                  </m:oMathPara>
                </a14:m>
                <a:endParaRPr lang="en-US" sz="3200" dirty="0" smtClean="0"/>
              </a:p>
              <a:p>
                <a:pPr marL="0" indent="0">
                  <a:buNone/>
                </a:pPr>
                <a:endParaRPr lang="en-US" dirty="0"/>
              </a:p>
              <a:p>
                <a:pPr marL="0" indent="0">
                  <a:buNone/>
                </a:pPr>
                <a:r>
                  <a:rPr lang="en-US" dirty="0" smtClean="0"/>
                  <a:t>where </a:t>
                </a:r>
                <a:r>
                  <a:rPr lang="en-US" i="1" dirty="0" smtClean="0"/>
                  <a:t>M</a:t>
                </a:r>
                <a:r>
                  <a:rPr lang="en-US" i="1" baseline="-25000" dirty="0" smtClean="0"/>
                  <a:t>t</a:t>
                </a:r>
                <a:r>
                  <a:rPr lang="en-US" dirty="0" smtClean="0"/>
                  <a:t> is the mortality rate at age </a:t>
                </a:r>
                <a:r>
                  <a:rPr lang="en-US" i="1" dirty="0" smtClean="0"/>
                  <a:t>t</a:t>
                </a:r>
                <a:r>
                  <a:rPr lang="en-US" dirty="0" smtClean="0"/>
                  <a:t>, </a:t>
                </a:r>
                <a:r>
                  <a:rPr lang="en-US" i="1" dirty="0" smtClean="0"/>
                  <a:t>M</a:t>
                </a:r>
                <a:r>
                  <a:rPr lang="en-US" i="1" baseline="-25000" dirty="0" smtClean="0"/>
                  <a:t>e0</a:t>
                </a:r>
                <a:r>
                  <a:rPr lang="en-US" dirty="0" smtClean="0"/>
                  <a:t> and </a:t>
                </a:r>
                <a:r>
                  <a:rPr lang="en-US" i="1" dirty="0" smtClean="0"/>
                  <a:t>M</a:t>
                </a:r>
                <a:r>
                  <a:rPr lang="en-US" i="1" baseline="-25000" dirty="0" smtClean="0"/>
                  <a:t>i0</a:t>
                </a:r>
                <a:r>
                  <a:rPr lang="en-US" dirty="0" smtClean="0"/>
                  <a:t> are the extrinsic and intrinsic rates at zero age, and </a:t>
                </a:r>
                <a:r>
                  <a:rPr lang="en-US" i="1" dirty="0" smtClean="0"/>
                  <a:t>d</a:t>
                </a:r>
                <a:r>
                  <a:rPr lang="en-US" i="1" baseline="-25000" dirty="0" smtClean="0"/>
                  <a:t>e</a:t>
                </a:r>
                <a:r>
                  <a:rPr lang="en-US" dirty="0" smtClean="0"/>
                  <a:t> and </a:t>
                </a:r>
                <a:r>
                  <a:rPr lang="en-US" i="1" dirty="0" smtClean="0"/>
                  <a:t>d</a:t>
                </a:r>
                <a:r>
                  <a:rPr lang="en-US" i="1" baseline="-25000" dirty="0" smtClean="0"/>
                  <a:t>i</a:t>
                </a:r>
                <a:r>
                  <a:rPr lang="en-US" dirty="0" smtClean="0"/>
                  <a:t> are the rates of change in mortality at age.</a:t>
                </a:r>
              </a:p>
              <a:p>
                <a:pPr marL="0" indent="0">
                  <a:buNone/>
                </a:pPr>
                <a:r>
                  <a:rPr lang="en-US" dirty="0" smtClean="0"/>
                  <a:t>Ongoing </a:t>
                </a:r>
                <a:r>
                  <a:rPr lang="en-US" dirty="0" smtClean="0"/>
                  <a:t>research, Froese &amp; </a:t>
                </a:r>
                <a:r>
                  <a:rPr lang="en-US" dirty="0" err="1" smtClean="0"/>
                  <a:t>Dureuil</a:t>
                </a:r>
                <a:r>
                  <a:rPr lang="en-US" dirty="0" smtClean="0"/>
                  <a:t>, about mortality at age...</a:t>
                </a:r>
                <a:endParaRPr lang="en-US" dirty="0"/>
              </a:p>
            </p:txBody>
          </p:sp>
        </mc:Choice>
        <mc:Fallback>
          <p:sp>
            <p:nvSpPr>
              <p:cNvPr id="5" name="Content Placeholder 4"/>
              <p:cNvSpPr>
                <a:spLocks noGrp="1" noRot="1" noChangeAspect="1" noMove="1" noResize="1" noEditPoints="1" noAdjustHandles="1" noChangeArrowheads="1" noChangeShapeType="1" noTextEdit="1"/>
              </p:cNvSpPr>
              <p:nvPr>
                <p:ph idx="1"/>
              </p:nvPr>
            </p:nvSpPr>
            <p:spPr>
              <a:blipFill rotWithShape="0">
                <a:blip r:embed="rId2"/>
                <a:stretch>
                  <a:fillRect l="-1217"/>
                </a:stretch>
              </a:blipFill>
            </p:spPr>
            <p:txBody>
              <a:bodyPr/>
              <a:lstStyle/>
              <a:p>
                <a:r>
                  <a:rPr lang="en-US">
                    <a:noFill/>
                  </a:rPr>
                  <a:t> </a:t>
                </a:r>
              </a:p>
            </p:txBody>
          </p:sp>
        </mc:Fallback>
      </mc:AlternateContent>
    </p:spTree>
    <p:extLst>
      <p:ext uri="{BB962C8B-B14F-4D97-AF65-F5344CB8AC3E}">
        <p14:creationId xmlns:p14="http://schemas.microsoft.com/office/powerpoint/2010/main" val="6390640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04212" y="74785"/>
            <a:ext cx="8313820" cy="6208293"/>
          </a:xfrm>
          <a:prstGeom prst="rect">
            <a:avLst/>
          </a:prstGeom>
        </p:spPr>
      </p:pic>
    </p:spTree>
    <p:extLst>
      <p:ext uri="{BB962C8B-B14F-4D97-AF65-F5344CB8AC3E}">
        <p14:creationId xmlns:p14="http://schemas.microsoft.com/office/powerpoint/2010/main" val="24681365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45368" y="404216"/>
            <a:ext cx="8197516" cy="6121444"/>
          </a:xfrm>
          <a:prstGeom prst="rect">
            <a:avLst/>
          </a:prstGeom>
        </p:spPr>
      </p:pic>
    </p:spTree>
    <p:extLst>
      <p:ext uri="{BB962C8B-B14F-4D97-AF65-F5344CB8AC3E}">
        <p14:creationId xmlns:p14="http://schemas.microsoft.com/office/powerpoint/2010/main" val="1943279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physical World sets the Frame </a:t>
            </a:r>
            <a:br>
              <a:rPr lang="en-US" dirty="0" smtClean="0"/>
            </a:br>
            <a:r>
              <a:rPr lang="en-US" dirty="0" smtClean="0"/>
              <a:t>in which Evolution operates</a:t>
            </a:r>
            <a:endParaRPr lang="en-US" dirty="0"/>
          </a:p>
        </p:txBody>
      </p:sp>
      <p:sp>
        <p:nvSpPr>
          <p:cNvPr id="3" name="Content Placeholder 2"/>
          <p:cNvSpPr>
            <a:spLocks noGrp="1"/>
          </p:cNvSpPr>
          <p:nvPr>
            <p:ph idx="1"/>
          </p:nvPr>
        </p:nvSpPr>
        <p:spPr/>
        <p:txBody>
          <a:bodyPr/>
          <a:lstStyle/>
          <a:p>
            <a:pPr marL="0" indent="0">
              <a:buNone/>
            </a:pPr>
            <a:r>
              <a:rPr lang="en-US" dirty="0" smtClean="0"/>
              <a:t>Key physical constraints are: </a:t>
            </a:r>
          </a:p>
          <a:p>
            <a:r>
              <a:rPr lang="en-US" dirty="0" smtClean="0"/>
              <a:t>Concentrations of metabolic gases (e.g. O</a:t>
            </a:r>
            <a:r>
              <a:rPr lang="en-US" baseline="-25000" dirty="0" smtClean="0"/>
              <a:t>2</a:t>
            </a:r>
            <a:r>
              <a:rPr lang="en-US" dirty="0" smtClean="0"/>
              <a:t>, CO</a:t>
            </a:r>
            <a:r>
              <a:rPr lang="en-US" baseline="-25000" dirty="0" smtClean="0"/>
              <a:t>2</a:t>
            </a:r>
            <a:r>
              <a:rPr lang="en-US" dirty="0" smtClean="0"/>
              <a:t>)</a:t>
            </a:r>
          </a:p>
          <a:p>
            <a:r>
              <a:rPr lang="en-US" dirty="0" smtClean="0"/>
              <a:t>Temperature</a:t>
            </a:r>
          </a:p>
          <a:p>
            <a:r>
              <a:rPr lang="en-US" dirty="0" smtClean="0"/>
              <a:t>Pressure</a:t>
            </a:r>
          </a:p>
          <a:p>
            <a:r>
              <a:rPr lang="en-US" dirty="0" smtClean="0"/>
              <a:t>Gravity</a:t>
            </a:r>
          </a:p>
          <a:p>
            <a:pPr marL="0" indent="0">
              <a:buNone/>
            </a:pPr>
            <a:endParaRPr lang="en-US" dirty="0"/>
          </a:p>
        </p:txBody>
      </p:sp>
    </p:spTree>
    <p:extLst>
      <p:ext uri="{BB962C8B-B14F-4D97-AF65-F5344CB8AC3E}">
        <p14:creationId xmlns:p14="http://schemas.microsoft.com/office/powerpoint/2010/main" val="365848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69168" y="347314"/>
            <a:ext cx="7417719" cy="5539136"/>
          </a:xfrm>
          <a:prstGeom prst="rect">
            <a:avLst/>
          </a:prstGeom>
        </p:spPr>
      </p:pic>
    </p:spTree>
    <p:extLst>
      <p:ext uri="{BB962C8B-B14F-4D97-AF65-F5344CB8AC3E}">
        <p14:creationId xmlns:p14="http://schemas.microsoft.com/office/powerpoint/2010/main" val="25855663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48326" y="107727"/>
            <a:ext cx="8281737" cy="6184336"/>
          </a:xfrm>
          <a:prstGeom prst="rect">
            <a:avLst/>
          </a:prstGeom>
        </p:spPr>
      </p:pic>
    </p:spTree>
    <p:extLst>
      <p:ext uri="{BB962C8B-B14F-4D97-AF65-F5344CB8AC3E}">
        <p14:creationId xmlns:p14="http://schemas.microsoft.com/office/powerpoint/2010/main" val="31699828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30414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Key </a:t>
            </a:r>
            <a:r>
              <a:rPr lang="en-US" dirty="0"/>
              <a:t>G</a:t>
            </a:r>
            <a:r>
              <a:rPr lang="en-US" dirty="0" smtClean="0"/>
              <a:t>eometric Constraints</a:t>
            </a:r>
            <a:endParaRPr lang="en-US" dirty="0"/>
          </a:p>
        </p:txBody>
      </p:sp>
      <p:sp>
        <p:nvSpPr>
          <p:cNvPr id="3" name="Content Placeholder 2"/>
          <p:cNvSpPr>
            <a:spLocks noGrp="1"/>
          </p:cNvSpPr>
          <p:nvPr>
            <p:ph idx="1"/>
          </p:nvPr>
        </p:nvSpPr>
        <p:spPr/>
        <p:txBody>
          <a:bodyPr/>
          <a:lstStyle/>
          <a:p>
            <a:r>
              <a:rPr lang="en-US" dirty="0" smtClean="0"/>
              <a:t>Different scaling between length (</a:t>
            </a:r>
            <a:r>
              <a:rPr lang="en-US" i="1" dirty="0" smtClean="0"/>
              <a:t>L</a:t>
            </a:r>
            <a:r>
              <a:rPr lang="en-US" dirty="0" smtClean="0"/>
              <a:t>=</a:t>
            </a:r>
            <a:r>
              <a:rPr lang="en-US" i="1" dirty="0" smtClean="0"/>
              <a:t>V </a:t>
            </a:r>
            <a:r>
              <a:rPr lang="en-US" baseline="30000" dirty="0" smtClean="0"/>
              <a:t>1/3</a:t>
            </a:r>
            <a:r>
              <a:rPr lang="en-US" dirty="0" smtClean="0"/>
              <a:t>), area (</a:t>
            </a:r>
            <a:r>
              <a:rPr lang="en-US" i="1" dirty="0" smtClean="0"/>
              <a:t>A</a:t>
            </a:r>
            <a:r>
              <a:rPr lang="en-US" dirty="0" smtClean="0"/>
              <a:t>=</a:t>
            </a:r>
            <a:r>
              <a:rPr lang="en-US" i="1" dirty="0" smtClean="0"/>
              <a:t>V </a:t>
            </a:r>
            <a:r>
              <a:rPr lang="en-US" baseline="30000" dirty="0" smtClean="0"/>
              <a:t>2/3</a:t>
            </a:r>
            <a:r>
              <a:rPr lang="en-US" dirty="0" smtClean="0"/>
              <a:t>) and mass or volume (</a:t>
            </a:r>
            <a:r>
              <a:rPr lang="en-US" i="1" dirty="0" smtClean="0"/>
              <a:t>V </a:t>
            </a:r>
            <a:r>
              <a:rPr lang="en-US" baseline="30000" dirty="0" smtClean="0"/>
              <a:t>1/1</a:t>
            </a:r>
            <a:r>
              <a:rPr lang="en-US" dirty="0" smtClean="0"/>
              <a:t>)</a:t>
            </a:r>
          </a:p>
          <a:p>
            <a:r>
              <a:rPr lang="en-US" dirty="0" smtClean="0"/>
              <a:t>Life depends on the constant exchange of gas, nutrients and heat</a:t>
            </a:r>
          </a:p>
          <a:p>
            <a:r>
              <a:rPr lang="en-US" dirty="0" smtClean="0"/>
              <a:t>These exchanges service a volume but have to pass through dedicated areas </a:t>
            </a:r>
          </a:p>
          <a:p>
            <a:r>
              <a:rPr lang="en-US" dirty="0" smtClean="0"/>
              <a:t>While an organism, organ or appendage grows, length and area grow less than body mass: if a cube grows e.g. from 1 g, 1 cm and 6 cm</a:t>
            </a:r>
            <a:r>
              <a:rPr lang="en-US" baseline="30000" dirty="0" smtClean="0"/>
              <a:t>2</a:t>
            </a:r>
            <a:r>
              <a:rPr lang="en-US" dirty="0" smtClean="0"/>
              <a:t> to 1000 * 1 g = 1 kg, the new area is only 100 * 1 cm</a:t>
            </a:r>
            <a:r>
              <a:rPr lang="en-US" baseline="30000" dirty="0" smtClean="0"/>
              <a:t>2</a:t>
            </a:r>
            <a:r>
              <a:rPr lang="en-US" dirty="0" smtClean="0"/>
              <a:t> = 100 cm</a:t>
            </a:r>
            <a:r>
              <a:rPr lang="en-US" baseline="30000" dirty="0" smtClean="0"/>
              <a:t>2</a:t>
            </a:r>
            <a:r>
              <a:rPr lang="en-US" dirty="0" smtClean="0"/>
              <a:t> and the new length is only 10 * 1 = 10 cm.</a:t>
            </a:r>
          </a:p>
          <a:p>
            <a:endParaRPr lang="en-US" dirty="0" smtClean="0"/>
          </a:p>
          <a:p>
            <a:endParaRPr lang="en-US" dirty="0"/>
          </a:p>
        </p:txBody>
      </p:sp>
    </p:spTree>
    <p:extLst>
      <p:ext uri="{BB962C8B-B14F-4D97-AF65-F5344CB8AC3E}">
        <p14:creationId xmlns:p14="http://schemas.microsoft.com/office/powerpoint/2010/main" val="61711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Key Geometric Constraints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overall decrease in metabolic rate with increase in body mass, typically scaling with 0.75, is caused by a combination of constraints such as </a:t>
            </a:r>
            <a:r>
              <a:rPr lang="en-US" dirty="0"/>
              <a:t>relative </a:t>
            </a:r>
            <a:r>
              <a:rPr lang="en-US" dirty="0" smtClean="0"/>
              <a:t>shrinking in relevant surface areas, increase in distances, relative shrinking in diameters of transportation tubes, etc.</a:t>
            </a:r>
          </a:p>
          <a:p>
            <a:r>
              <a:rPr lang="en-US" dirty="0" smtClean="0"/>
              <a:t>The diameter of bones grows less than body weight (as </a:t>
            </a:r>
            <a:r>
              <a:rPr lang="en-US" dirty="0" err="1" smtClean="0"/>
              <a:t>Gallileo</a:t>
            </a:r>
            <a:r>
              <a:rPr lang="en-US" dirty="0" smtClean="0"/>
              <a:t> already pointed out)</a:t>
            </a:r>
          </a:p>
          <a:p>
            <a:r>
              <a:rPr lang="en-US" dirty="0" smtClean="0"/>
              <a:t>For a certain </a:t>
            </a:r>
            <a:r>
              <a:rPr lang="en-US" b="1" dirty="0" smtClean="0"/>
              <a:t>adult</a:t>
            </a:r>
            <a:r>
              <a:rPr lang="en-US" dirty="0" smtClean="0"/>
              <a:t> body plan to be optimized for a certain physical environment (gravity, pressure, temperature, gas concentration,..), relevant design components that grow slower than body mass have to be larger in juveniles than in adults (larger eyes, heads, ...)</a:t>
            </a:r>
          </a:p>
          <a:p>
            <a:r>
              <a:rPr lang="en-US" dirty="0" smtClean="0"/>
              <a:t>Alternatively, body proportions and thus body shape have to change constantly during growth</a:t>
            </a:r>
          </a:p>
          <a:p>
            <a:pPr marL="0" indent="0">
              <a:buNone/>
            </a:pPr>
            <a:r>
              <a:rPr lang="en-US" dirty="0" smtClean="0"/>
              <a:t> </a:t>
            </a:r>
            <a:endParaRPr lang="en-US" dirty="0"/>
          </a:p>
        </p:txBody>
      </p:sp>
    </p:spTree>
    <p:extLst>
      <p:ext uri="{BB962C8B-B14F-4D97-AF65-F5344CB8AC3E}">
        <p14:creationId xmlns:p14="http://schemas.microsoft.com/office/powerpoint/2010/main" val="322805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err="1" smtClean="0"/>
              <a:t>Allometry</a:t>
            </a:r>
            <a:endParaRPr lang="en-US" sz="60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pPr marL="0" indent="0" algn="ctr">
                  <a:buNone/>
                </a:pPr>
                <a:r>
                  <a:rPr lang="en-US" dirty="0" smtClean="0"/>
                  <a:t>Most species grow </a:t>
                </a:r>
                <a:r>
                  <a:rPr lang="en-US" dirty="0" smtClean="0"/>
                  <a:t>all their </a:t>
                </a:r>
                <a:r>
                  <a:rPr lang="en-US" dirty="0" err="1" smtClean="0"/>
                  <a:t>lifes</a:t>
                </a:r>
                <a:r>
                  <a:rPr lang="en-US" dirty="0"/>
                  <a:t> (exception birds and mammals</a:t>
                </a:r>
                <a:r>
                  <a:rPr lang="en-US" dirty="0" smtClean="0"/>
                  <a:t>),</a:t>
                </a:r>
              </a:p>
              <a:p>
                <a:pPr marL="0" indent="0" algn="ctr">
                  <a:buNone/>
                </a:pPr>
                <a:r>
                  <a:rPr lang="en-US" dirty="0" smtClean="0"/>
                  <a:t> </a:t>
                </a:r>
                <a:r>
                  <a:rPr lang="en-US" dirty="0" smtClean="0"/>
                  <a:t>but do not change their adult body </a:t>
                </a:r>
                <a:r>
                  <a:rPr lang="en-US" dirty="0" smtClean="0"/>
                  <a:t>shape</a:t>
                </a:r>
              </a:p>
              <a:p>
                <a:pPr marL="0" indent="0" algn="ctr">
                  <a:buNone/>
                </a:pPr>
                <a:endParaRPr lang="en-US" dirty="0" smtClean="0"/>
              </a:p>
              <a:p>
                <a:pPr marL="0" indent="0" algn="ctr">
                  <a:buNone/>
                </a:pPr>
                <a14:m>
                  <m:oMathPara xmlns:m="http://schemas.openxmlformats.org/officeDocument/2006/math">
                    <m:oMathParaPr>
                      <m:jc m:val="centerGroup"/>
                    </m:oMathParaPr>
                    <m:oMath xmlns:m="http://schemas.openxmlformats.org/officeDocument/2006/math">
                      <m:r>
                        <a:rPr lang="de-DE" sz="4800" b="0" i="1" smtClean="0">
                          <a:latin typeface="Cambria Math" panose="02040503050406030204" pitchFamily="18" charset="0"/>
                        </a:rPr>
                        <m:t>𝑊</m:t>
                      </m:r>
                      <m:r>
                        <a:rPr lang="de-DE" sz="4800" b="0" i="1" smtClean="0">
                          <a:latin typeface="Cambria Math" panose="02040503050406030204" pitchFamily="18" charset="0"/>
                        </a:rPr>
                        <m:t>=</m:t>
                      </m:r>
                      <m:r>
                        <a:rPr lang="de-DE" sz="4800" b="0" i="1" smtClean="0">
                          <a:latin typeface="Cambria Math" panose="02040503050406030204" pitchFamily="18" charset="0"/>
                        </a:rPr>
                        <m:t>𝑎</m:t>
                      </m:r>
                      <m:r>
                        <a:rPr lang="de-DE" sz="4800" b="0" i="1" smtClean="0">
                          <a:latin typeface="Cambria Math" panose="02040503050406030204" pitchFamily="18" charset="0"/>
                        </a:rPr>
                        <m:t> </m:t>
                      </m:r>
                      <m:sSup>
                        <m:sSupPr>
                          <m:ctrlPr>
                            <a:rPr lang="de-DE" sz="4800" b="0" i="1" smtClean="0">
                              <a:latin typeface="Cambria Math" panose="02040503050406030204" pitchFamily="18" charset="0"/>
                            </a:rPr>
                          </m:ctrlPr>
                        </m:sSupPr>
                        <m:e>
                          <m:r>
                            <a:rPr lang="de-DE" sz="4800" b="0" i="1" smtClean="0">
                              <a:latin typeface="Cambria Math" panose="02040503050406030204" pitchFamily="18" charset="0"/>
                            </a:rPr>
                            <m:t>𝐿</m:t>
                          </m:r>
                        </m:e>
                        <m:sup>
                          <m:r>
                            <a:rPr lang="de-DE" sz="4800" b="0" i="1" smtClean="0">
                              <a:latin typeface="Cambria Math" panose="02040503050406030204" pitchFamily="18" charset="0"/>
                            </a:rPr>
                            <m:t>𝑏</m:t>
                          </m:r>
                        </m:sup>
                      </m:sSup>
                    </m:oMath>
                  </m:oMathPara>
                </a14:m>
                <a:endParaRPr lang="en-US" sz="4800" dirty="0" smtClean="0"/>
              </a:p>
              <a:p>
                <a:pPr marL="0" indent="0">
                  <a:buNone/>
                </a:pPr>
                <a:r>
                  <a:rPr lang="en-US" dirty="0" smtClean="0"/>
                  <a:t>where </a:t>
                </a:r>
                <a:r>
                  <a:rPr lang="en-US" i="1" dirty="0" smtClean="0"/>
                  <a:t>W</a:t>
                </a:r>
                <a:r>
                  <a:rPr lang="en-US" dirty="0" smtClean="0"/>
                  <a:t> is body weight, </a:t>
                </a:r>
                <a:r>
                  <a:rPr lang="en-US" i="1" dirty="0" smtClean="0"/>
                  <a:t>L</a:t>
                </a:r>
                <a:r>
                  <a:rPr lang="en-US" dirty="0" smtClean="0"/>
                  <a:t> is length, </a:t>
                </a:r>
                <a:r>
                  <a:rPr lang="en-US" i="1" dirty="0" smtClean="0"/>
                  <a:t>a</a:t>
                </a:r>
                <a:r>
                  <a:rPr lang="en-US" dirty="0" smtClean="0"/>
                  <a:t> is a form factor (0.001-0.1) and </a:t>
                </a:r>
                <a:r>
                  <a:rPr lang="en-US" i="1" dirty="0" smtClean="0"/>
                  <a:t>b </a:t>
                </a:r>
                <a:r>
                  <a:rPr lang="en-US" dirty="0" smtClean="0"/>
                  <a:t>is an exponent describing isometric (</a:t>
                </a:r>
                <a:r>
                  <a:rPr lang="en-US" i="1" dirty="0" smtClean="0"/>
                  <a:t>b</a:t>
                </a:r>
                <a:r>
                  <a:rPr lang="en-US" dirty="0" smtClean="0"/>
                  <a:t>=3) or </a:t>
                </a:r>
                <a:r>
                  <a:rPr lang="en-US" dirty="0" err="1" smtClean="0"/>
                  <a:t>allometric</a:t>
                </a:r>
                <a:r>
                  <a:rPr lang="en-US" dirty="0" smtClean="0"/>
                  <a:t> growth</a:t>
                </a:r>
                <a:endParaRPr lang="en-US" dirty="0" smtClean="0"/>
              </a:p>
              <a:p>
                <a:pPr marL="0" indent="0">
                  <a:buNone/>
                </a:pPr>
                <a:endParaRPr lang="en-US" sz="2000" b="0" i="0" dirty="0" smtClean="0">
                  <a:solidFill>
                    <a:srgbClr val="000000"/>
                  </a:solidFill>
                  <a:effectLst/>
                  <a:latin typeface="Times New Roman" panose="02020603050405020304" pitchFamily="18" charset="0"/>
                </a:endParaRPr>
              </a:p>
              <a:p>
                <a:pPr marL="0" indent="0">
                  <a:buNone/>
                </a:pPr>
                <a:r>
                  <a:rPr lang="en-US" sz="2000" b="0" i="0" dirty="0" smtClean="0">
                    <a:solidFill>
                      <a:srgbClr val="000000"/>
                    </a:solidFill>
                    <a:effectLst/>
                    <a:latin typeface="Times New Roman" panose="02020603050405020304" pitchFamily="18" charset="0"/>
                  </a:rPr>
                  <a:t>Froese</a:t>
                </a:r>
                <a:r>
                  <a:rPr lang="en-US" sz="2000" b="0" i="0" dirty="0" smtClean="0">
                    <a:solidFill>
                      <a:srgbClr val="000000"/>
                    </a:solidFill>
                    <a:effectLst/>
                    <a:latin typeface="Times New Roman" panose="02020603050405020304" pitchFamily="18" charset="0"/>
                  </a:rPr>
                  <a:t>, R. 2006. Cube law, condition factor, and weight-length relationships: history, meta-analysis and recommendations. Journal of Applied Ichthyology 22(4):241-253</a:t>
                </a:r>
              </a:p>
              <a:p>
                <a:pPr marL="0" indent="0">
                  <a:buNone/>
                </a:pPr>
                <a:r>
                  <a:rPr lang="en-US" sz="2000" dirty="0" smtClean="0"/>
                  <a:t>https</a:t>
                </a:r>
                <a:r>
                  <a:rPr lang="en-US" sz="2000" dirty="0" smtClean="0"/>
                  <a:t>://www.fishbase.de/rfroese/LWR_jai_805.pdf</a:t>
                </a:r>
                <a:endParaRPr lang="en-US" sz="2000"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3081" r="-1217"/>
                </a:stretch>
              </a:blipFill>
            </p:spPr>
            <p:txBody>
              <a:bodyPr/>
              <a:lstStyle/>
              <a:p>
                <a:r>
                  <a:rPr lang="en-US">
                    <a:noFill/>
                  </a:rPr>
                  <a:t> </a:t>
                </a:r>
              </a:p>
            </p:txBody>
          </p:sp>
        </mc:Fallback>
      </mc:AlternateContent>
    </p:spTree>
    <p:extLst>
      <p:ext uri="{BB962C8B-B14F-4D97-AF65-F5344CB8AC3E}">
        <p14:creationId xmlns:p14="http://schemas.microsoft.com/office/powerpoint/2010/main" val="3171586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55495" y="-371"/>
            <a:ext cx="6480659" cy="6858371"/>
          </a:xfrm>
          <a:prstGeom prst="rect">
            <a:avLst/>
          </a:prstGeom>
        </p:spPr>
      </p:pic>
    </p:spTree>
    <p:extLst>
      <p:ext uri="{BB962C8B-B14F-4D97-AF65-F5344CB8AC3E}">
        <p14:creationId xmlns:p14="http://schemas.microsoft.com/office/powerpoint/2010/main" val="3704368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06579" y="-11774"/>
            <a:ext cx="7166558" cy="6869774"/>
          </a:xfrm>
          <a:prstGeom prst="rect">
            <a:avLst/>
          </a:prstGeom>
        </p:spPr>
      </p:pic>
    </p:spTree>
    <p:extLst>
      <p:ext uri="{BB962C8B-B14F-4D97-AF65-F5344CB8AC3E}">
        <p14:creationId xmlns:p14="http://schemas.microsoft.com/office/powerpoint/2010/main" val="103886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1524001" y="-4763"/>
            <a:ext cx="8532813" cy="1143001"/>
          </a:xfrm>
        </p:spPr>
        <p:txBody>
          <a:bodyPr>
            <a:normAutofit fontScale="90000"/>
          </a:bodyPr>
          <a:lstStyle/>
          <a:p>
            <a:pPr algn="ctr" eaLnBrk="1" hangingPunct="1"/>
            <a:r>
              <a:rPr lang="en-US" altLang="en-US" sz="3600" dirty="0" smtClean="0"/>
              <a:t>Growth in Body Weight for </a:t>
            </a:r>
            <a:br>
              <a:rPr lang="en-US" altLang="en-US" sz="3600" dirty="0" smtClean="0"/>
            </a:br>
            <a:r>
              <a:rPr lang="en-US" altLang="en-US" sz="3600" dirty="0" smtClean="0"/>
              <a:t>Trees, Bivalves, Squids, Shrimps, Fish, and Newts</a:t>
            </a:r>
            <a:endParaRPr lang="en-US" altLang="en-US" sz="3600" dirty="0"/>
          </a:p>
        </p:txBody>
      </p:sp>
      <p:pic>
        <p:nvPicPr>
          <p:cNvPr id="513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3" y="1057275"/>
            <a:ext cx="6983412" cy="580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08035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TotalTime>
  <Words>1110</Words>
  <Application>Microsoft Office PowerPoint</Application>
  <PresentationFormat>Widescreen</PresentationFormat>
  <Paragraphs>118</Paragraphs>
  <Slides>32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Cambria Math</vt:lpstr>
      <vt:lpstr>Times New Roman</vt:lpstr>
      <vt:lpstr>Office Theme</vt:lpstr>
      <vt:lpstr>Principles of life in the Newton/Einstein Universe</vt:lpstr>
      <vt:lpstr>Diversity or Monotony?</vt:lpstr>
      <vt:lpstr>The physical World sets the Frame  in which Evolution operates</vt:lpstr>
      <vt:lpstr>Key Geometric Constraints</vt:lpstr>
      <vt:lpstr> Key Geometric Constraints</vt:lpstr>
      <vt:lpstr>Allometry</vt:lpstr>
      <vt:lpstr>PowerPoint Presentation</vt:lpstr>
      <vt:lpstr>PowerPoint Presentation</vt:lpstr>
      <vt:lpstr>Growth in Body Weight for  Trees, Bivalves, Squids, Shrimps, Fish, and Newts</vt:lpstr>
      <vt:lpstr>von Bertalanffy Growth </vt:lpstr>
      <vt:lpstr>Maturation is predictable</vt:lpstr>
      <vt:lpstr>PowerPoint Presentation</vt:lpstr>
      <vt:lpstr>PowerPoint Presentation</vt:lpstr>
      <vt:lpstr> Maturation Strategies</vt:lpstr>
      <vt:lpstr>PowerPoint Presentation</vt:lpstr>
      <vt:lpstr>PowerPoint Presentation</vt:lpstr>
      <vt:lpstr>No Relation between High Fecundity and Population Growth</vt:lpstr>
      <vt:lpstr>PowerPoint Presentation</vt:lpstr>
      <vt:lpstr>Principles of population growth</vt:lpstr>
      <vt:lpstr>PowerPoint Presentation</vt:lpstr>
      <vt:lpstr>PowerPoint Presentation</vt:lpstr>
      <vt:lpstr>PowerPoint Presentation</vt:lpstr>
      <vt:lpstr> Death Rules..</vt:lpstr>
      <vt:lpstr>PowerPoint Presentation</vt:lpstr>
      <vt:lpstr>PowerPoint Presentation</vt:lpstr>
      <vt:lpstr>The Answer to the Ultimate Question of Life, the Universe, and Everything is 4.2 </vt:lpstr>
      <vt:lpstr>What Goes Down Must Come Up</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life in the Newton/Einstein Universe</dc:title>
  <dc:creator>Froese, Rainer</dc:creator>
  <cp:lastModifiedBy>Froese, Rainer</cp:lastModifiedBy>
  <cp:revision>24</cp:revision>
  <dcterms:created xsi:type="dcterms:W3CDTF">2021-04-09T14:47:19Z</dcterms:created>
  <dcterms:modified xsi:type="dcterms:W3CDTF">2021-04-12T10:30:47Z</dcterms:modified>
</cp:coreProperties>
</file>