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0" r:id="rId3"/>
    <p:sldId id="291" r:id="rId4"/>
    <p:sldId id="259" r:id="rId5"/>
    <p:sldId id="299" r:id="rId6"/>
    <p:sldId id="258" r:id="rId7"/>
    <p:sldId id="260" r:id="rId8"/>
    <p:sldId id="261" r:id="rId9"/>
    <p:sldId id="262" r:id="rId10"/>
    <p:sldId id="287" r:id="rId11"/>
    <p:sldId id="264" r:id="rId12"/>
    <p:sldId id="265" r:id="rId13"/>
    <p:sldId id="266" r:id="rId14"/>
    <p:sldId id="267" r:id="rId15"/>
    <p:sldId id="288" r:id="rId16"/>
    <p:sldId id="292" r:id="rId17"/>
    <p:sldId id="293" r:id="rId18"/>
    <p:sldId id="294" r:id="rId19"/>
    <p:sldId id="295" r:id="rId20"/>
    <p:sldId id="296" r:id="rId21"/>
    <p:sldId id="297" r:id="rId22"/>
    <p:sldId id="298"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84" autoAdjust="0"/>
  </p:normalViewPr>
  <p:slideViewPr>
    <p:cSldViewPr>
      <p:cViewPr varScale="1">
        <p:scale>
          <a:sx n="71" d="100"/>
          <a:sy n="71" d="100"/>
        </p:scale>
        <p:origin x="-195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E5237-9A9F-4F07-87D0-E6116D4EAA2B}" type="datetimeFigureOut">
              <a:rPr lang="en-US" smtClean="0"/>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295C1-4308-41DB-B3D3-43B376FBC95F}" type="slidenum">
              <a:rPr lang="en-US" smtClean="0"/>
              <a:t>‹#›</a:t>
            </a:fld>
            <a:endParaRPr lang="en-US"/>
          </a:p>
        </p:txBody>
      </p:sp>
    </p:spTree>
    <p:extLst>
      <p:ext uri="{BB962C8B-B14F-4D97-AF65-F5344CB8AC3E}">
        <p14:creationId xmlns:p14="http://schemas.microsoft.com/office/powerpoint/2010/main" val="274607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Pacific tuna</a:t>
            </a:r>
            <a:r>
              <a:rPr lang="en-CA" baseline="0" dirty="0" smtClean="0"/>
              <a:t> and shark stocks whose MSY was estimates using complex and data-hungry stock assessments (X-axis) and using the catch-MSY methods (from FishBase); </a:t>
            </a:r>
            <a:r>
              <a:rPr lang="en-CA" baseline="0" smtClean="0"/>
              <a:t>from Schiller and Pauly (in prep.)</a:t>
            </a:r>
            <a:endParaRPr lang="en-CA" dirty="0"/>
          </a:p>
        </p:txBody>
      </p:sp>
      <p:sp>
        <p:nvSpPr>
          <p:cNvPr id="4" name="Slide Number Placeholder 3"/>
          <p:cNvSpPr>
            <a:spLocks noGrp="1"/>
          </p:cNvSpPr>
          <p:nvPr>
            <p:ph type="sldNum" sz="quarter" idx="10"/>
          </p:nvPr>
        </p:nvSpPr>
        <p:spPr/>
        <p:txBody>
          <a:bodyPr/>
          <a:lstStyle/>
          <a:p>
            <a:fld id="{FCC295C1-4308-41DB-B3D3-43B376FBC95F}" type="slidenum">
              <a:rPr lang="en-US" smtClean="0"/>
              <a:t>5</a:t>
            </a:fld>
            <a:endParaRPr lang="en-US"/>
          </a:p>
        </p:txBody>
      </p:sp>
    </p:spTree>
    <p:extLst>
      <p:ext uri="{BB962C8B-B14F-4D97-AF65-F5344CB8AC3E}">
        <p14:creationId xmlns:p14="http://schemas.microsoft.com/office/powerpoint/2010/main" val="46632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is one of the few methods that allows stock status evaluation without knowledge of catch or landings.</a:t>
            </a:r>
            <a:endParaRPr lang="en-US" dirty="0"/>
          </a:p>
        </p:txBody>
      </p:sp>
      <p:sp>
        <p:nvSpPr>
          <p:cNvPr id="4" name="Slide Number Placeholder 3"/>
          <p:cNvSpPr>
            <a:spLocks noGrp="1"/>
          </p:cNvSpPr>
          <p:nvPr>
            <p:ph type="sldNum" sz="quarter" idx="10"/>
          </p:nvPr>
        </p:nvSpPr>
        <p:spPr/>
        <p:txBody>
          <a:bodyPr/>
          <a:lstStyle/>
          <a:p>
            <a:fld id="{FCC295C1-4308-41DB-B3D3-43B376FBC95F}" type="slidenum">
              <a:rPr lang="en-US" smtClean="0"/>
              <a:t>22</a:t>
            </a:fld>
            <a:endParaRPr lang="en-US"/>
          </a:p>
        </p:txBody>
      </p:sp>
    </p:spTree>
    <p:extLst>
      <p:ext uri="{BB962C8B-B14F-4D97-AF65-F5344CB8AC3E}">
        <p14:creationId xmlns:p14="http://schemas.microsoft.com/office/powerpoint/2010/main" val="3713677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upper left panel shows the time series of simulated catches of a species with medium resilience. These catches resulted in a high-to-low “true” simulated biomass (red line in lower mid panel). Lower left panel shows range of productivity values (r on X-axis) and maximum stock sizes (k on Y-axis) that were tested for compatibility with the catches. Only r-k pairs resulting in biomass trajectories that did not overshoot carrying capacity nor crash the stock were considered viable and are represented by black dots. The upper middle panel shows the viable r-k pairs in grey. The red point represents the true r-k pair used in the simulations. The green dot shows the r-k pair resulting from fitting a full Schaefer model to catch and(!) biomass data. The blue dot shows the r-k pair resulting from fitting CMSY only to the catch data. The estimates are not significantly different. The bold black curve in the lower middle panel shows the biomass predicted by CMSY, in excellent agreement with the true biomass. The upper right panel shows the Schaefer equilibrium parabola. Points on the parabola mean that biomass will remain unchanged if catches remain unchanged. Points above the parabola mean that the stock will shrink. Points below allow it to grow. Black dots are from the full Schaefer, grey dots are from CMSY, the purple dot is observed last catch over precautionary (25</a:t>
            </a:r>
            <a:r>
              <a:rPr lang="en-US" baseline="30000" dirty="0" smtClean="0"/>
              <a:t>th</a:t>
            </a:r>
            <a:r>
              <a:rPr lang="en-US" baseline="0" dirty="0" smtClean="0"/>
              <a:t> percentile) biomass predicted by CMSY. The lower right graph shows the exploitation history (catch / biomass) relative to the maximum sustainable value (dashed horizontal line). The red curve is the true history from the simulations, the black curve is the history predicted by CMSY, the purple dot is a precautionary prediction (catch over 25</a:t>
            </a:r>
            <a:r>
              <a:rPr lang="en-US" baseline="30000" dirty="0" smtClean="0"/>
              <a:t>th</a:t>
            </a:r>
            <a:r>
              <a:rPr lang="en-US" baseline="0" dirty="0" smtClean="0"/>
              <a:t> percentile of biomass).  </a:t>
            </a:r>
            <a:endParaRPr lang="en-US" dirty="0"/>
          </a:p>
        </p:txBody>
      </p:sp>
      <p:sp>
        <p:nvSpPr>
          <p:cNvPr id="4" name="Slide Number Placeholder 3"/>
          <p:cNvSpPr>
            <a:spLocks noGrp="1"/>
          </p:cNvSpPr>
          <p:nvPr>
            <p:ph type="sldNum" sz="quarter" idx="10"/>
          </p:nvPr>
        </p:nvSpPr>
        <p:spPr/>
        <p:txBody>
          <a:bodyPr/>
          <a:lstStyle/>
          <a:p>
            <a:fld id="{FCC295C1-4308-41DB-B3D3-43B376FBC95F}" type="slidenum">
              <a:rPr lang="en-US" smtClean="0"/>
              <a:t>7</a:t>
            </a:fld>
            <a:endParaRPr lang="en-US"/>
          </a:p>
        </p:txBody>
      </p:sp>
    </p:spTree>
    <p:extLst>
      <p:ext uri="{BB962C8B-B14F-4D97-AF65-F5344CB8AC3E}">
        <p14:creationId xmlns:p14="http://schemas.microsoft.com/office/powerpoint/2010/main" val="420821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simulated recovering stock with low resilience. Other data-poor methods (e.g. DCAC) can</a:t>
            </a:r>
            <a:r>
              <a:rPr lang="en-US" baseline="0" dirty="0" smtClean="0"/>
              <a:t> only deal with depletion, not with recovery, but CMSY handles the scenario reasonably well. Note that all points under the equilibrium curve are not indicative of a bad fit but of a recovering stock.</a:t>
            </a:r>
            <a:endParaRPr lang="en-US" dirty="0"/>
          </a:p>
        </p:txBody>
      </p:sp>
      <p:sp>
        <p:nvSpPr>
          <p:cNvPr id="4" name="Slide Number Placeholder 3"/>
          <p:cNvSpPr>
            <a:spLocks noGrp="1"/>
          </p:cNvSpPr>
          <p:nvPr>
            <p:ph type="sldNum" sz="quarter" idx="10"/>
          </p:nvPr>
        </p:nvSpPr>
        <p:spPr/>
        <p:txBody>
          <a:bodyPr/>
          <a:lstStyle/>
          <a:p>
            <a:fld id="{FCC295C1-4308-41DB-B3D3-43B376FBC95F}" type="slidenum">
              <a:rPr lang="en-US" smtClean="0"/>
              <a:t>8</a:t>
            </a:fld>
            <a:endParaRPr lang="en-US"/>
          </a:p>
        </p:txBody>
      </p:sp>
    </p:spTree>
    <p:extLst>
      <p:ext uri="{BB962C8B-B14F-4D97-AF65-F5344CB8AC3E}">
        <p14:creationId xmlns:p14="http://schemas.microsoft.com/office/powerpoint/2010/main" val="347496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continued</a:t>
            </a:r>
            <a:r>
              <a:rPr lang="en-US" baseline="0" dirty="0" smtClean="0"/>
              <a:t> overfishing and low stock sizes around 20% of unexploited biomass. Other methods have difficulties if no depletion trend is visible in the data, but CMSY handles it reasonably well. </a:t>
            </a:r>
            <a:endParaRPr lang="en-US" dirty="0"/>
          </a:p>
        </p:txBody>
      </p:sp>
      <p:sp>
        <p:nvSpPr>
          <p:cNvPr id="4" name="Slide Number Placeholder 3"/>
          <p:cNvSpPr>
            <a:spLocks noGrp="1"/>
          </p:cNvSpPr>
          <p:nvPr>
            <p:ph type="sldNum" sz="quarter" idx="10"/>
          </p:nvPr>
        </p:nvSpPr>
        <p:spPr/>
        <p:txBody>
          <a:bodyPr/>
          <a:lstStyle/>
          <a:p>
            <a:fld id="{FCC295C1-4308-41DB-B3D3-43B376FBC95F}" type="slidenum">
              <a:rPr lang="en-US" smtClean="0"/>
              <a:t>9</a:t>
            </a:fld>
            <a:endParaRPr lang="en-US"/>
          </a:p>
        </p:txBody>
      </p:sp>
    </p:spTree>
    <p:extLst>
      <p:ext uri="{BB962C8B-B14F-4D97-AF65-F5344CB8AC3E}">
        <p14:creationId xmlns:p14="http://schemas.microsoft.com/office/powerpoint/2010/main" val="381428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CMSY is tested against the results of full stock assessment for the severely overfished cod in the Celtic Sea. Predictions for biomass and exploitation agree very well with</a:t>
            </a:r>
            <a:r>
              <a:rPr lang="en-US" baseline="0" dirty="0" smtClean="0"/>
              <a:t> the results from full assessment.</a:t>
            </a:r>
            <a:endParaRPr lang="en-US" dirty="0"/>
          </a:p>
        </p:txBody>
      </p:sp>
      <p:sp>
        <p:nvSpPr>
          <p:cNvPr id="4" name="Slide Number Placeholder 3"/>
          <p:cNvSpPr>
            <a:spLocks noGrp="1"/>
          </p:cNvSpPr>
          <p:nvPr>
            <p:ph type="sldNum" sz="quarter" idx="10"/>
          </p:nvPr>
        </p:nvSpPr>
        <p:spPr/>
        <p:txBody>
          <a:bodyPr/>
          <a:lstStyle/>
          <a:p>
            <a:fld id="{FCC295C1-4308-41DB-B3D3-43B376FBC95F}" type="slidenum">
              <a:rPr lang="en-US" smtClean="0"/>
              <a:t>11</a:t>
            </a:fld>
            <a:endParaRPr lang="en-US"/>
          </a:p>
        </p:txBody>
      </p:sp>
    </p:spTree>
    <p:extLst>
      <p:ext uri="{BB962C8B-B14F-4D97-AF65-F5344CB8AC3E}">
        <p14:creationId xmlns:p14="http://schemas.microsoft.com/office/powerpoint/2010/main" val="394000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for a declining stock.</a:t>
            </a:r>
            <a:endParaRPr lang="en-US" dirty="0"/>
          </a:p>
        </p:txBody>
      </p:sp>
      <p:sp>
        <p:nvSpPr>
          <p:cNvPr id="4" name="Slide Number Placeholder 3"/>
          <p:cNvSpPr>
            <a:spLocks noGrp="1"/>
          </p:cNvSpPr>
          <p:nvPr>
            <p:ph type="sldNum" sz="quarter" idx="10"/>
          </p:nvPr>
        </p:nvSpPr>
        <p:spPr/>
        <p:txBody>
          <a:bodyPr/>
          <a:lstStyle/>
          <a:p>
            <a:fld id="{FCC295C1-4308-41DB-B3D3-43B376FBC95F}" type="slidenum">
              <a:rPr lang="en-US" smtClean="0"/>
              <a:t>12</a:t>
            </a:fld>
            <a:endParaRPr lang="en-US"/>
          </a:p>
        </p:txBody>
      </p:sp>
    </p:spTree>
    <p:extLst>
      <p:ext uri="{BB962C8B-B14F-4D97-AF65-F5344CB8AC3E}">
        <p14:creationId xmlns:p14="http://schemas.microsoft.com/office/powerpoint/2010/main" val="373103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for a stock that crashed in the 1970s and recovered thereafter. Note that</a:t>
            </a:r>
            <a:r>
              <a:rPr lang="en-US" baseline="0" dirty="0" smtClean="0"/>
              <a:t> the assumption of constant average productivity overestimates biomass in the 70s, when the stock size was so low that recruitment was reduced.</a:t>
            </a:r>
            <a:endParaRPr lang="en-US" dirty="0"/>
          </a:p>
        </p:txBody>
      </p:sp>
      <p:sp>
        <p:nvSpPr>
          <p:cNvPr id="4" name="Slide Number Placeholder 3"/>
          <p:cNvSpPr>
            <a:spLocks noGrp="1"/>
          </p:cNvSpPr>
          <p:nvPr>
            <p:ph type="sldNum" sz="quarter" idx="10"/>
          </p:nvPr>
        </p:nvSpPr>
        <p:spPr/>
        <p:txBody>
          <a:bodyPr/>
          <a:lstStyle/>
          <a:p>
            <a:fld id="{FCC295C1-4308-41DB-B3D3-43B376FBC95F}" type="slidenum">
              <a:rPr lang="en-US" smtClean="0"/>
              <a:t>13</a:t>
            </a:fld>
            <a:endParaRPr lang="en-US"/>
          </a:p>
        </p:txBody>
      </p:sp>
    </p:spTree>
    <p:extLst>
      <p:ext uri="{BB962C8B-B14F-4D97-AF65-F5344CB8AC3E}">
        <p14:creationId xmlns:p14="http://schemas.microsoft.com/office/powerpoint/2010/main" val="255776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for application</a:t>
            </a:r>
            <a:r>
              <a:rPr lang="en-US" baseline="0" dirty="0" smtClean="0"/>
              <a:t> of CMSY to a non-fish stock, here Norway lobster.</a:t>
            </a:r>
            <a:endParaRPr lang="en-US" dirty="0"/>
          </a:p>
        </p:txBody>
      </p:sp>
      <p:sp>
        <p:nvSpPr>
          <p:cNvPr id="4" name="Slide Number Placeholder 3"/>
          <p:cNvSpPr>
            <a:spLocks noGrp="1"/>
          </p:cNvSpPr>
          <p:nvPr>
            <p:ph type="sldNum" sz="quarter" idx="10"/>
          </p:nvPr>
        </p:nvSpPr>
        <p:spPr/>
        <p:txBody>
          <a:bodyPr/>
          <a:lstStyle/>
          <a:p>
            <a:fld id="{FCC295C1-4308-41DB-B3D3-43B376FBC95F}" type="slidenum">
              <a:rPr lang="en-US" smtClean="0"/>
              <a:t>14</a:t>
            </a:fld>
            <a:endParaRPr lang="en-US"/>
          </a:p>
        </p:txBody>
      </p:sp>
    </p:spTree>
    <p:extLst>
      <p:ext uri="{BB962C8B-B14F-4D97-AF65-F5344CB8AC3E}">
        <p14:creationId xmlns:p14="http://schemas.microsoft.com/office/powerpoint/2010/main" val="79548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Acronyms shown are those used in</a:t>
            </a:r>
            <a:r>
              <a:rPr lang="en-US" baseline="0" dirty="0" smtClean="0"/>
              <a:t> Europe. </a:t>
            </a:r>
            <a:r>
              <a:rPr lang="en-US" baseline="0" dirty="0" err="1" smtClean="0"/>
              <a:t>SSBlim</a:t>
            </a:r>
            <a:r>
              <a:rPr lang="en-US" baseline="0" dirty="0" smtClean="0"/>
              <a:t> is the break-point of a segmented regression fit to the S-R data. </a:t>
            </a:r>
            <a:r>
              <a:rPr lang="en-US" baseline="0" dirty="0" err="1" smtClean="0"/>
              <a:t>SSBpa</a:t>
            </a:r>
            <a:r>
              <a:rPr lang="en-US" baseline="0" dirty="0" smtClean="0"/>
              <a:t> is the upper confidence limit of </a:t>
            </a:r>
            <a:r>
              <a:rPr lang="en-US" baseline="0" dirty="0" err="1" smtClean="0"/>
              <a:t>SSBlim</a:t>
            </a:r>
            <a:r>
              <a:rPr lang="en-US" baseline="0" dirty="0" smtClean="0"/>
              <a:t>. </a:t>
            </a:r>
            <a:r>
              <a:rPr lang="en-US" baseline="0" dirty="0" err="1" smtClean="0"/>
              <a:t>SSBpa</a:t>
            </a:r>
            <a:r>
              <a:rPr lang="en-US" baseline="0" dirty="0" smtClean="0"/>
              <a:t> ~ 20% of unexploited biomass. Consequently, 2 * </a:t>
            </a:r>
            <a:r>
              <a:rPr lang="en-US" baseline="0" dirty="0" err="1" smtClean="0"/>
              <a:t>SSBpa</a:t>
            </a:r>
            <a:r>
              <a:rPr lang="en-US" baseline="0" dirty="0" smtClean="0"/>
              <a:t> can be used of a proxy for 40% of unexploited biomass, which is a proxy for </a:t>
            </a:r>
            <a:r>
              <a:rPr lang="en-US" baseline="0" dirty="0" err="1" smtClean="0"/>
              <a:t>Bmsy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CC295C1-4308-41DB-B3D3-43B376FBC95F}" type="slidenum">
              <a:rPr lang="en-US" smtClean="0"/>
              <a:t>18</a:t>
            </a:fld>
            <a:endParaRPr lang="en-US"/>
          </a:p>
        </p:txBody>
      </p:sp>
    </p:spTree>
    <p:extLst>
      <p:ext uri="{BB962C8B-B14F-4D97-AF65-F5344CB8AC3E}">
        <p14:creationId xmlns:p14="http://schemas.microsoft.com/office/powerpoint/2010/main" val="3317746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4467E-D1DD-4CBB-9832-B25E3F074994}"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366060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4467E-D1DD-4CBB-9832-B25E3F074994}"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312015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4467E-D1DD-4CBB-9832-B25E3F074994}"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170799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4467E-D1DD-4CBB-9832-B25E3F074994}"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128802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4467E-D1DD-4CBB-9832-B25E3F074994}"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211397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4467E-D1DD-4CBB-9832-B25E3F074994}"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99422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4467E-D1DD-4CBB-9832-B25E3F074994}" type="datetimeFigureOut">
              <a:rPr lang="en-US" smtClean="0"/>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93406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4467E-D1DD-4CBB-9832-B25E3F074994}" type="datetimeFigureOut">
              <a:rPr lang="en-US" smtClean="0"/>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314623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4467E-D1DD-4CBB-9832-B25E3F074994}" type="datetimeFigureOut">
              <a:rPr lang="en-US" smtClean="0"/>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106692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4467E-D1DD-4CBB-9832-B25E3F074994}"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26859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4467E-D1DD-4CBB-9832-B25E3F074994}"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E1054-2C80-4019-9B8F-70978B0E749F}" type="slidenum">
              <a:rPr lang="en-US" smtClean="0"/>
              <a:t>‹#›</a:t>
            </a:fld>
            <a:endParaRPr lang="en-US"/>
          </a:p>
        </p:txBody>
      </p:sp>
    </p:spTree>
    <p:extLst>
      <p:ext uri="{BB962C8B-B14F-4D97-AF65-F5344CB8AC3E}">
        <p14:creationId xmlns:p14="http://schemas.microsoft.com/office/powerpoint/2010/main" val="327255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4467E-D1DD-4CBB-9832-B25E3F074994}" type="datetimeFigureOut">
              <a:rPr lang="en-US" smtClean="0"/>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E1054-2C80-4019-9B8F-70978B0E749F}" type="slidenum">
              <a:rPr lang="en-US" smtClean="0"/>
              <a:t>‹#›</a:t>
            </a:fld>
            <a:endParaRPr lang="en-US"/>
          </a:p>
        </p:txBody>
      </p:sp>
    </p:spTree>
    <p:extLst>
      <p:ext uri="{BB962C8B-B14F-4D97-AF65-F5344CB8AC3E}">
        <p14:creationId xmlns:p14="http://schemas.microsoft.com/office/powerpoint/2010/main" val="511992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268760"/>
            <a:ext cx="7772400" cy="1470025"/>
          </a:xfrm>
        </p:spPr>
        <p:txBody>
          <a:bodyPr>
            <a:normAutofit/>
          </a:bodyPr>
          <a:lstStyle/>
          <a:p>
            <a:r>
              <a:rPr lang="en-US" dirty="0" smtClean="0"/>
              <a:t>Two Promising Methods for Assessment of Data-Poor Stocks</a:t>
            </a:r>
            <a:endParaRPr lang="en-US" i="1" baseline="-25000" dirty="0"/>
          </a:p>
        </p:txBody>
      </p:sp>
      <p:sp>
        <p:nvSpPr>
          <p:cNvPr id="3" name="Subtitle 2"/>
          <p:cNvSpPr>
            <a:spLocks noGrp="1"/>
          </p:cNvSpPr>
          <p:nvPr>
            <p:ph type="subTitle" idx="1"/>
          </p:nvPr>
        </p:nvSpPr>
        <p:spPr>
          <a:xfrm>
            <a:off x="1259632" y="4581128"/>
            <a:ext cx="6552728" cy="1752600"/>
          </a:xfrm>
        </p:spPr>
        <p:txBody>
          <a:bodyPr>
            <a:normAutofit/>
          </a:bodyPr>
          <a:lstStyle/>
          <a:p>
            <a:r>
              <a:rPr lang="en-US" dirty="0" smtClean="0"/>
              <a:t>Rainer </a:t>
            </a:r>
            <a:r>
              <a:rPr lang="en-US" dirty="0" err="1" smtClean="0"/>
              <a:t>Froese</a:t>
            </a:r>
            <a:r>
              <a:rPr lang="en-US" dirty="0" smtClean="0"/>
              <a:t>, GEOMAR, Germany</a:t>
            </a:r>
          </a:p>
          <a:p>
            <a:r>
              <a:rPr lang="en-US" dirty="0" smtClean="0"/>
              <a:t>Daniel </a:t>
            </a:r>
            <a:r>
              <a:rPr lang="en-US" dirty="0" err="1" smtClean="0"/>
              <a:t>Pauly</a:t>
            </a:r>
            <a:r>
              <a:rPr lang="en-US" dirty="0" smtClean="0"/>
              <a:t>, FC-UBC, Canada</a:t>
            </a:r>
          </a:p>
          <a:p>
            <a:r>
              <a:rPr lang="en-US" dirty="0"/>
              <a:t>9</a:t>
            </a:r>
            <a:r>
              <a:rPr lang="en-US" dirty="0" smtClean="0"/>
              <a:t> November 2014, San Francisco, USA</a:t>
            </a:r>
            <a:endParaRPr lang="en-US" dirty="0"/>
          </a:p>
        </p:txBody>
      </p:sp>
    </p:spTree>
    <p:extLst>
      <p:ext uri="{BB962C8B-B14F-4D97-AF65-F5344CB8AC3E}">
        <p14:creationId xmlns:p14="http://schemas.microsoft.com/office/powerpoint/2010/main" val="222297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Simulation Results</a:t>
            </a:r>
            <a:endParaRPr lang="en-US" dirty="0"/>
          </a:p>
        </p:txBody>
      </p:sp>
      <p:sp>
        <p:nvSpPr>
          <p:cNvPr id="3" name="Content Placeholder 2"/>
          <p:cNvSpPr>
            <a:spLocks noGrp="1"/>
          </p:cNvSpPr>
          <p:nvPr>
            <p:ph idx="1"/>
          </p:nvPr>
        </p:nvSpPr>
        <p:spPr/>
        <p:txBody>
          <a:bodyPr/>
          <a:lstStyle/>
          <a:p>
            <a:r>
              <a:rPr lang="en-US" dirty="0" smtClean="0"/>
              <a:t>CMSY was tested against 24 simulated stocks where true </a:t>
            </a:r>
            <a:r>
              <a:rPr lang="en-US" i="1" dirty="0" smtClean="0"/>
              <a:t>r, k, MSY</a:t>
            </a:r>
            <a:r>
              <a:rPr lang="en-US" dirty="0" smtClean="0"/>
              <a:t> and biomass were known </a:t>
            </a:r>
          </a:p>
          <a:p>
            <a:r>
              <a:rPr lang="en-US" dirty="0" smtClean="0"/>
              <a:t>CMSY included the true </a:t>
            </a:r>
            <a:r>
              <a:rPr lang="en-US" i="1" dirty="0" smtClean="0"/>
              <a:t>r-k</a:t>
            </a:r>
            <a:r>
              <a:rPr lang="en-US" dirty="0" smtClean="0"/>
              <a:t> within its 95% confidence limit in all cases</a:t>
            </a:r>
          </a:p>
          <a:p>
            <a:r>
              <a:rPr lang="en-US" dirty="0" smtClean="0"/>
              <a:t>The final true biomass was in included in the 95 percentile range of CMSY in 23(96%) of the cases</a:t>
            </a:r>
            <a:endParaRPr lang="en-US" dirty="0"/>
          </a:p>
        </p:txBody>
      </p:sp>
    </p:spTree>
    <p:extLst>
      <p:ext uri="{BB962C8B-B14F-4D97-AF65-F5344CB8AC3E}">
        <p14:creationId xmlns:p14="http://schemas.microsoft.com/office/powerpoint/2010/main" val="293531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24" y="0"/>
            <a:ext cx="8229600" cy="1143000"/>
          </a:xfrm>
        </p:spPr>
        <p:txBody>
          <a:bodyPr/>
          <a:lstStyle/>
          <a:p>
            <a:r>
              <a:rPr lang="en-US" dirty="0" smtClean="0"/>
              <a:t>CMSY Evaluation I</a:t>
            </a:r>
            <a:endParaRPr lang="en-US" dirty="0"/>
          </a:p>
        </p:txBody>
      </p:sp>
      <p:sp>
        <p:nvSpPr>
          <p:cNvPr id="4" name="TextBox 3"/>
          <p:cNvSpPr txBox="1"/>
          <p:nvPr/>
        </p:nvSpPr>
        <p:spPr>
          <a:xfrm>
            <a:off x="1475551" y="6246019"/>
            <a:ext cx="6191310" cy="369332"/>
          </a:xfrm>
          <a:prstGeom prst="rect">
            <a:avLst/>
          </a:prstGeom>
          <a:noFill/>
        </p:spPr>
        <p:txBody>
          <a:bodyPr wrap="none" rtlCol="0">
            <a:spAutoFit/>
          </a:bodyPr>
          <a:lstStyle/>
          <a:p>
            <a:r>
              <a:rPr lang="en-US" dirty="0" smtClean="0"/>
              <a:t>Evaluation testing against full assessment data for Celtic Sea cod</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36712"/>
            <a:ext cx="8414478" cy="540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454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r>
              <a:rPr lang="en-US" dirty="0" smtClean="0"/>
              <a:t>CMSY Evaluation II</a:t>
            </a:r>
            <a:endParaRPr lang="en-US" dirty="0"/>
          </a:p>
        </p:txBody>
      </p:sp>
      <p:sp>
        <p:nvSpPr>
          <p:cNvPr id="4" name="TextBox 3"/>
          <p:cNvSpPr txBox="1"/>
          <p:nvPr/>
        </p:nvSpPr>
        <p:spPr>
          <a:xfrm>
            <a:off x="1475551" y="6246019"/>
            <a:ext cx="6293902" cy="369332"/>
          </a:xfrm>
          <a:prstGeom prst="rect">
            <a:avLst/>
          </a:prstGeom>
          <a:noFill/>
        </p:spPr>
        <p:txBody>
          <a:bodyPr wrap="none" rtlCol="0">
            <a:spAutoFit/>
          </a:bodyPr>
          <a:lstStyle/>
          <a:p>
            <a:r>
              <a:rPr lang="en-US" dirty="0">
                <a:solidFill>
                  <a:prstClr val="black"/>
                </a:solidFill>
              </a:rPr>
              <a:t>Evaluation testing against full assessment data for </a:t>
            </a:r>
            <a:r>
              <a:rPr lang="en-US" dirty="0" smtClean="0">
                <a:solidFill>
                  <a:prstClr val="black"/>
                </a:solidFill>
              </a:rPr>
              <a:t>Faroe Haddock</a:t>
            </a:r>
            <a:endParaRPr lang="en-US" dirty="0">
              <a:solidFill>
                <a:prstClr val="black"/>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790420"/>
            <a:ext cx="8360929" cy="537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698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CMSY Evaluation III</a:t>
            </a:r>
            <a:endParaRPr lang="en-US" dirty="0"/>
          </a:p>
        </p:txBody>
      </p:sp>
      <p:sp>
        <p:nvSpPr>
          <p:cNvPr id="4" name="TextBox 3"/>
          <p:cNvSpPr txBox="1"/>
          <p:nvPr/>
        </p:nvSpPr>
        <p:spPr>
          <a:xfrm>
            <a:off x="1475551" y="6246019"/>
            <a:ext cx="6563528" cy="369332"/>
          </a:xfrm>
          <a:prstGeom prst="rect">
            <a:avLst/>
          </a:prstGeom>
          <a:noFill/>
        </p:spPr>
        <p:txBody>
          <a:bodyPr wrap="none" rtlCol="0">
            <a:spAutoFit/>
          </a:bodyPr>
          <a:lstStyle/>
          <a:p>
            <a:r>
              <a:rPr lang="en-US" dirty="0">
                <a:solidFill>
                  <a:prstClr val="black"/>
                </a:solidFill>
              </a:rPr>
              <a:t>Evaluation testing against full assessment data for </a:t>
            </a:r>
            <a:r>
              <a:rPr lang="en-US" dirty="0" smtClean="0">
                <a:solidFill>
                  <a:prstClr val="black"/>
                </a:solidFill>
              </a:rPr>
              <a:t>North Sea herring</a:t>
            </a:r>
            <a:endParaRPr lang="en-US" dirty="0">
              <a:solidFill>
                <a:prstClr val="black"/>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836711"/>
            <a:ext cx="8414477" cy="540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698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89" y="0"/>
            <a:ext cx="8229600" cy="1143000"/>
          </a:xfrm>
        </p:spPr>
        <p:txBody>
          <a:bodyPr/>
          <a:lstStyle/>
          <a:p>
            <a:r>
              <a:rPr lang="en-US" dirty="0" smtClean="0"/>
              <a:t>CMSY Evaluation IV</a:t>
            </a:r>
            <a:endParaRPr lang="en-US" dirty="0"/>
          </a:p>
        </p:txBody>
      </p:sp>
      <p:sp>
        <p:nvSpPr>
          <p:cNvPr id="4" name="TextBox 3"/>
          <p:cNvSpPr txBox="1"/>
          <p:nvPr/>
        </p:nvSpPr>
        <p:spPr>
          <a:xfrm>
            <a:off x="481489" y="6165304"/>
            <a:ext cx="8181022" cy="369332"/>
          </a:xfrm>
          <a:prstGeom prst="rect">
            <a:avLst/>
          </a:prstGeom>
          <a:noFill/>
        </p:spPr>
        <p:txBody>
          <a:bodyPr wrap="none" rtlCol="0">
            <a:spAutoFit/>
          </a:bodyPr>
          <a:lstStyle/>
          <a:p>
            <a:r>
              <a:rPr lang="en-US" dirty="0">
                <a:solidFill>
                  <a:prstClr val="black"/>
                </a:solidFill>
              </a:rPr>
              <a:t>Evaluation testing against full assessment data for </a:t>
            </a:r>
            <a:r>
              <a:rPr lang="en-US" dirty="0" smtClean="0">
                <a:solidFill>
                  <a:prstClr val="black"/>
                </a:solidFill>
              </a:rPr>
              <a:t>Norway lobster in the Bay of Biscay</a:t>
            </a:r>
            <a:endParaRPr lang="en-US" dirty="0">
              <a:solidFill>
                <a:prstClr val="black"/>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77" y="786788"/>
            <a:ext cx="8366580" cy="537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69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Results of the Evaluation</a:t>
            </a:r>
            <a:endParaRPr lang="en-US" dirty="0"/>
          </a:p>
        </p:txBody>
      </p:sp>
      <p:sp>
        <p:nvSpPr>
          <p:cNvPr id="3" name="Content Placeholder 2"/>
          <p:cNvSpPr>
            <a:spLocks noGrp="1"/>
          </p:cNvSpPr>
          <p:nvPr>
            <p:ph idx="1"/>
          </p:nvPr>
        </p:nvSpPr>
        <p:spPr/>
        <p:txBody>
          <a:bodyPr/>
          <a:lstStyle/>
          <a:p>
            <a:r>
              <a:rPr lang="en-US" dirty="0" smtClean="0"/>
              <a:t>CMSY was tested on 114 fully assessed global stocks</a:t>
            </a:r>
          </a:p>
          <a:p>
            <a:r>
              <a:rPr lang="en-US" dirty="0" smtClean="0"/>
              <a:t>95% Confidence limits of CMSY and the full Schaefer overlapped in 97% of the stocks</a:t>
            </a:r>
          </a:p>
          <a:p>
            <a:r>
              <a:rPr lang="en-US" i="1" dirty="0"/>
              <a:t>r</a:t>
            </a:r>
            <a:r>
              <a:rPr lang="en-US" dirty="0" smtClean="0"/>
              <a:t> and </a:t>
            </a:r>
            <a:r>
              <a:rPr lang="en-US" i="1" dirty="0" smtClean="0"/>
              <a:t>k</a:t>
            </a:r>
            <a:r>
              <a:rPr lang="en-US" dirty="0" smtClean="0"/>
              <a:t> of the full Schaefer were included in the CMSY estimates in 93% and 92% of the cases, respectively</a:t>
            </a:r>
            <a:endParaRPr lang="en-US" dirty="0"/>
          </a:p>
        </p:txBody>
      </p:sp>
    </p:spTree>
    <p:extLst>
      <p:ext uri="{BB962C8B-B14F-4D97-AF65-F5344CB8AC3E}">
        <p14:creationId xmlns:p14="http://schemas.microsoft.com/office/powerpoint/2010/main" val="41476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Summary</a:t>
            </a:r>
            <a:endParaRPr lang="en-US" dirty="0"/>
          </a:p>
        </p:txBody>
      </p:sp>
      <p:sp>
        <p:nvSpPr>
          <p:cNvPr id="3" name="Content Placeholder 2"/>
          <p:cNvSpPr>
            <a:spLocks noGrp="1"/>
          </p:cNvSpPr>
          <p:nvPr>
            <p:ph idx="1"/>
          </p:nvPr>
        </p:nvSpPr>
        <p:spPr>
          <a:xfrm>
            <a:off x="457200" y="1600200"/>
            <a:ext cx="8686800" cy="4525963"/>
          </a:xfrm>
        </p:spPr>
        <p:txBody>
          <a:bodyPr>
            <a:normAutofit fontScale="92500" lnSpcReduction="20000"/>
          </a:bodyPr>
          <a:lstStyle/>
          <a:p>
            <a:pPr marL="0" indent="0">
              <a:buNone/>
            </a:pPr>
            <a:r>
              <a:rPr lang="en-US" dirty="0" smtClean="0"/>
              <a:t>Requires: catch or landings, resilience (e.g. from 		</a:t>
            </a:r>
            <a:r>
              <a:rPr lang="en-US" dirty="0" err="1" smtClean="0"/>
              <a:t>FishBase</a:t>
            </a:r>
            <a:r>
              <a:rPr lang="en-US" dirty="0" smtClean="0"/>
              <a:t>), broad stock status (good or bad)</a:t>
            </a:r>
          </a:p>
          <a:p>
            <a:pPr marL="0" indent="0">
              <a:buNone/>
            </a:pPr>
            <a:endParaRPr lang="en-US" dirty="0" smtClean="0"/>
          </a:p>
          <a:p>
            <a:pPr marL="0" indent="0">
              <a:buNone/>
            </a:pPr>
            <a:r>
              <a:rPr lang="en-US" dirty="0" smtClean="0"/>
              <a:t>Predicts: </a:t>
            </a:r>
            <a:r>
              <a:rPr lang="en-US" i="1" dirty="0" smtClean="0"/>
              <a:t>MSY</a:t>
            </a:r>
            <a:r>
              <a:rPr lang="en-US" dirty="0" smtClean="0"/>
              <a:t>, </a:t>
            </a:r>
            <a:r>
              <a:rPr lang="en-US" i="1" dirty="0" err="1" smtClean="0"/>
              <a:t>B</a:t>
            </a:r>
            <a:r>
              <a:rPr lang="en-US" i="1" baseline="-25000" dirty="0" err="1" smtClean="0"/>
              <a:t>msy</a:t>
            </a:r>
            <a:r>
              <a:rPr lang="en-US" dirty="0" smtClean="0"/>
              <a:t>, </a:t>
            </a:r>
            <a:r>
              <a:rPr lang="en-US" i="1" dirty="0" err="1" smtClean="0"/>
              <a:t>F</a:t>
            </a:r>
            <a:r>
              <a:rPr lang="en-US" i="1" baseline="-25000" dirty="0" err="1" smtClean="0"/>
              <a:t>msy</a:t>
            </a:r>
            <a:r>
              <a:rPr lang="en-US" dirty="0" smtClean="0"/>
              <a:t>, current biomass</a:t>
            </a:r>
            <a:r>
              <a:rPr lang="en-US" dirty="0"/>
              <a:t> </a:t>
            </a:r>
            <a:r>
              <a:rPr lang="en-US" dirty="0" smtClean="0"/>
              <a:t>&amp; exploitation. Note that relative predictions such as </a:t>
            </a:r>
          </a:p>
          <a:p>
            <a:pPr marL="0" indent="0">
              <a:buNone/>
            </a:pPr>
            <a:r>
              <a:rPr lang="en-US" i="1" dirty="0" smtClean="0"/>
              <a:t>B/</a:t>
            </a:r>
            <a:r>
              <a:rPr lang="en-US" i="1" dirty="0" err="1" smtClean="0"/>
              <a:t>B</a:t>
            </a:r>
            <a:r>
              <a:rPr lang="en-US" i="1" baseline="-25000" dirty="0" err="1" smtClean="0"/>
              <a:t>msy</a:t>
            </a:r>
            <a:r>
              <a:rPr lang="en-US" dirty="0" smtClean="0"/>
              <a:t> are more robust than absolute values </a:t>
            </a:r>
          </a:p>
          <a:p>
            <a:pPr marL="0" indent="0">
              <a:buNone/>
            </a:pPr>
            <a:endParaRPr lang="en-US" dirty="0"/>
          </a:p>
          <a:p>
            <a:pPr marL="0" indent="0">
              <a:buNone/>
            </a:pPr>
            <a:r>
              <a:rPr lang="en-US" dirty="0" smtClean="0"/>
              <a:t>Limitations: needs at least 10 years of data; assumes average productivity and is too optimistic if that assumption is not true, e.g. at very low stock sizes</a:t>
            </a:r>
            <a:endParaRPr lang="en-US" dirty="0"/>
          </a:p>
        </p:txBody>
      </p:sp>
    </p:spTree>
    <p:extLst>
      <p:ext uri="{BB962C8B-B14F-4D97-AF65-F5344CB8AC3E}">
        <p14:creationId xmlns:p14="http://schemas.microsoft.com/office/powerpoint/2010/main" val="1252469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New Method: </a:t>
            </a:r>
            <a:r>
              <a:rPr lang="en-US" dirty="0" err="1" smtClean="0"/>
              <a:t>hsCPUE</a:t>
            </a:r>
            <a:endParaRPr lang="en-US" dirty="0"/>
          </a:p>
        </p:txBody>
      </p:sp>
      <p:sp>
        <p:nvSpPr>
          <p:cNvPr id="3" name="Content Placeholder 2"/>
          <p:cNvSpPr>
            <a:spLocks noGrp="1"/>
          </p:cNvSpPr>
          <p:nvPr>
            <p:ph idx="1"/>
          </p:nvPr>
        </p:nvSpPr>
        <p:spPr>
          <a:xfrm>
            <a:off x="457200" y="1600200"/>
            <a:ext cx="8686800" cy="4525963"/>
          </a:xfrm>
        </p:spPr>
        <p:txBody>
          <a:bodyPr>
            <a:normAutofit fontScale="92500" lnSpcReduction="10000"/>
          </a:bodyPr>
          <a:lstStyle/>
          <a:p>
            <a:pPr marL="0" indent="0">
              <a:buNone/>
            </a:pPr>
            <a:r>
              <a:rPr lang="en-US" b="1" dirty="0"/>
              <a:t>h</a:t>
            </a:r>
            <a:r>
              <a:rPr lang="en-US" dirty="0" smtClean="0"/>
              <a:t>ockey-</a:t>
            </a:r>
            <a:r>
              <a:rPr lang="en-US" b="1" dirty="0" smtClean="0"/>
              <a:t>s</a:t>
            </a:r>
            <a:r>
              <a:rPr lang="en-US" dirty="0" smtClean="0"/>
              <a:t>tick analysis of </a:t>
            </a:r>
            <a:r>
              <a:rPr lang="en-US" b="1" dirty="0" smtClean="0"/>
              <a:t>C</a:t>
            </a:r>
            <a:r>
              <a:rPr lang="en-US" dirty="0" smtClean="0"/>
              <a:t>atch-</a:t>
            </a:r>
            <a:r>
              <a:rPr lang="en-US" b="1" dirty="0" smtClean="0"/>
              <a:t>P</a:t>
            </a:r>
            <a:r>
              <a:rPr lang="en-US" dirty="0" smtClean="0"/>
              <a:t>er-</a:t>
            </a:r>
            <a:r>
              <a:rPr lang="en-US" b="1" dirty="0" smtClean="0"/>
              <a:t>U</a:t>
            </a:r>
            <a:r>
              <a:rPr lang="en-US" dirty="0" smtClean="0"/>
              <a:t>nit-of-</a:t>
            </a:r>
            <a:r>
              <a:rPr lang="en-US" b="1" dirty="0" smtClean="0"/>
              <a:t>E</a:t>
            </a:r>
            <a:r>
              <a:rPr lang="en-US" dirty="0" smtClean="0"/>
              <a:t>ffort </a:t>
            </a:r>
          </a:p>
          <a:p>
            <a:pPr marL="0" indent="0">
              <a:buNone/>
            </a:pPr>
            <a:endParaRPr lang="en-US" dirty="0" smtClean="0"/>
          </a:p>
          <a:p>
            <a:r>
              <a:rPr lang="en-US" dirty="0" smtClean="0"/>
              <a:t>CPUE data are split into juveniles and adults</a:t>
            </a:r>
          </a:p>
          <a:p>
            <a:r>
              <a:rPr lang="en-US" dirty="0" smtClean="0"/>
              <a:t>Abundance of juveniles is plotted over that of their parents</a:t>
            </a:r>
          </a:p>
          <a:p>
            <a:r>
              <a:rPr lang="en-US" dirty="0" smtClean="0"/>
              <a:t>A hockey-stick fit shows the point below which recruitment declines</a:t>
            </a:r>
          </a:p>
          <a:p>
            <a:r>
              <a:rPr lang="en-US" dirty="0" smtClean="0"/>
              <a:t>Current stock status can be assessed relative to the hockey stick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65267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1143000"/>
          </a:xfrm>
        </p:spPr>
        <p:txBody>
          <a:bodyPr>
            <a:normAutofit fontScale="90000"/>
          </a:bodyPr>
          <a:lstStyle/>
          <a:p>
            <a:r>
              <a:rPr lang="en-US" dirty="0" smtClean="0"/>
              <a:t>Stock-Recruitment Plot with </a:t>
            </a:r>
            <a:br>
              <a:rPr lang="en-US" dirty="0" smtClean="0"/>
            </a:br>
            <a:r>
              <a:rPr lang="en-US" dirty="0" smtClean="0"/>
              <a:t>Fisheries Reference Points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73" y="1390650"/>
            <a:ext cx="7228536" cy="484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060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Proof of Concept</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05" y="1139707"/>
            <a:ext cx="8566590" cy="4578585"/>
          </a:xfrm>
          <a:prstGeom prst="rect">
            <a:avLst/>
          </a:prstGeom>
        </p:spPr>
      </p:pic>
      <p:sp>
        <p:nvSpPr>
          <p:cNvPr id="4" name="Oval 3"/>
          <p:cNvSpPr/>
          <p:nvPr/>
        </p:nvSpPr>
        <p:spPr>
          <a:xfrm>
            <a:off x="2806623" y="5229200"/>
            <a:ext cx="6048672" cy="64807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35696" y="6484694"/>
            <a:ext cx="4419864" cy="369332"/>
          </a:xfrm>
          <a:prstGeom prst="rect">
            <a:avLst/>
          </a:prstGeom>
          <a:noFill/>
        </p:spPr>
        <p:txBody>
          <a:bodyPr wrap="none" rtlCol="0">
            <a:spAutoFit/>
          </a:bodyPr>
          <a:lstStyle/>
          <a:p>
            <a:r>
              <a:rPr lang="en-US" dirty="0" err="1" smtClean="0"/>
              <a:t>hsCPUE</a:t>
            </a:r>
            <a:r>
              <a:rPr lang="en-US" dirty="0" smtClean="0"/>
              <a:t> was applied to 12 data-limited stocks</a:t>
            </a:r>
            <a:endParaRPr lang="en-US" dirty="0"/>
          </a:p>
        </p:txBody>
      </p:sp>
    </p:spTree>
    <p:extLst>
      <p:ext uri="{BB962C8B-B14F-4D97-AF65-F5344CB8AC3E}">
        <p14:creationId xmlns:p14="http://schemas.microsoft.com/office/powerpoint/2010/main" val="1794992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p:txBody>
          <a:bodyPr/>
          <a:lstStyle/>
          <a:p>
            <a:r>
              <a:rPr lang="en-US" dirty="0" smtClean="0"/>
              <a:t>Globally, about ¾ of exploited fish stocks are not “fully assessed”, i.e., stock status is unknown </a:t>
            </a:r>
          </a:p>
          <a:p>
            <a:r>
              <a:rPr lang="en-US" dirty="0" smtClean="0"/>
              <a:t>This is also true for developed areas, such as Europe or USA</a:t>
            </a:r>
          </a:p>
          <a:p>
            <a:r>
              <a:rPr lang="en-US" dirty="0" smtClean="0"/>
              <a:t>Two new approaches are presented which provide reasonable proxies for stock status </a:t>
            </a:r>
            <a:endParaRPr lang="en-US" dirty="0"/>
          </a:p>
        </p:txBody>
      </p:sp>
    </p:spTree>
    <p:extLst>
      <p:ext uri="{BB962C8B-B14F-4D97-AF65-F5344CB8AC3E}">
        <p14:creationId xmlns:p14="http://schemas.microsoft.com/office/powerpoint/2010/main" val="3359675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err="1" smtClean="0"/>
              <a:t>hsCPUE</a:t>
            </a:r>
            <a:r>
              <a:rPr lang="en-US" dirty="0" smtClean="0"/>
              <a:t> fit to data-poor North Sea dab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69" y="1268760"/>
            <a:ext cx="7373923" cy="491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759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6"/>
            <a:ext cx="8435280" cy="1143000"/>
          </a:xfrm>
        </p:spPr>
        <p:txBody>
          <a:bodyPr>
            <a:normAutofit fontScale="90000"/>
          </a:bodyPr>
          <a:lstStyle/>
          <a:p>
            <a:r>
              <a:rPr lang="en-US" dirty="0" smtClean="0"/>
              <a:t>Adult CPUE of North Sea dab</a:t>
            </a:r>
            <a:br>
              <a:rPr lang="en-US" dirty="0" smtClean="0"/>
            </a:br>
            <a:r>
              <a:rPr lang="en-US" dirty="0" smtClean="0"/>
              <a:t>shown against </a:t>
            </a:r>
            <a:r>
              <a:rPr lang="en-US" dirty="0" err="1" smtClean="0"/>
              <a:t>hsCPUE</a:t>
            </a:r>
            <a:r>
              <a:rPr lang="en-US" dirty="0" smtClean="0"/>
              <a:t> reference points</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61" y="1268760"/>
            <a:ext cx="7820655" cy="5035639"/>
          </a:xfrm>
          <a:prstGeom prst="rect">
            <a:avLst/>
          </a:prstGeom>
        </p:spPr>
      </p:pic>
    </p:spTree>
    <p:extLst>
      <p:ext uri="{BB962C8B-B14F-4D97-AF65-F5344CB8AC3E}">
        <p14:creationId xmlns:p14="http://schemas.microsoft.com/office/powerpoint/2010/main" val="1814856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hsCPUE</a:t>
            </a:r>
            <a:r>
              <a:rPr lang="en-US" dirty="0" smtClean="0"/>
              <a:t> Summary</a:t>
            </a:r>
            <a:endParaRPr lang="en-US" dirty="0"/>
          </a:p>
        </p:txBody>
      </p:sp>
      <p:sp>
        <p:nvSpPr>
          <p:cNvPr id="3" name="Content Placeholder 2"/>
          <p:cNvSpPr>
            <a:spLocks noGrp="1"/>
          </p:cNvSpPr>
          <p:nvPr>
            <p:ph idx="1"/>
          </p:nvPr>
        </p:nvSpPr>
        <p:spPr/>
        <p:txBody>
          <a:bodyPr/>
          <a:lstStyle/>
          <a:p>
            <a:pPr marL="0" indent="0">
              <a:buNone/>
            </a:pPr>
            <a:r>
              <a:rPr lang="en-US" dirty="0" smtClean="0"/>
              <a:t>Requires: size-structured CPUE (best from surveys</a:t>
            </a:r>
          </a:p>
          <a:p>
            <a:pPr marL="0" indent="0">
              <a:buNone/>
            </a:pPr>
            <a:endParaRPr lang="en-US" dirty="0"/>
          </a:p>
          <a:p>
            <a:pPr marL="0" indent="0">
              <a:buNone/>
            </a:pPr>
            <a:r>
              <a:rPr lang="en-US" dirty="0" smtClean="0"/>
              <a:t>Predicts: stock size relative to reference points</a:t>
            </a:r>
          </a:p>
          <a:p>
            <a:pPr marL="0" indent="0">
              <a:buNone/>
            </a:pPr>
            <a:endParaRPr lang="en-US" dirty="0"/>
          </a:p>
          <a:p>
            <a:pPr marL="0" indent="0">
              <a:buNone/>
            </a:pPr>
            <a:r>
              <a:rPr lang="en-US" dirty="0" smtClean="0"/>
              <a:t>Limitations: needs at least 10 years of data, including a range of stock sizes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3710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76872"/>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1896190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Catch-MSY Method</a:t>
            </a:r>
            <a:endParaRPr lang="en-US" dirty="0"/>
          </a:p>
        </p:txBody>
      </p:sp>
      <p:sp>
        <p:nvSpPr>
          <p:cNvPr id="3" name="Content Placeholder 2"/>
          <p:cNvSpPr>
            <a:spLocks noGrp="1"/>
          </p:cNvSpPr>
          <p:nvPr>
            <p:ph idx="1"/>
          </p:nvPr>
        </p:nvSpPr>
        <p:spPr/>
        <p:txBody>
          <a:bodyPr/>
          <a:lstStyle/>
          <a:p>
            <a:r>
              <a:rPr lang="en-US" dirty="0" smtClean="0"/>
              <a:t>This method gives robust estimates of the maximum sustainable yield (</a:t>
            </a:r>
            <a:r>
              <a:rPr lang="en-US" i="1" dirty="0" smtClean="0"/>
              <a:t>MSY</a:t>
            </a:r>
            <a:r>
              <a:rPr lang="en-US" dirty="0" smtClean="0"/>
              <a:t>) </a:t>
            </a:r>
          </a:p>
          <a:p>
            <a:r>
              <a:rPr lang="en-US" dirty="0" smtClean="0"/>
              <a:t>It also gives (biased) estimates of productivity and stock size</a:t>
            </a:r>
          </a:p>
          <a:p>
            <a:r>
              <a:rPr lang="en-US" dirty="0" smtClean="0"/>
              <a:t>Despite the known bias, these stock status estimates were better than other methods (outcome of simulations by FAO workshop)</a:t>
            </a:r>
            <a:endParaRPr lang="en-US" dirty="0"/>
          </a:p>
        </p:txBody>
      </p:sp>
    </p:spTree>
    <p:extLst>
      <p:ext uri="{BB962C8B-B14F-4D97-AF65-F5344CB8AC3E}">
        <p14:creationId xmlns:p14="http://schemas.microsoft.com/office/powerpoint/2010/main" val="3020798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
            <a:ext cx="6992812" cy="381011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641096"/>
            <a:ext cx="7442838" cy="2757252"/>
          </a:xfrm>
          <a:prstGeom prst="rect">
            <a:avLst/>
          </a:prstGeom>
        </p:spPr>
      </p:pic>
      <p:sp>
        <p:nvSpPr>
          <p:cNvPr id="4" name="Oval 3"/>
          <p:cNvSpPr/>
          <p:nvPr/>
        </p:nvSpPr>
        <p:spPr>
          <a:xfrm>
            <a:off x="107504" y="4489482"/>
            <a:ext cx="8640960" cy="1060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23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pauly\Downloads\2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00808"/>
            <a:ext cx="7979244"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692696"/>
            <a:ext cx="8233792" cy="461665"/>
          </a:xfrm>
          <a:prstGeom prst="rect">
            <a:avLst/>
          </a:prstGeom>
          <a:noFill/>
        </p:spPr>
        <p:txBody>
          <a:bodyPr wrap="none" rtlCol="0">
            <a:spAutoFit/>
          </a:bodyPr>
          <a:lstStyle/>
          <a:p>
            <a:r>
              <a:rPr lang="en-CA" sz="2400" dirty="0" smtClean="0"/>
              <a:t>Daniel just added one slide: one my students used this method…</a:t>
            </a:r>
            <a:endParaRPr lang="en-CA" sz="2400" dirty="0"/>
          </a:p>
        </p:txBody>
      </p:sp>
    </p:spTree>
    <p:extLst>
      <p:ext uri="{BB962C8B-B14F-4D97-AF65-F5344CB8AC3E}">
        <p14:creationId xmlns:p14="http://schemas.microsoft.com/office/powerpoint/2010/main" val="160364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New Method: CMSY</a:t>
            </a:r>
            <a:endParaRPr lang="en-US" dirty="0"/>
          </a:p>
        </p:txBody>
      </p:sp>
      <p:sp>
        <p:nvSpPr>
          <p:cNvPr id="3" name="Content Placeholder 2"/>
          <p:cNvSpPr>
            <a:spLocks noGrp="1"/>
          </p:cNvSpPr>
          <p:nvPr>
            <p:ph idx="1"/>
          </p:nvPr>
        </p:nvSpPr>
        <p:spPr/>
        <p:txBody>
          <a:bodyPr>
            <a:normAutofit/>
          </a:bodyPr>
          <a:lstStyle/>
          <a:p>
            <a:r>
              <a:rPr lang="en-US" dirty="0" smtClean="0"/>
              <a:t>CMSY is a further development of Catch-MSY</a:t>
            </a:r>
          </a:p>
          <a:p>
            <a:r>
              <a:rPr lang="en-US" dirty="0" smtClean="0"/>
              <a:t>CMSY overcomes the bias and gives reasonable estimates of </a:t>
            </a:r>
            <a:r>
              <a:rPr lang="en-US" i="1" dirty="0" err="1" smtClean="0"/>
              <a:t>F</a:t>
            </a:r>
            <a:r>
              <a:rPr lang="en-US" i="1" baseline="-25000" dirty="0" err="1" smtClean="0"/>
              <a:t>msy</a:t>
            </a:r>
            <a:r>
              <a:rPr lang="en-US" dirty="0" smtClean="0"/>
              <a:t> and </a:t>
            </a:r>
            <a:r>
              <a:rPr lang="en-US" i="1" dirty="0" err="1" smtClean="0"/>
              <a:t>B</a:t>
            </a:r>
            <a:r>
              <a:rPr lang="en-US" i="1" baseline="-25000" dirty="0" err="1" smtClean="0"/>
              <a:t>msy</a:t>
            </a:r>
            <a:endParaRPr lang="en-US" i="1" baseline="-25000" dirty="0" smtClean="0"/>
          </a:p>
          <a:p>
            <a:r>
              <a:rPr lang="en-US" dirty="0" smtClean="0"/>
              <a:t>Simulation testing and evaluation of CMSY has been done, submission planned for December</a:t>
            </a:r>
          </a:p>
          <a:p>
            <a:r>
              <a:rPr lang="en-US" dirty="0" smtClean="0"/>
              <a:t>Recent ICES workshop (WKLIFE IV) applied CMSY successfully to several data-limited stocks</a:t>
            </a:r>
          </a:p>
        </p:txBody>
      </p:sp>
    </p:spTree>
    <p:extLst>
      <p:ext uri="{BB962C8B-B14F-4D97-AF65-F5344CB8AC3E}">
        <p14:creationId xmlns:p14="http://schemas.microsoft.com/office/powerpoint/2010/main" val="42337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Simulation testing I</a:t>
            </a:r>
            <a:endParaRPr lang="en-US" dirty="0"/>
          </a:p>
        </p:txBody>
      </p:sp>
      <p:sp>
        <p:nvSpPr>
          <p:cNvPr id="4" name="TextBox 3"/>
          <p:cNvSpPr txBox="1"/>
          <p:nvPr/>
        </p:nvSpPr>
        <p:spPr>
          <a:xfrm>
            <a:off x="1212449" y="6244153"/>
            <a:ext cx="6571414" cy="369332"/>
          </a:xfrm>
          <a:prstGeom prst="rect">
            <a:avLst/>
          </a:prstGeom>
          <a:noFill/>
        </p:spPr>
        <p:txBody>
          <a:bodyPr wrap="none" rtlCol="0">
            <a:spAutoFit/>
          </a:bodyPr>
          <a:lstStyle/>
          <a:p>
            <a:r>
              <a:rPr lang="en-US" dirty="0" smtClean="0"/>
              <a:t>Simulated high to low biomass, for a species with medium resilience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1"/>
            <a:ext cx="7851514" cy="504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657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Simulation testing II</a:t>
            </a:r>
            <a:endParaRPr lang="en-US" dirty="0"/>
          </a:p>
        </p:txBody>
      </p:sp>
      <p:sp>
        <p:nvSpPr>
          <p:cNvPr id="4" name="TextBox 3"/>
          <p:cNvSpPr txBox="1"/>
          <p:nvPr/>
        </p:nvSpPr>
        <p:spPr>
          <a:xfrm>
            <a:off x="1212449" y="6244153"/>
            <a:ext cx="6129691" cy="369332"/>
          </a:xfrm>
          <a:prstGeom prst="rect">
            <a:avLst/>
          </a:prstGeom>
          <a:noFill/>
        </p:spPr>
        <p:txBody>
          <a:bodyPr wrap="none" rtlCol="0">
            <a:spAutoFit/>
          </a:bodyPr>
          <a:lstStyle/>
          <a:p>
            <a:r>
              <a:rPr lang="en-US" dirty="0" smtClean="0"/>
              <a:t>Simulated low to high biomass, for a species with low resilience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79" y="1124743"/>
            <a:ext cx="7963525" cy="511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744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CMSY Simulation testing III</a:t>
            </a:r>
            <a:endParaRPr lang="en-US" dirty="0"/>
          </a:p>
        </p:txBody>
      </p:sp>
      <p:sp>
        <p:nvSpPr>
          <p:cNvPr id="4" name="TextBox 3"/>
          <p:cNvSpPr txBox="1"/>
          <p:nvPr/>
        </p:nvSpPr>
        <p:spPr>
          <a:xfrm>
            <a:off x="1212449" y="6244153"/>
            <a:ext cx="6349430" cy="369332"/>
          </a:xfrm>
          <a:prstGeom prst="rect">
            <a:avLst/>
          </a:prstGeom>
          <a:noFill/>
        </p:spPr>
        <p:txBody>
          <a:bodyPr wrap="none" rtlCol="0">
            <a:spAutoFit/>
          </a:bodyPr>
          <a:lstStyle/>
          <a:p>
            <a:r>
              <a:rPr lang="en-US" dirty="0" smtClean="0"/>
              <a:t>Simulated constant low biomass, for a species with high resilience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79" y="1124744"/>
            <a:ext cx="8023061" cy="515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744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1176</Words>
  <Application>Microsoft Office PowerPoint</Application>
  <PresentationFormat>On-screen Show (4:3)</PresentationFormat>
  <Paragraphs>86</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Two Promising Methods for Assessment of Data-Poor Stocks</vt:lpstr>
      <vt:lpstr>The Challenge</vt:lpstr>
      <vt:lpstr>The Catch-MSY Method</vt:lpstr>
      <vt:lpstr>PowerPoint Presentation</vt:lpstr>
      <vt:lpstr>PowerPoint Presentation</vt:lpstr>
      <vt:lpstr>First New Method: CMSY</vt:lpstr>
      <vt:lpstr>CMSY Simulation testing I</vt:lpstr>
      <vt:lpstr>CMSY Simulation testing II</vt:lpstr>
      <vt:lpstr>CMSY Simulation testing III</vt:lpstr>
      <vt:lpstr>Preliminary Simulation Results</vt:lpstr>
      <vt:lpstr>CMSY Evaluation I</vt:lpstr>
      <vt:lpstr>CMSY Evaluation II</vt:lpstr>
      <vt:lpstr>CMSY Evaluation III</vt:lpstr>
      <vt:lpstr>CMSY Evaluation IV</vt:lpstr>
      <vt:lpstr>Preliminary Results of the Evaluation</vt:lpstr>
      <vt:lpstr>CMSY Summary</vt:lpstr>
      <vt:lpstr>Second New Method: hsCPUE</vt:lpstr>
      <vt:lpstr>Stock-Recruitment Plot with  Fisheries Reference Points</vt:lpstr>
      <vt:lpstr>Proof of Concept</vt:lpstr>
      <vt:lpstr>hsCPUE fit to data-poor North Sea dab </vt:lpstr>
      <vt:lpstr>Adult CPUE of North Sea dab shown against hsCPUE reference points</vt:lpstr>
      <vt:lpstr>hsCPUE Summary</vt:lpstr>
      <vt:lpstr>Thank You</vt:lpstr>
    </vt:vector>
  </TitlesOfParts>
  <Company>GEOMAR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 Ways to Estimate Bmsy</dc:title>
  <dc:creator>Froese, Rainer</dc:creator>
  <cp:lastModifiedBy>dpauly</cp:lastModifiedBy>
  <cp:revision>76</cp:revision>
  <dcterms:created xsi:type="dcterms:W3CDTF">2014-10-10T11:38:41Z</dcterms:created>
  <dcterms:modified xsi:type="dcterms:W3CDTF">2014-11-10T14:47:39Z</dcterms:modified>
</cp:coreProperties>
</file>