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57" r:id="rId5"/>
    <p:sldId id="259" r:id="rId6"/>
    <p:sldId id="261" r:id="rId7"/>
    <p:sldId id="262" r:id="rId8"/>
    <p:sldId id="276" r:id="rId9"/>
    <p:sldId id="266" r:id="rId10"/>
    <p:sldId id="264" r:id="rId11"/>
    <p:sldId id="265" r:id="rId12"/>
    <p:sldId id="278" r:id="rId13"/>
    <p:sldId id="268" r:id="rId14"/>
    <p:sldId id="279" r:id="rId15"/>
    <p:sldId id="271" r:id="rId16"/>
    <p:sldId id="280" r:id="rId17"/>
    <p:sldId id="274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5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BC87-C7D9-4C84-8315-09FEA4CCC6A0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F8C0-8999-4E93-A092-C88E204E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1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BC87-C7D9-4C84-8315-09FEA4CCC6A0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F8C0-8999-4E93-A092-C88E204E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BC87-C7D9-4C84-8315-09FEA4CCC6A0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F8C0-8999-4E93-A092-C88E204E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BC87-C7D9-4C84-8315-09FEA4CCC6A0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F8C0-8999-4E93-A092-C88E204E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5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BC87-C7D9-4C84-8315-09FEA4CCC6A0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F8C0-8999-4E93-A092-C88E204E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6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BC87-C7D9-4C84-8315-09FEA4CCC6A0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F8C0-8999-4E93-A092-C88E204E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BC87-C7D9-4C84-8315-09FEA4CCC6A0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F8C0-8999-4E93-A092-C88E204E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4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BC87-C7D9-4C84-8315-09FEA4CCC6A0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F8C0-8999-4E93-A092-C88E204E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4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BC87-C7D9-4C84-8315-09FEA4CCC6A0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F8C0-8999-4E93-A092-C88E204E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0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BC87-C7D9-4C84-8315-09FEA4CCC6A0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F8C0-8999-4E93-A092-C88E204E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8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BC87-C7D9-4C84-8315-09FEA4CCC6A0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F8C0-8999-4E93-A092-C88E204E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4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FBC87-C7D9-4C84-8315-09FEA4CCC6A0}" type="datetimeFigureOut">
              <a:rPr lang="en-US" smtClean="0"/>
              <a:t>16-Dec-19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4F8C0-8999-4E93-A092-C88E204EC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7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oceanrep.geomar.de/47862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CH1115188EN01-19PP-Expert_Panel_Mr_Froese-OR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ces.dk/sites/pub/Publication%20Reports/Advice/2019/2019/her.27.20-24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ces.dk/sites/pub/Publication%20Reports/Advice/2019/2019/spr.27.22-32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ces.dk/sites/pub/Publication%20Reports/Advice/2019/2019/cod.27.24-32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ces.dk/sites/pub/Publication%20Reports/Advice/2019/2019/cod.27.22-24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ces.dk/sites/pub/Publication%20Reports/Advice/2019/2019/ple.27.24-32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Fortschritte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Nachhaltige</a:t>
            </a:r>
            <a:r>
              <a:rPr lang="en-US" dirty="0" smtClean="0"/>
              <a:t> </a:t>
            </a:r>
            <a:r>
              <a:rPr lang="en-US" dirty="0" err="1" smtClean="0"/>
              <a:t>Fischerei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Rainer Froese</a:t>
            </a:r>
          </a:p>
          <a:p>
            <a:r>
              <a:rPr lang="en-US" dirty="0" smtClean="0"/>
              <a:t>GEOMAR</a:t>
            </a:r>
          </a:p>
          <a:p>
            <a:r>
              <a:rPr lang="en-US" dirty="0" smtClean="0"/>
              <a:t>PAG-</a:t>
            </a:r>
            <a:r>
              <a:rPr lang="en-US" dirty="0" err="1" smtClean="0"/>
              <a:t>Treffen</a:t>
            </a:r>
            <a:r>
              <a:rPr lang="en-US" dirty="0" smtClean="0"/>
              <a:t> “</a:t>
            </a:r>
            <a:r>
              <a:rPr lang="en-US" dirty="0" err="1" smtClean="0"/>
              <a:t>Ökosystemgerechtes</a:t>
            </a:r>
            <a:r>
              <a:rPr lang="en-US" dirty="0" smtClean="0"/>
              <a:t> </a:t>
            </a:r>
            <a:r>
              <a:rPr lang="en-US" dirty="0" err="1" smtClean="0"/>
              <a:t>Fischereimanagement</a:t>
            </a:r>
            <a:r>
              <a:rPr lang="en-US" dirty="0" smtClean="0"/>
              <a:t> in der </a:t>
            </a:r>
            <a:r>
              <a:rPr lang="en-US" dirty="0" err="1" smtClean="0"/>
              <a:t>deutschen</a:t>
            </a:r>
            <a:r>
              <a:rPr lang="en-US" dirty="0" smtClean="0"/>
              <a:t> AWZ”, 13.12.2019, </a:t>
            </a:r>
            <a:r>
              <a:rPr lang="en-US" dirty="0" err="1" smtClean="0"/>
              <a:t>BfN</a:t>
            </a:r>
            <a:r>
              <a:rPr lang="en-US" dirty="0" smtClean="0"/>
              <a:t>, </a:t>
            </a:r>
            <a:r>
              <a:rPr lang="en-US" dirty="0" err="1" smtClean="0"/>
              <a:t>Insel</a:t>
            </a:r>
            <a:r>
              <a:rPr lang="en-US" dirty="0" smtClean="0"/>
              <a:t> </a:t>
            </a:r>
            <a:r>
              <a:rPr lang="en-US" dirty="0" err="1" smtClean="0"/>
              <a:t>Vilm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4" y="6006728"/>
            <a:ext cx="2012576" cy="60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248" y="5828938"/>
            <a:ext cx="2279516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Wird</a:t>
            </a:r>
            <a:r>
              <a:rPr lang="en-US" dirty="0" smtClean="0"/>
              <a:t> die EU </a:t>
            </a:r>
            <a:r>
              <a:rPr lang="en-US" dirty="0" err="1" smtClean="0"/>
              <a:t>Überfischung</a:t>
            </a:r>
            <a:r>
              <a:rPr lang="en-US" dirty="0" smtClean="0"/>
              <a:t> in 2020 </a:t>
            </a:r>
            <a:r>
              <a:rPr lang="en-US" dirty="0" err="1" smtClean="0"/>
              <a:t>beenden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6" y="1278061"/>
            <a:ext cx="10633801" cy="219103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3" y="3749132"/>
            <a:ext cx="9466156" cy="1768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65870" y="3138335"/>
            <a:ext cx="56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[...]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70369" y="4979719"/>
            <a:ext cx="2683823" cy="30084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Wird</a:t>
            </a:r>
            <a:r>
              <a:rPr lang="en-US" dirty="0" smtClean="0"/>
              <a:t> die EU </a:t>
            </a:r>
            <a:r>
              <a:rPr lang="en-US" dirty="0" err="1" smtClean="0"/>
              <a:t>Überfischung</a:t>
            </a:r>
            <a:r>
              <a:rPr lang="en-US" dirty="0" smtClean="0"/>
              <a:t> in 2020 </a:t>
            </a:r>
            <a:r>
              <a:rPr lang="en-US" dirty="0" err="1" smtClean="0"/>
              <a:t>beenden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7" y="2194266"/>
            <a:ext cx="11138333" cy="27537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91206" y="2426524"/>
            <a:ext cx="623454" cy="248986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2011" y="1591648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Annex IIB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6929" y="5089004"/>
            <a:ext cx="121503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etwa</a:t>
            </a:r>
            <a:r>
              <a:rPr lang="en-US" dirty="0" smtClean="0"/>
              <a:t> 200 </a:t>
            </a:r>
            <a:r>
              <a:rPr lang="en-US" dirty="0" err="1" smtClean="0"/>
              <a:t>Bestände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von DG MARE </a:t>
            </a:r>
            <a:r>
              <a:rPr lang="en-US" dirty="0" err="1" smtClean="0"/>
              <a:t>bestimmt</a:t>
            </a:r>
            <a:r>
              <a:rPr lang="en-US" dirty="0" smtClean="0"/>
              <a:t>, </a:t>
            </a:r>
            <a:r>
              <a:rPr lang="en-US" dirty="0" err="1" smtClean="0"/>
              <a:t>ob</a:t>
            </a:r>
            <a:r>
              <a:rPr lang="en-US" dirty="0" smtClean="0"/>
              <a:t> die </a:t>
            </a:r>
            <a:r>
              <a:rPr lang="en-US" dirty="0" err="1" smtClean="0"/>
              <a:t>gültige</a:t>
            </a:r>
            <a:r>
              <a:rPr lang="en-US" dirty="0" smtClean="0"/>
              <a:t> GFP </a:t>
            </a:r>
            <a:r>
              <a:rPr lang="en-US" dirty="0" err="1" smtClean="0"/>
              <a:t>angewandt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/>
              <a:t> </a:t>
            </a:r>
            <a:r>
              <a:rPr lang="en-US" dirty="0" smtClean="0"/>
              <a:t>(F &lt;= </a:t>
            </a:r>
            <a:r>
              <a:rPr lang="en-US" dirty="0" err="1" smtClean="0"/>
              <a:t>Fmsy</a:t>
            </a:r>
            <a:r>
              <a:rPr lang="en-US" dirty="0" smtClean="0"/>
              <a:t>, B &gt; </a:t>
            </a:r>
            <a:r>
              <a:rPr lang="en-US" dirty="0" err="1" smtClean="0"/>
              <a:t>Bmsy</a:t>
            </a:r>
            <a:r>
              <a:rPr lang="en-US" dirty="0" smtClean="0"/>
              <a:t>,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etwa</a:t>
            </a:r>
            <a:r>
              <a:rPr lang="en-US" dirty="0" smtClean="0"/>
              <a:t> 25% </a:t>
            </a:r>
          </a:p>
          <a:p>
            <a:r>
              <a:rPr lang="en-US" dirty="0" smtClean="0"/>
              <a:t>der </a:t>
            </a:r>
            <a:r>
              <a:rPr lang="en-US" dirty="0" err="1" smtClean="0"/>
              <a:t>Bestände</a:t>
            </a:r>
            <a:r>
              <a:rPr lang="en-US" dirty="0" smtClean="0"/>
              <a:t>) </a:t>
            </a:r>
            <a:r>
              <a:rPr lang="en-US" dirty="0" err="1" smtClean="0"/>
              <a:t>oder</a:t>
            </a:r>
            <a:r>
              <a:rPr lang="en-US" dirty="0" smtClean="0"/>
              <a:t> die </a:t>
            </a:r>
            <a:r>
              <a:rPr lang="en-US" dirty="0" err="1" smtClean="0"/>
              <a:t>vorherige</a:t>
            </a:r>
            <a:r>
              <a:rPr lang="en-US" dirty="0" smtClean="0"/>
              <a:t> GFP (F &lt;= </a:t>
            </a:r>
            <a:r>
              <a:rPr lang="en-US" dirty="0" err="1" smtClean="0"/>
              <a:t>Fpa</a:t>
            </a:r>
            <a:r>
              <a:rPr lang="en-US" dirty="0" smtClean="0"/>
              <a:t>, B &gt;= </a:t>
            </a:r>
            <a:r>
              <a:rPr lang="en-US" dirty="0" err="1" smtClean="0"/>
              <a:t>Bpa</a:t>
            </a:r>
            <a:r>
              <a:rPr lang="en-US" dirty="0" smtClean="0"/>
              <a:t>,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etwa</a:t>
            </a:r>
            <a:r>
              <a:rPr lang="en-US" dirty="0" smtClean="0"/>
              <a:t> 50% der </a:t>
            </a:r>
            <a:r>
              <a:rPr lang="en-US" dirty="0" err="1" smtClean="0"/>
              <a:t>Bestände</a:t>
            </a:r>
            <a:r>
              <a:rPr lang="en-US" dirty="0" smtClean="0"/>
              <a:t>).  </a:t>
            </a:r>
          </a:p>
          <a:p>
            <a:r>
              <a:rPr lang="en-US" dirty="0" err="1" smtClean="0"/>
              <a:t>Merke</a:t>
            </a:r>
            <a:r>
              <a:rPr lang="en-US" dirty="0" smtClean="0"/>
              <a:t>: </a:t>
            </a:r>
            <a:r>
              <a:rPr lang="en-US" dirty="0" err="1" smtClean="0"/>
              <a:t>Fpa</a:t>
            </a:r>
            <a:r>
              <a:rPr lang="en-US" dirty="0" smtClean="0"/>
              <a:t> ~ 2 * </a:t>
            </a:r>
            <a:r>
              <a:rPr lang="en-US" dirty="0" err="1" smtClean="0"/>
              <a:t>Fmsy</a:t>
            </a:r>
            <a:r>
              <a:rPr lang="en-US" dirty="0" smtClean="0"/>
              <a:t> und </a:t>
            </a:r>
            <a:r>
              <a:rPr lang="en-US" dirty="0" err="1" smtClean="0"/>
              <a:t>Bpa</a:t>
            </a:r>
            <a:r>
              <a:rPr lang="en-US" dirty="0" smtClean="0"/>
              <a:t> ~ ½ </a:t>
            </a:r>
            <a:r>
              <a:rPr lang="en-US" dirty="0" err="1" smtClean="0"/>
              <a:t>Bmsy</a:t>
            </a:r>
            <a:endParaRPr lang="en-US" dirty="0" smtClean="0"/>
          </a:p>
          <a:p>
            <a:r>
              <a:rPr lang="en-US" dirty="0" smtClean="0"/>
              <a:t>Also: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Anweisung</a:t>
            </a:r>
            <a:r>
              <a:rPr lang="en-US" dirty="0" smtClean="0"/>
              <a:t> von DG MARE an den ICES </a:t>
            </a:r>
            <a:r>
              <a:rPr lang="en-US" dirty="0" err="1" smtClean="0"/>
              <a:t>sollen</a:t>
            </a:r>
            <a:r>
              <a:rPr lang="en-US" dirty="0" smtClean="0"/>
              <a:t> die </a:t>
            </a:r>
            <a:r>
              <a:rPr lang="en-US" dirty="0" err="1" smtClean="0"/>
              <a:t>wissenschaftlichen</a:t>
            </a:r>
            <a:r>
              <a:rPr lang="en-US" dirty="0" smtClean="0"/>
              <a:t> </a:t>
            </a:r>
            <a:r>
              <a:rPr lang="en-US" dirty="0" err="1" smtClean="0"/>
              <a:t>Fangempfehlungen</a:t>
            </a:r>
            <a:r>
              <a:rPr lang="en-US" dirty="0" smtClean="0"/>
              <a:t> die </a:t>
            </a:r>
            <a:r>
              <a:rPr lang="en-US" dirty="0" err="1" smtClean="0"/>
              <a:t>fortgesetzte</a:t>
            </a:r>
            <a:r>
              <a:rPr lang="en-US" dirty="0" smtClean="0"/>
              <a:t> </a:t>
            </a:r>
            <a:r>
              <a:rPr lang="en-US" dirty="0" err="1" smtClean="0"/>
              <a:t>Überfischung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von </a:t>
            </a:r>
            <a:r>
              <a:rPr lang="en-US" dirty="0" err="1" smtClean="0"/>
              <a:t>etwa</a:t>
            </a:r>
            <a:r>
              <a:rPr lang="en-US" dirty="0" smtClean="0"/>
              <a:t> der </a:t>
            </a:r>
            <a:r>
              <a:rPr lang="en-US" dirty="0" err="1" smtClean="0"/>
              <a:t>Hälfte</a:t>
            </a:r>
            <a:r>
              <a:rPr lang="en-US" dirty="0" smtClean="0"/>
              <a:t> der EU-</a:t>
            </a:r>
            <a:r>
              <a:rPr lang="en-US" dirty="0" err="1" smtClean="0"/>
              <a:t>Bestände</a:t>
            </a:r>
            <a:r>
              <a:rPr lang="en-US" dirty="0" smtClean="0"/>
              <a:t> </a:t>
            </a:r>
            <a:r>
              <a:rPr lang="en-US" dirty="0" err="1" smtClean="0"/>
              <a:t>anraten</a:t>
            </a:r>
            <a:r>
              <a:rPr lang="en-US" dirty="0" smtClean="0"/>
              <a:t>. Da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kein</a:t>
            </a:r>
            <a:r>
              <a:rPr lang="en-US" dirty="0" smtClean="0"/>
              <a:t> MSY-Management </a:t>
            </a:r>
            <a:r>
              <a:rPr lang="en-US" dirty="0" err="1" smtClean="0"/>
              <a:t>vorliegt</a:t>
            </a:r>
            <a:r>
              <a:rPr lang="en-US" dirty="0" smtClean="0"/>
              <a:t>, </a:t>
            </a:r>
            <a:r>
              <a:rPr lang="en-US" dirty="0" err="1" smtClean="0"/>
              <a:t>würden</a:t>
            </a:r>
            <a:r>
              <a:rPr lang="en-US" dirty="0" smtClean="0"/>
              <a:t> </a:t>
            </a:r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Bestände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 den </a:t>
            </a:r>
          </a:p>
          <a:p>
            <a:r>
              <a:rPr lang="en-US" dirty="0" err="1" smtClean="0"/>
              <a:t>offiziellen</a:t>
            </a:r>
            <a:r>
              <a:rPr lang="en-US" dirty="0" smtClean="0"/>
              <a:t> </a:t>
            </a:r>
            <a:r>
              <a:rPr lang="en-US" dirty="0" err="1" smtClean="0"/>
              <a:t>Statistiken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gezählt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2735"/>
            <a:ext cx="10515600" cy="57142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Progress towards ending overfishing in the Northeast </a:t>
            </a:r>
            <a:r>
              <a:rPr lang="en-US" dirty="0" smtClean="0"/>
              <a:t>Atlantic</a:t>
            </a:r>
            <a:endParaRPr lang="en-US" dirty="0"/>
          </a:p>
          <a:p>
            <a:pPr marL="0" indent="0">
              <a:buNone/>
            </a:pPr>
            <a:r>
              <a:rPr lang="en-US" sz="1600" dirty="0" smtClean="0"/>
              <a:t>R. Froese, A. </a:t>
            </a:r>
            <a:r>
              <a:rPr lang="en-US" sz="1600" dirty="0" err="1" smtClean="0"/>
              <a:t>Tsikliras</a:t>
            </a:r>
            <a:r>
              <a:rPr lang="en-US" sz="1600" dirty="0" smtClean="0"/>
              <a:t>, G. </a:t>
            </a:r>
            <a:r>
              <a:rPr lang="en-US" sz="1600" dirty="0" err="1" smtClean="0"/>
              <a:t>Scarcella</a:t>
            </a:r>
            <a:r>
              <a:rPr lang="en-US" sz="1600" dirty="0" smtClean="0"/>
              <a:t>, D. </a:t>
            </a:r>
            <a:r>
              <a:rPr lang="en-US" sz="1600" dirty="0" err="1" smtClean="0"/>
              <a:t>Gascuel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Published online on 01 October 2019 at </a:t>
            </a:r>
            <a:r>
              <a:rPr lang="en-US" sz="1600" dirty="0">
                <a:hlinkClick r:id="rId2"/>
              </a:rPr>
              <a:t>http://oceanrep.geomar.de/47862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Now under Review by Marine Policy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Abstract</a:t>
            </a:r>
          </a:p>
          <a:p>
            <a:pPr marL="0" indent="0">
              <a:buNone/>
            </a:pPr>
            <a:r>
              <a:rPr lang="en-US" sz="1800" dirty="0"/>
              <a:t>The reformed Common Fisheries Policy of the EU, in force since 2014, stipulates that overfishing by the</a:t>
            </a:r>
          </a:p>
          <a:p>
            <a:pPr marL="0" indent="0">
              <a:buNone/>
            </a:pPr>
            <a:r>
              <a:rPr lang="en-US" sz="1800" dirty="0"/>
              <a:t>fleets of its member states has to end latest in the year 2020. This study examines exploitation and</a:t>
            </a:r>
          </a:p>
          <a:p>
            <a:pPr marL="0" indent="0">
              <a:buNone/>
            </a:pPr>
            <a:r>
              <a:rPr lang="en-US" sz="1800" dirty="0"/>
              <a:t>status of 119 stocks fished by 20 countries in the Northeast Atlantic. In the year 2018, about 40% of the</a:t>
            </a:r>
          </a:p>
          <a:p>
            <a:pPr marL="0" indent="0">
              <a:buNone/>
            </a:pPr>
            <a:r>
              <a:rPr lang="en-US" sz="1800" dirty="0"/>
              <a:t>stocks were still subject to overfishing (F &gt; </a:t>
            </a:r>
            <a:r>
              <a:rPr lang="en-US" sz="1800" dirty="0" err="1"/>
              <a:t>Fmsy</a:t>
            </a:r>
            <a:r>
              <a:rPr lang="en-US" sz="1800" dirty="0"/>
              <a:t>), about 34% of the stocks were outside safe biological</a:t>
            </a:r>
          </a:p>
          <a:p>
            <a:pPr marL="0" indent="0">
              <a:buNone/>
            </a:pPr>
            <a:r>
              <a:rPr lang="en-US" sz="1800" dirty="0"/>
              <a:t>limits (B &lt; </a:t>
            </a:r>
            <a:r>
              <a:rPr lang="en-US" sz="1800" dirty="0" err="1"/>
              <a:t>Bpa</a:t>
            </a:r>
            <a:r>
              <a:rPr lang="en-US" sz="1800" dirty="0"/>
              <a:t>) and about 68% of the stocks were too depleted to produce maximum sustainable yields</a:t>
            </a:r>
          </a:p>
          <a:p>
            <a:pPr marL="0" indent="0">
              <a:buNone/>
            </a:pPr>
            <a:r>
              <a:rPr lang="en-US" sz="1800" dirty="0"/>
              <a:t>(B &lt; </a:t>
            </a:r>
            <a:r>
              <a:rPr lang="en-US" sz="1800" dirty="0" err="1"/>
              <a:t>Bmsy</a:t>
            </a:r>
            <a:r>
              <a:rPr lang="en-US" sz="1800" dirty="0"/>
              <a:t>). Reduction in the number of overfished stocks has stalled, possible because of an agreement</a:t>
            </a:r>
          </a:p>
          <a:p>
            <a:pPr marL="0" indent="0">
              <a:buNone/>
            </a:pPr>
            <a:r>
              <a:rPr lang="en-US" sz="1800" dirty="0"/>
              <a:t>between the European Commission (EC) and the International Council for the Exploration of the Seas</a:t>
            </a:r>
          </a:p>
          <a:p>
            <a:pPr marL="0" indent="0">
              <a:buNone/>
            </a:pPr>
            <a:r>
              <a:rPr lang="en-US" sz="1800" dirty="0"/>
              <a:t>(ICES), its advisory body for total allowed catches (TACs), wherein the EC requests ICES to give TAC advice</a:t>
            </a:r>
          </a:p>
          <a:p>
            <a:pPr marL="0" indent="0">
              <a:buNone/>
            </a:pPr>
            <a:r>
              <a:rPr lang="en-US" sz="1800" dirty="0"/>
              <a:t>leading to overfishing for many stocks. As a result, it is unlikely that overfishing will end in the Northeast</a:t>
            </a:r>
          </a:p>
          <a:p>
            <a:pPr marL="0" indent="0">
              <a:buNone/>
            </a:pPr>
            <a:r>
              <a:rPr lang="en-US" sz="1800" dirty="0"/>
              <a:t>Atlantic in 2020.</a:t>
            </a:r>
          </a:p>
        </p:txBody>
      </p:sp>
      <p:sp>
        <p:nvSpPr>
          <p:cNvPr id="2" name="Rectangle 1"/>
          <p:cNvSpPr/>
          <p:nvPr/>
        </p:nvSpPr>
        <p:spPr>
          <a:xfrm>
            <a:off x="866899" y="4267200"/>
            <a:ext cx="9745683" cy="1377538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4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972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Bestandserfassung</a:t>
            </a:r>
            <a:r>
              <a:rPr lang="en-US" dirty="0" smtClean="0"/>
              <a:t> von </a:t>
            </a:r>
            <a:r>
              <a:rPr lang="en-US" dirty="0" err="1" smtClean="0"/>
              <a:t>nicht-kommerziellen</a:t>
            </a:r>
            <a:r>
              <a:rPr lang="en-US" dirty="0" smtClean="0"/>
              <a:t> </a:t>
            </a:r>
            <a:r>
              <a:rPr lang="en-US" dirty="0" err="1" smtClean="0"/>
              <a:t>Arten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13361" y="6187044"/>
            <a:ext cx="7829797" cy="197922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1" y="107155"/>
            <a:ext cx="8311460" cy="292289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2" y="3181684"/>
            <a:ext cx="11625394" cy="3486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18134" y="5855506"/>
            <a:ext cx="9536997" cy="203061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Mögliches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Fischern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316"/>
            <a:ext cx="10515600" cy="5208337"/>
          </a:xfrm>
        </p:spPr>
        <p:txBody>
          <a:bodyPr/>
          <a:lstStyle/>
          <a:p>
            <a:r>
              <a:rPr lang="en-US" dirty="0" err="1" smtClean="0"/>
              <a:t>Hintergrund</a:t>
            </a:r>
            <a:r>
              <a:rPr lang="en-US" dirty="0" smtClean="0"/>
              <a:t> (Rainer </a:t>
            </a:r>
            <a:r>
              <a:rPr lang="en-US" dirty="0" err="1" smtClean="0"/>
              <a:t>berichtet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Mögliches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kommerzielle</a:t>
            </a:r>
            <a:r>
              <a:rPr lang="en-US" dirty="0" smtClean="0"/>
              <a:t> </a:t>
            </a:r>
            <a:r>
              <a:rPr lang="en-US" dirty="0" err="1" smtClean="0"/>
              <a:t>Fischerei</a:t>
            </a:r>
            <a:r>
              <a:rPr lang="en-US" dirty="0" smtClean="0"/>
              <a:t> </a:t>
            </a:r>
            <a:r>
              <a:rPr lang="en-US" dirty="0" err="1" smtClean="0"/>
              <a:t>während</a:t>
            </a:r>
            <a:r>
              <a:rPr lang="en-US" dirty="0" smtClean="0"/>
              <a:t> des </a:t>
            </a:r>
            <a:r>
              <a:rPr lang="en-US" dirty="0" err="1" smtClean="0"/>
              <a:t>Projekts</a:t>
            </a:r>
            <a:endParaRPr lang="en-US" dirty="0" smtClean="0"/>
          </a:p>
          <a:p>
            <a:pPr lvl="1"/>
            <a:r>
              <a:rPr lang="en-US" dirty="0" err="1" smtClean="0"/>
              <a:t>Stattdessen</a:t>
            </a:r>
            <a:r>
              <a:rPr lang="en-US" dirty="0" smtClean="0"/>
              <a:t> </a:t>
            </a:r>
            <a:r>
              <a:rPr lang="en-US" dirty="0" err="1" smtClean="0"/>
              <a:t>Forschungsfischerei</a:t>
            </a:r>
            <a:r>
              <a:rPr lang="en-US" dirty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Dorsch</a:t>
            </a:r>
            <a:r>
              <a:rPr lang="en-US" dirty="0" smtClean="0"/>
              <a:t>: </a:t>
            </a:r>
            <a:r>
              <a:rPr lang="en-US" dirty="0" err="1" smtClean="0"/>
              <a:t>Laichgebiet</a:t>
            </a:r>
            <a:r>
              <a:rPr lang="en-US" dirty="0" smtClean="0"/>
              <a:t>, </a:t>
            </a:r>
            <a:r>
              <a:rPr lang="en-US" dirty="0" err="1" smtClean="0"/>
              <a:t>Laichzeit</a:t>
            </a:r>
            <a:r>
              <a:rPr lang="en-US" dirty="0" smtClean="0"/>
              <a:t>, </a:t>
            </a:r>
            <a:r>
              <a:rPr lang="en-US" dirty="0" err="1" smtClean="0"/>
              <a:t>Geschlechtsreife</a:t>
            </a:r>
            <a:r>
              <a:rPr lang="en-US" dirty="0" smtClean="0"/>
              <a:t>, </a:t>
            </a:r>
            <a:r>
              <a:rPr lang="en-US" dirty="0" err="1" smtClean="0"/>
              <a:t>Fruchtbarkeit</a:t>
            </a:r>
            <a:r>
              <a:rPr lang="en-US" dirty="0" smtClean="0"/>
              <a:t>, </a:t>
            </a:r>
            <a:r>
              <a:rPr lang="en-US" dirty="0" err="1" smtClean="0"/>
              <a:t>Wachstum</a:t>
            </a:r>
            <a:r>
              <a:rPr lang="en-US" dirty="0" smtClean="0"/>
              <a:t>, </a:t>
            </a:r>
            <a:r>
              <a:rPr lang="en-US" dirty="0" err="1" smtClean="0"/>
              <a:t>Kondition</a:t>
            </a:r>
            <a:r>
              <a:rPr lang="en-US" dirty="0" smtClean="0"/>
              <a:t>, </a:t>
            </a:r>
            <a:r>
              <a:rPr lang="en-US" dirty="0" err="1" smtClean="0"/>
              <a:t>Mageninhalt</a:t>
            </a:r>
            <a:endParaRPr lang="en-US" dirty="0" smtClean="0"/>
          </a:p>
          <a:p>
            <a:r>
              <a:rPr lang="en-US" dirty="0" err="1" smtClean="0"/>
              <a:t>Langfristig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große</a:t>
            </a:r>
            <a:r>
              <a:rPr lang="en-US" dirty="0"/>
              <a:t> </a:t>
            </a:r>
            <a:r>
              <a:rPr lang="en-US" dirty="0" err="1" smtClean="0"/>
              <a:t>Dorsche</a:t>
            </a:r>
            <a:r>
              <a:rPr lang="en-US" dirty="0" smtClean="0"/>
              <a:t> </a:t>
            </a:r>
            <a:r>
              <a:rPr lang="en-US" dirty="0" err="1" smtClean="0"/>
              <a:t>fangen</a:t>
            </a:r>
            <a:r>
              <a:rPr lang="en-US" dirty="0" smtClean="0"/>
              <a:t>, </a:t>
            </a:r>
            <a:r>
              <a:rPr lang="en-US" dirty="0" smtClean="0"/>
              <a:t>die </a:t>
            </a:r>
            <a:r>
              <a:rPr lang="en-US" dirty="0" err="1" smtClean="0"/>
              <a:t>bereits</a:t>
            </a:r>
            <a:r>
              <a:rPr lang="en-US" dirty="0" smtClean="0"/>
              <a:t> </a:t>
            </a:r>
            <a:r>
              <a:rPr lang="en-US" dirty="0" err="1" smtClean="0"/>
              <a:t>mehrfach</a:t>
            </a:r>
            <a:r>
              <a:rPr lang="en-US" dirty="0" smtClean="0"/>
              <a:t> </a:t>
            </a:r>
            <a:r>
              <a:rPr lang="en-US" dirty="0" err="1" smtClean="0"/>
              <a:t>abgelaicht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endParaRPr lang="en-US" dirty="0" smtClean="0"/>
          </a:p>
          <a:p>
            <a:pPr lvl="1"/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Fischerei</a:t>
            </a:r>
            <a:r>
              <a:rPr lang="en-US" dirty="0" smtClean="0"/>
              <a:t> </a:t>
            </a:r>
            <a:r>
              <a:rPr lang="en-US" dirty="0" err="1" smtClean="0"/>
              <a:t>während</a:t>
            </a:r>
            <a:r>
              <a:rPr lang="en-US" dirty="0" smtClean="0"/>
              <a:t> der </a:t>
            </a:r>
            <a:r>
              <a:rPr lang="en-US" dirty="0" err="1" smtClean="0"/>
              <a:t>Laichzeit</a:t>
            </a:r>
            <a:endParaRPr lang="en-US" dirty="0" smtClean="0"/>
          </a:p>
          <a:p>
            <a:pPr lvl="1"/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Fischerei</a:t>
            </a:r>
            <a:r>
              <a:rPr lang="en-US" dirty="0" smtClean="0"/>
              <a:t> in </a:t>
            </a:r>
            <a:r>
              <a:rPr lang="en-US" dirty="0" err="1" smtClean="0"/>
              <a:t>Schutzgebieten</a:t>
            </a:r>
            <a:r>
              <a:rPr lang="en-US" dirty="0" smtClean="0"/>
              <a:t>/</a:t>
            </a:r>
            <a:r>
              <a:rPr lang="en-US" dirty="0" err="1" smtClean="0"/>
              <a:t>Warngebieten</a:t>
            </a:r>
            <a:endParaRPr lang="en-US" dirty="0" smtClean="0"/>
          </a:p>
          <a:p>
            <a:pPr lvl="1"/>
            <a:r>
              <a:rPr lang="en-US" dirty="0" err="1" smtClean="0"/>
              <a:t>Bereitschaft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alternative </a:t>
            </a:r>
            <a:r>
              <a:rPr lang="en-US" dirty="0" err="1" smtClean="0"/>
              <a:t>Fangmethoden</a:t>
            </a:r>
            <a:endParaRPr lang="en-US" dirty="0" smtClean="0"/>
          </a:p>
          <a:p>
            <a:pPr lvl="1"/>
            <a:r>
              <a:rPr lang="en-US" dirty="0" err="1" smtClean="0"/>
              <a:t>Volle</a:t>
            </a:r>
            <a:r>
              <a:rPr lang="en-US" dirty="0" smtClean="0"/>
              <a:t> </a:t>
            </a:r>
            <a:r>
              <a:rPr lang="en-US" dirty="0" err="1" smtClean="0"/>
              <a:t>Transparenz</a:t>
            </a:r>
            <a:r>
              <a:rPr lang="en-US" dirty="0" smtClean="0"/>
              <a:t> (</a:t>
            </a:r>
            <a:r>
              <a:rPr lang="en-US" dirty="0" err="1" smtClean="0"/>
              <a:t>freiwillig</a:t>
            </a:r>
            <a:r>
              <a:rPr lang="en-US" dirty="0" smtClean="0"/>
              <a:t> AIS </a:t>
            </a:r>
            <a:r>
              <a:rPr lang="en-US" dirty="0" err="1" smtClean="0"/>
              <a:t>unter</a:t>
            </a:r>
            <a:r>
              <a:rPr lang="en-US" dirty="0" smtClean="0"/>
              <a:t> 12 m, </a:t>
            </a:r>
            <a:r>
              <a:rPr lang="en-US" dirty="0" err="1" smtClean="0"/>
              <a:t>genaue</a:t>
            </a:r>
            <a:r>
              <a:rPr lang="en-US" dirty="0" smtClean="0"/>
              <a:t> </a:t>
            </a:r>
            <a:r>
              <a:rPr lang="en-US" dirty="0" err="1" smtClean="0"/>
              <a:t>Fangprotokolle</a:t>
            </a:r>
            <a:r>
              <a:rPr lang="en-US" dirty="0" smtClean="0"/>
              <a:t>, ...)</a:t>
            </a:r>
          </a:p>
          <a:p>
            <a:pPr lvl="1"/>
            <a:r>
              <a:rPr lang="en-US" dirty="0" err="1" smtClean="0"/>
              <a:t>Arbeit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Abnehmern</a:t>
            </a:r>
            <a:r>
              <a:rPr lang="en-US" dirty="0" smtClean="0"/>
              <a:t> um </a:t>
            </a:r>
            <a:r>
              <a:rPr lang="en-US" dirty="0" err="1" smtClean="0"/>
              <a:t>nachhaltige</a:t>
            </a:r>
            <a:r>
              <a:rPr lang="en-US" dirty="0" smtClean="0"/>
              <a:t> </a:t>
            </a:r>
            <a:r>
              <a:rPr lang="en-US" dirty="0" err="1" smtClean="0"/>
              <a:t>Fischerei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fördern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Generation Time in </a:t>
            </a:r>
            <a:r>
              <a:rPr lang="en-US" dirty="0" err="1" smtClean="0"/>
              <a:t>FishBase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Der </a:t>
            </a:r>
            <a:r>
              <a:rPr lang="en-US" dirty="0" err="1" smtClean="0"/>
              <a:t>Bedrohungszustand</a:t>
            </a:r>
            <a:r>
              <a:rPr lang="en-US" dirty="0" smtClean="0"/>
              <a:t> (IUCN Red List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  <a:r>
              <a:rPr lang="en-US" dirty="0" err="1" smtClean="0"/>
              <a:t>wird</a:t>
            </a:r>
            <a:r>
              <a:rPr lang="en-US" dirty="0" smtClean="0"/>
              <a:t> oft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Bestandsabnahme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drei</a:t>
            </a:r>
            <a:r>
              <a:rPr lang="en-US" dirty="0" smtClean="0"/>
              <a:t> </a:t>
            </a:r>
            <a:r>
              <a:rPr lang="en-US" dirty="0" err="1" smtClean="0"/>
              <a:t>Generationen</a:t>
            </a:r>
            <a:r>
              <a:rPr lang="en-US" dirty="0" smtClean="0"/>
              <a:t> </a:t>
            </a:r>
            <a:r>
              <a:rPr lang="en-US" dirty="0" err="1" smtClean="0"/>
              <a:t>ermittelt</a:t>
            </a:r>
            <a:r>
              <a:rPr lang="en-US" dirty="0" smtClean="0"/>
              <a:t>. Aber </a:t>
            </a:r>
            <a:r>
              <a:rPr lang="en-US" dirty="0" err="1" smtClean="0"/>
              <a:t>Generationszeit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meisten</a:t>
            </a:r>
            <a:r>
              <a:rPr lang="en-US" dirty="0" smtClean="0"/>
              <a:t> </a:t>
            </a:r>
            <a:r>
              <a:rPr lang="en-US" dirty="0" err="1" smtClean="0"/>
              <a:t>marinen</a:t>
            </a:r>
            <a:r>
              <a:rPr lang="en-US" dirty="0" smtClean="0"/>
              <a:t> </a:t>
            </a:r>
            <a:r>
              <a:rPr lang="en-US" dirty="0" err="1" smtClean="0"/>
              <a:t>Arten</a:t>
            </a:r>
            <a:r>
              <a:rPr lang="en-US" dirty="0" smtClean="0"/>
              <a:t> </a:t>
            </a:r>
            <a:r>
              <a:rPr lang="en-US" dirty="0" err="1" smtClean="0"/>
              <a:t>unbekannt</a:t>
            </a:r>
            <a:r>
              <a:rPr lang="en-US" dirty="0" smtClean="0"/>
              <a:t>. </a:t>
            </a:r>
            <a:r>
              <a:rPr lang="en-US" dirty="0" err="1" smtClean="0"/>
              <a:t>FishBase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ab der </a:t>
            </a:r>
            <a:r>
              <a:rPr lang="en-US" dirty="0" err="1" smtClean="0"/>
              <a:t>nächsten</a:t>
            </a:r>
            <a:r>
              <a:rPr lang="en-US" dirty="0" smtClean="0"/>
              <a:t> </a:t>
            </a:r>
            <a:r>
              <a:rPr lang="en-US" dirty="0" err="1" smtClean="0"/>
              <a:t>Ausgabe</a:t>
            </a:r>
            <a:r>
              <a:rPr lang="en-US" dirty="0" smtClean="0"/>
              <a:t> </a:t>
            </a:r>
            <a:r>
              <a:rPr lang="en-US" dirty="0" err="1" smtClean="0"/>
              <a:t>Generationszeit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mehrere</a:t>
            </a:r>
            <a:r>
              <a:rPr lang="en-US" dirty="0" smtClean="0"/>
              <a:t> </a:t>
            </a:r>
            <a:r>
              <a:rPr lang="en-US" dirty="0" err="1" smtClean="0"/>
              <a:t>tausend</a:t>
            </a:r>
            <a:r>
              <a:rPr lang="en-US" dirty="0" smtClean="0"/>
              <a:t> </a:t>
            </a:r>
            <a:r>
              <a:rPr lang="en-US" dirty="0" err="1" smtClean="0"/>
              <a:t>Arten</a:t>
            </a:r>
            <a:r>
              <a:rPr lang="en-US" dirty="0" smtClean="0"/>
              <a:t> </a:t>
            </a:r>
            <a:r>
              <a:rPr lang="en-US" dirty="0" err="1" smtClean="0"/>
              <a:t>zeigen</a:t>
            </a:r>
            <a:r>
              <a:rPr lang="en-US" dirty="0" smtClean="0"/>
              <a:t>. Screenshot:</a:t>
            </a:r>
            <a:endParaRPr lang="en-US" dirty="0" smtClean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71" y="3408589"/>
            <a:ext cx="32658" cy="4082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4" y="3380642"/>
            <a:ext cx="11157809" cy="38598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574323"/>
            <a:ext cx="3470031" cy="259373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84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21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368"/>
            <a:ext cx="10515600" cy="4893595"/>
          </a:xfrm>
        </p:spPr>
        <p:txBody>
          <a:bodyPr/>
          <a:lstStyle/>
          <a:p>
            <a:r>
              <a:rPr lang="en-US" dirty="0" smtClean="0"/>
              <a:t>Training in </a:t>
            </a:r>
            <a:r>
              <a:rPr lang="en-US" dirty="0" err="1" smtClean="0"/>
              <a:t>datenarmen</a:t>
            </a:r>
            <a:r>
              <a:rPr lang="en-US" dirty="0" smtClean="0"/>
              <a:t> </a:t>
            </a:r>
            <a:r>
              <a:rPr lang="en-US" dirty="0" err="1" smtClean="0"/>
              <a:t>Fischereimethoden</a:t>
            </a:r>
            <a:r>
              <a:rPr lang="en-US" dirty="0" smtClean="0"/>
              <a:t>: </a:t>
            </a:r>
            <a:r>
              <a:rPr lang="en-US" dirty="0" err="1" smtClean="0"/>
              <a:t>Philippinen</a:t>
            </a:r>
            <a:r>
              <a:rPr lang="en-US" dirty="0" smtClean="0"/>
              <a:t>, </a:t>
            </a:r>
            <a:r>
              <a:rPr lang="en-US" dirty="0" err="1" smtClean="0"/>
              <a:t>Indien</a:t>
            </a:r>
            <a:r>
              <a:rPr lang="en-US" dirty="0" smtClean="0"/>
              <a:t>, China, </a:t>
            </a:r>
            <a:r>
              <a:rPr lang="en-US" dirty="0" err="1" smtClean="0"/>
              <a:t>Australien</a:t>
            </a:r>
            <a:r>
              <a:rPr lang="en-US" dirty="0" smtClean="0"/>
              <a:t>, </a:t>
            </a:r>
            <a:r>
              <a:rPr lang="en-US" dirty="0" err="1" smtClean="0"/>
              <a:t>Griechenland</a:t>
            </a:r>
            <a:r>
              <a:rPr lang="en-US" dirty="0" smtClean="0"/>
              <a:t>, Japan, ...</a:t>
            </a:r>
          </a:p>
          <a:p>
            <a:r>
              <a:rPr lang="en-US" dirty="0" err="1" smtClean="0"/>
              <a:t>Teilnahme</a:t>
            </a:r>
            <a:r>
              <a:rPr lang="en-US" dirty="0" smtClean="0"/>
              <a:t> an der </a:t>
            </a:r>
            <a:r>
              <a:rPr lang="en-US" dirty="0" err="1" smtClean="0"/>
              <a:t>Entwicklung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Global Fishing Index, der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Länder</a:t>
            </a:r>
            <a:r>
              <a:rPr lang="en-US" dirty="0" smtClean="0"/>
              <a:t> der Welt </a:t>
            </a:r>
            <a:r>
              <a:rPr lang="en-US" dirty="0" err="1" smtClean="0"/>
              <a:t>danach</a:t>
            </a:r>
            <a:r>
              <a:rPr lang="en-US" dirty="0" smtClean="0"/>
              <a:t> </a:t>
            </a:r>
            <a:r>
              <a:rPr lang="en-US" dirty="0" err="1" smtClean="0"/>
              <a:t>beurteilen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, in </a:t>
            </a:r>
            <a:r>
              <a:rPr lang="en-US" dirty="0" err="1" smtClean="0"/>
              <a:t>welchem</a:t>
            </a:r>
            <a:r>
              <a:rPr lang="en-US" dirty="0" smtClean="0"/>
              <a:t> </a:t>
            </a:r>
            <a:r>
              <a:rPr lang="en-US" dirty="0" err="1" smtClean="0"/>
              <a:t>Zustand</a:t>
            </a:r>
            <a:r>
              <a:rPr lang="en-US" dirty="0" smtClean="0"/>
              <a:t> die </a:t>
            </a:r>
            <a:r>
              <a:rPr lang="en-US" dirty="0" err="1" smtClean="0"/>
              <a:t>Fische</a:t>
            </a:r>
            <a:r>
              <a:rPr lang="en-US" dirty="0" smtClean="0"/>
              <a:t> in </a:t>
            </a:r>
            <a:r>
              <a:rPr lang="en-US" dirty="0" err="1" smtClean="0"/>
              <a:t>ihrer</a:t>
            </a:r>
            <a:r>
              <a:rPr lang="en-US" dirty="0" smtClean="0"/>
              <a:t> AWZ </a:t>
            </a:r>
            <a:r>
              <a:rPr lang="en-US" dirty="0" err="1" smtClean="0"/>
              <a:t>sind</a:t>
            </a:r>
            <a:r>
              <a:rPr lang="en-US" dirty="0" smtClean="0"/>
              <a:t> relative </a:t>
            </a:r>
            <a:r>
              <a:rPr lang="en-US" dirty="0" err="1" smtClean="0"/>
              <a:t>zu</a:t>
            </a:r>
            <a:r>
              <a:rPr lang="en-US" dirty="0" smtClean="0"/>
              <a:t> UNCLOS</a:t>
            </a:r>
            <a:endParaRPr lang="en-US" dirty="0"/>
          </a:p>
          <a:p>
            <a:r>
              <a:rPr lang="en-US" dirty="0" err="1" smtClean="0"/>
              <a:t>Mitglied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Expertenpanel</a:t>
            </a:r>
            <a:r>
              <a:rPr lang="en-US" dirty="0" smtClean="0"/>
              <a:t> </a:t>
            </a:r>
            <a:r>
              <a:rPr lang="en-US" dirty="0" err="1" smtClean="0"/>
              <a:t>beim</a:t>
            </a:r>
            <a:r>
              <a:rPr lang="en-US" dirty="0" smtClean="0"/>
              <a:t> Audit der </a:t>
            </a:r>
            <a:r>
              <a:rPr lang="en-US" dirty="0" err="1" smtClean="0"/>
              <a:t>Umsetzung</a:t>
            </a:r>
            <a:r>
              <a:rPr lang="en-US" dirty="0" smtClean="0"/>
              <a:t> der MSRL </a:t>
            </a:r>
            <a:r>
              <a:rPr lang="en-US" dirty="0" err="1" smtClean="0"/>
              <a:t>durch</a:t>
            </a:r>
            <a:r>
              <a:rPr lang="en-US" dirty="0" smtClean="0"/>
              <a:t> die </a:t>
            </a:r>
            <a:r>
              <a:rPr lang="en-US" dirty="0" err="1" smtClean="0"/>
              <a:t>Kommission</a:t>
            </a:r>
            <a:r>
              <a:rPr lang="en-US" dirty="0" smtClean="0"/>
              <a:t> (</a:t>
            </a:r>
            <a:r>
              <a:rPr lang="en-US" dirty="0" err="1" smtClean="0"/>
              <a:t>erstes</a:t>
            </a:r>
            <a:r>
              <a:rPr lang="en-US" dirty="0" smtClean="0"/>
              <a:t> </a:t>
            </a:r>
            <a:r>
              <a:rPr lang="en-US" dirty="0" err="1" smtClean="0"/>
              <a:t>Treffen</a:t>
            </a:r>
            <a:r>
              <a:rPr lang="en-US" dirty="0" smtClean="0"/>
              <a:t> 6. </a:t>
            </a:r>
            <a:r>
              <a:rPr lang="en-US" dirty="0" err="1" smtClean="0"/>
              <a:t>Februar</a:t>
            </a:r>
            <a:r>
              <a:rPr lang="en-US" dirty="0" smtClean="0"/>
              <a:t> 2020 in </a:t>
            </a:r>
            <a:r>
              <a:rPr lang="en-US" dirty="0" err="1" smtClean="0"/>
              <a:t>Luxenburg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hlinkClick r:id="rId2" action="ppaction://hlinkfile"/>
              </a:rPr>
              <a:t>CH1115188EN01-19PP-Expert_Panel_Mr_Froese-OR.pdf</a:t>
            </a:r>
            <a:endParaRPr lang="en-US" dirty="0" smtClean="0"/>
          </a:p>
          <a:p>
            <a:r>
              <a:rPr lang="en-US" dirty="0" err="1" smtClean="0"/>
              <a:t>Fortgesetzte</a:t>
            </a:r>
            <a:r>
              <a:rPr lang="en-US" dirty="0" smtClean="0"/>
              <a:t> </a:t>
            </a:r>
            <a:r>
              <a:rPr lang="en-US" dirty="0" err="1" smtClean="0"/>
              <a:t>Diskussion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MSC, </a:t>
            </a:r>
            <a:r>
              <a:rPr lang="en-US" dirty="0" err="1" smtClean="0"/>
              <a:t>z.B</a:t>
            </a:r>
            <a:r>
              <a:rPr lang="en-US" dirty="0" smtClean="0"/>
              <a:t>. HH 27.11.</a:t>
            </a:r>
          </a:p>
          <a:p>
            <a:r>
              <a:rPr lang="en-US" dirty="0" err="1" smtClean="0"/>
              <a:t>Öffentlichkeitsarbeit</a:t>
            </a:r>
            <a:r>
              <a:rPr lang="en-US" dirty="0" smtClean="0"/>
              <a:t> </a:t>
            </a:r>
            <a:r>
              <a:rPr lang="en-US" dirty="0" err="1" smtClean="0"/>
              <a:t>z.B</a:t>
            </a:r>
            <a:r>
              <a:rPr lang="en-US" dirty="0" smtClean="0"/>
              <a:t>. Schleswig-Holstein </a:t>
            </a:r>
            <a:r>
              <a:rPr lang="en-US" dirty="0" err="1" smtClean="0"/>
              <a:t>Magazin</a:t>
            </a:r>
            <a:r>
              <a:rPr lang="en-US" dirty="0" smtClean="0"/>
              <a:t>, Quarks-Radio,...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77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40629"/>
          </a:xfrm>
        </p:spPr>
        <p:txBody>
          <a:bodyPr/>
          <a:lstStyle/>
          <a:p>
            <a:r>
              <a:rPr lang="en-US" dirty="0" err="1" smtClean="0"/>
              <a:t>Danke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Rainer Froese</a:t>
            </a:r>
          </a:p>
          <a:p>
            <a:r>
              <a:rPr lang="en-US" dirty="0" smtClean="0"/>
              <a:t>GEOMAR</a:t>
            </a:r>
          </a:p>
          <a:p>
            <a:r>
              <a:rPr lang="en-US" dirty="0" smtClean="0"/>
              <a:t>PAG-</a:t>
            </a:r>
            <a:r>
              <a:rPr lang="en-US" dirty="0" err="1" smtClean="0"/>
              <a:t>Treffen</a:t>
            </a:r>
            <a:r>
              <a:rPr lang="en-US" dirty="0" smtClean="0"/>
              <a:t> “</a:t>
            </a:r>
            <a:r>
              <a:rPr lang="en-US" dirty="0" err="1" smtClean="0"/>
              <a:t>Ökosystemgerechtes</a:t>
            </a:r>
            <a:r>
              <a:rPr lang="en-US" dirty="0" smtClean="0"/>
              <a:t> </a:t>
            </a:r>
            <a:r>
              <a:rPr lang="en-US" dirty="0" err="1" smtClean="0"/>
              <a:t>Fischereimanagement</a:t>
            </a:r>
            <a:r>
              <a:rPr lang="en-US" dirty="0" smtClean="0"/>
              <a:t> in der </a:t>
            </a:r>
            <a:r>
              <a:rPr lang="en-US" dirty="0" err="1" smtClean="0"/>
              <a:t>deutschen</a:t>
            </a:r>
            <a:r>
              <a:rPr lang="en-US" dirty="0" smtClean="0"/>
              <a:t> AWZ”, 12.09.2019, </a:t>
            </a:r>
            <a:r>
              <a:rPr lang="en-US" dirty="0" err="1" smtClean="0"/>
              <a:t>BfN</a:t>
            </a:r>
            <a:r>
              <a:rPr lang="en-US" dirty="0" smtClean="0"/>
              <a:t>, </a:t>
            </a:r>
            <a:r>
              <a:rPr lang="en-US" dirty="0" err="1" smtClean="0"/>
              <a:t>Insel</a:t>
            </a:r>
            <a:r>
              <a:rPr lang="en-US" dirty="0" smtClean="0"/>
              <a:t> </a:t>
            </a:r>
            <a:r>
              <a:rPr lang="en-US" dirty="0" err="1" smtClean="0"/>
              <a:t>Vilm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4" y="6006728"/>
            <a:ext cx="2012576" cy="60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248" y="5828938"/>
            <a:ext cx="2279516" cy="9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Übersicht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Bewertung</a:t>
            </a:r>
            <a:r>
              <a:rPr lang="en-US" dirty="0" smtClean="0"/>
              <a:t> der TACs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Ostsee</a:t>
            </a:r>
            <a:endParaRPr lang="en-US" dirty="0" smtClean="0"/>
          </a:p>
          <a:p>
            <a:r>
              <a:rPr lang="en-US" dirty="0" err="1" smtClean="0"/>
              <a:t>Bewertung</a:t>
            </a:r>
            <a:r>
              <a:rPr lang="en-US" dirty="0" smtClean="0"/>
              <a:t> der </a:t>
            </a:r>
            <a:r>
              <a:rPr lang="en-US" dirty="0" err="1" smtClean="0"/>
              <a:t>Gemeinsamen</a:t>
            </a:r>
            <a:r>
              <a:rPr lang="en-US" dirty="0" smtClean="0"/>
              <a:t> </a:t>
            </a:r>
            <a:r>
              <a:rPr lang="en-US" dirty="0" err="1" smtClean="0"/>
              <a:t>Fischereipolitik</a:t>
            </a:r>
            <a:r>
              <a:rPr lang="en-US" dirty="0" smtClean="0"/>
              <a:t> (GFP)</a:t>
            </a:r>
          </a:p>
          <a:p>
            <a:r>
              <a:rPr lang="en-US" dirty="0" err="1" smtClean="0"/>
              <a:t>Bestandserfassung</a:t>
            </a:r>
            <a:r>
              <a:rPr lang="en-US" dirty="0" smtClean="0"/>
              <a:t> von </a:t>
            </a:r>
            <a:r>
              <a:rPr lang="en-US" dirty="0" err="1" smtClean="0"/>
              <a:t>nicht-kommerziellen</a:t>
            </a:r>
            <a:r>
              <a:rPr lang="en-US" dirty="0" smtClean="0"/>
              <a:t> </a:t>
            </a:r>
            <a:r>
              <a:rPr lang="en-US" dirty="0" err="1" smtClean="0"/>
              <a:t>Arten</a:t>
            </a:r>
            <a:endParaRPr lang="en-US" dirty="0" smtClean="0"/>
          </a:p>
          <a:p>
            <a:r>
              <a:rPr lang="en-US" dirty="0" err="1" smtClean="0"/>
              <a:t>Mögliches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Fischern</a:t>
            </a:r>
            <a:endParaRPr lang="en-US" dirty="0" smtClean="0"/>
          </a:p>
          <a:p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Bewertung</a:t>
            </a:r>
            <a:r>
              <a:rPr lang="en-US" dirty="0" smtClean="0"/>
              <a:t> der TACs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Ostsee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304" y="0"/>
            <a:ext cx="10855036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Hering</a:t>
            </a:r>
            <a:r>
              <a:rPr lang="en-US" dirty="0" smtClean="0"/>
              <a:t> </a:t>
            </a:r>
            <a:r>
              <a:rPr lang="en-US" dirty="0" err="1" smtClean="0"/>
              <a:t>westliche</a:t>
            </a:r>
            <a:r>
              <a:rPr lang="en-US" dirty="0" smtClean="0"/>
              <a:t> </a:t>
            </a:r>
            <a:r>
              <a:rPr lang="en-US" dirty="0" err="1" smtClean="0"/>
              <a:t>Ostsee</a:t>
            </a:r>
            <a:r>
              <a:rPr lang="en-US" dirty="0" smtClean="0"/>
              <a:t>: </a:t>
            </a:r>
            <a:r>
              <a:rPr lang="en-US" dirty="0" err="1" smtClean="0"/>
              <a:t>Fangstopp</a:t>
            </a:r>
            <a:r>
              <a:rPr lang="en-US" dirty="0" smtClean="0"/>
              <a:t> </a:t>
            </a:r>
            <a:r>
              <a:rPr lang="en-US" dirty="0" err="1" smtClean="0"/>
              <a:t>empfohlen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hlinkClick r:id="rId2"/>
              </a:rPr>
              <a:t>http://ices.dk/sites/pub/Publication%20Reports/Advice/2019/2019/her.27.20-24.pdf</a:t>
            </a:r>
            <a:endParaRPr lang="en-US" sz="1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247"/>
            <a:ext cx="9543803" cy="5073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04961" y="1652781"/>
            <a:ext cx="29870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Bewertung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F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Fmsy</a:t>
            </a:r>
            <a:r>
              <a:rPr lang="en-US" dirty="0" smtClean="0"/>
              <a:t> </a:t>
            </a:r>
            <a:r>
              <a:rPr lang="en-US" dirty="0" err="1" smtClean="0"/>
              <a:t>seit</a:t>
            </a:r>
            <a:r>
              <a:rPr lang="en-US" dirty="0" smtClean="0"/>
              <a:t> 1991, </a:t>
            </a:r>
            <a:r>
              <a:rPr lang="en-US" dirty="0" err="1" smtClean="0"/>
              <a:t>daher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SSB </a:t>
            </a:r>
            <a:r>
              <a:rPr lang="en-US" dirty="0" err="1" smtClean="0"/>
              <a:t>unter</a:t>
            </a:r>
            <a:r>
              <a:rPr lang="en-US" dirty="0" smtClean="0"/>
              <a:t> </a:t>
            </a:r>
            <a:r>
              <a:rPr lang="en-US" dirty="0" err="1" smtClean="0"/>
              <a:t>Bpa</a:t>
            </a:r>
            <a:r>
              <a:rPr lang="en-US" dirty="0" smtClean="0"/>
              <a:t>/</a:t>
            </a:r>
            <a:r>
              <a:rPr lang="en-US" dirty="0" err="1" smtClean="0"/>
              <a:t>MSYBtrigger</a:t>
            </a:r>
            <a:r>
              <a:rPr lang="en-US" dirty="0" smtClean="0"/>
              <a:t> </a:t>
            </a:r>
            <a:r>
              <a:rPr lang="en-US" dirty="0" err="1" smtClean="0"/>
              <a:t>seit</a:t>
            </a:r>
            <a:r>
              <a:rPr lang="en-US" dirty="0" smtClean="0"/>
              <a:t> 1996, </a:t>
            </a:r>
            <a:r>
              <a:rPr lang="en-US" dirty="0" err="1" smtClean="0"/>
              <a:t>daher</a:t>
            </a:r>
            <a:r>
              <a:rPr lang="en-US" dirty="0" smtClean="0"/>
              <a:t> </a:t>
            </a:r>
            <a:r>
              <a:rPr lang="en-US" dirty="0" err="1" smtClean="0"/>
              <a:t>Rekrutierung</a:t>
            </a:r>
            <a:r>
              <a:rPr lang="en-US" dirty="0" smtClean="0"/>
              <a:t> </a:t>
            </a:r>
            <a:r>
              <a:rPr lang="en-US" dirty="0" err="1" smtClean="0"/>
              <a:t>reduziert</a:t>
            </a:r>
            <a:r>
              <a:rPr lang="en-US" dirty="0" smtClean="0"/>
              <a:t> </a:t>
            </a:r>
            <a:r>
              <a:rPr lang="en-US" dirty="0" err="1" smtClean="0"/>
              <a:t>seit</a:t>
            </a:r>
            <a:r>
              <a:rPr lang="en-US" dirty="0" smtClean="0"/>
              <a:t> 2004.</a:t>
            </a:r>
          </a:p>
          <a:p>
            <a:r>
              <a:rPr lang="en-US" dirty="0" smtClean="0"/>
              <a:t>SSB </a:t>
            </a:r>
            <a:r>
              <a:rPr lang="en-US" dirty="0" err="1" smtClean="0"/>
              <a:t>unter</a:t>
            </a:r>
            <a:r>
              <a:rPr lang="en-US" dirty="0" smtClean="0"/>
              <a:t> </a:t>
            </a:r>
            <a:r>
              <a:rPr lang="en-US" dirty="0" err="1" smtClean="0"/>
              <a:t>Blim</a:t>
            </a:r>
            <a:r>
              <a:rPr lang="en-US" dirty="0" smtClean="0"/>
              <a:t> </a:t>
            </a:r>
            <a:r>
              <a:rPr lang="en-US" dirty="0" err="1" smtClean="0"/>
              <a:t>seit</a:t>
            </a:r>
            <a:r>
              <a:rPr lang="en-US" dirty="0" smtClean="0"/>
              <a:t> 2007, </a:t>
            </a:r>
            <a:r>
              <a:rPr lang="en-US" dirty="0" err="1" smtClean="0"/>
              <a:t>daher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50% </a:t>
            </a:r>
            <a:r>
              <a:rPr lang="en-US" dirty="0" err="1" smtClean="0"/>
              <a:t>Wahrscheinlichkeit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fortgesetzte</a:t>
            </a:r>
            <a:r>
              <a:rPr lang="en-US" dirty="0" smtClean="0"/>
              <a:t> </a:t>
            </a:r>
            <a:r>
              <a:rPr lang="en-US" dirty="0" err="1" smtClean="0"/>
              <a:t>reduzierte</a:t>
            </a:r>
            <a:r>
              <a:rPr lang="en-US" dirty="0" smtClean="0"/>
              <a:t> </a:t>
            </a:r>
            <a:r>
              <a:rPr lang="en-US" dirty="0" err="1" smtClean="0"/>
              <a:t>Rekrutierung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TAC 2020:</a:t>
            </a:r>
            <a:r>
              <a:rPr lang="en-US" dirty="0" smtClean="0"/>
              <a:t> </a:t>
            </a:r>
          </a:p>
          <a:p>
            <a:r>
              <a:rPr lang="en-US" dirty="0" smtClean="0"/>
              <a:t>- 65% ~ 10.000 </a:t>
            </a:r>
            <a:r>
              <a:rPr lang="en-US" dirty="0" err="1" smtClean="0"/>
              <a:t>Tonnen</a:t>
            </a:r>
            <a:endParaRPr lang="en-US" dirty="0" smtClean="0"/>
          </a:p>
          <a:p>
            <a:r>
              <a:rPr lang="en-US" dirty="0" err="1" smtClean="0"/>
              <a:t>Andauernde</a:t>
            </a:r>
            <a:r>
              <a:rPr lang="en-US" dirty="0" smtClean="0"/>
              <a:t> </a:t>
            </a:r>
            <a:r>
              <a:rPr lang="en-US" dirty="0" err="1" smtClean="0"/>
              <a:t>Überfischung</a:t>
            </a:r>
            <a:r>
              <a:rPr lang="en-US" dirty="0" smtClean="0"/>
              <a:t> </a:t>
            </a:r>
            <a:r>
              <a:rPr lang="en-US" dirty="0" err="1" smtClean="0"/>
              <a:t>verhindert</a:t>
            </a:r>
            <a:r>
              <a:rPr lang="en-US" dirty="0" smtClean="0"/>
              <a:t> </a:t>
            </a:r>
            <a:r>
              <a:rPr lang="en-US" dirty="0" err="1" smtClean="0"/>
              <a:t>Erholung</a:t>
            </a:r>
            <a:r>
              <a:rPr lang="en-US" dirty="0" smtClean="0"/>
              <a:t>. </a:t>
            </a:r>
            <a:r>
              <a:rPr lang="en-US" dirty="0" err="1" smtClean="0"/>
              <a:t>Fangstopp</a:t>
            </a:r>
            <a:r>
              <a:rPr lang="en-US" dirty="0" smtClean="0"/>
              <a:t> </a:t>
            </a:r>
            <a:r>
              <a:rPr lang="en-US" dirty="0" err="1" smtClean="0"/>
              <a:t>Empfehlung</a:t>
            </a:r>
            <a:r>
              <a:rPr lang="en-US" dirty="0" smtClean="0"/>
              <a:t> des ICES </a:t>
            </a:r>
            <a:r>
              <a:rPr lang="en-US" dirty="0" err="1" smtClean="0"/>
              <a:t>wäre</a:t>
            </a:r>
            <a:r>
              <a:rPr lang="en-US" dirty="0" smtClean="0"/>
              <a:t> </a:t>
            </a:r>
            <a:r>
              <a:rPr lang="en-US" dirty="0" err="1" smtClean="0"/>
              <a:t>richtig</a:t>
            </a:r>
            <a:endParaRPr lang="en-US" dirty="0" smtClean="0"/>
          </a:p>
          <a:p>
            <a:r>
              <a:rPr lang="en-US" dirty="0" err="1" smtClean="0"/>
              <a:t>gewesen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26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Sprotte</a:t>
            </a:r>
            <a:r>
              <a:rPr lang="en-US" dirty="0" smtClean="0"/>
              <a:t> </a:t>
            </a:r>
            <a:r>
              <a:rPr lang="en-US" dirty="0" err="1" smtClean="0"/>
              <a:t>Ostsee</a:t>
            </a:r>
            <a:r>
              <a:rPr lang="en-US" dirty="0" smtClean="0"/>
              <a:t>: </a:t>
            </a:r>
            <a:r>
              <a:rPr lang="en-US" dirty="0" err="1" smtClean="0"/>
              <a:t>guter</a:t>
            </a:r>
            <a:r>
              <a:rPr lang="en-US" dirty="0" smtClean="0"/>
              <a:t> </a:t>
            </a:r>
            <a:r>
              <a:rPr lang="en-US" dirty="0" err="1" smtClean="0"/>
              <a:t>Zustand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Norden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hlinkClick r:id="rId2"/>
              </a:rPr>
              <a:t>http://www.ices.dk/sites/pub/Publication%20Reports/Advice/2019/2019/spr.27.22-32.pdf</a:t>
            </a:r>
            <a:endParaRPr lang="en-US" sz="20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96" y="1478823"/>
            <a:ext cx="8665591" cy="4714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87296" y="1751584"/>
            <a:ext cx="37713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Bewertung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Schlechter</a:t>
            </a:r>
            <a:r>
              <a:rPr lang="en-US" dirty="0" smtClean="0"/>
              <a:t> </a:t>
            </a:r>
            <a:r>
              <a:rPr lang="en-US" dirty="0" err="1" smtClean="0"/>
              <a:t>Zustand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1990, </a:t>
            </a:r>
            <a:r>
              <a:rPr lang="en-US" dirty="0" err="1" smtClean="0"/>
              <a:t>danach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Erholung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zunächst</a:t>
            </a:r>
            <a:r>
              <a:rPr lang="en-US" dirty="0" smtClean="0"/>
              <a:t> </a:t>
            </a:r>
            <a:r>
              <a:rPr lang="en-US" dirty="0" err="1" smtClean="0"/>
              <a:t>geringen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Fischereidruck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Rekrutierung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Überfischung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2000 </a:t>
            </a:r>
            <a:r>
              <a:rPr lang="en-US" dirty="0" err="1" smtClean="0"/>
              <a:t>sollte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dringend</a:t>
            </a:r>
            <a:r>
              <a:rPr lang="en-US" dirty="0" smtClean="0"/>
              <a:t> </a:t>
            </a:r>
            <a:r>
              <a:rPr lang="en-US" dirty="0" err="1" smtClean="0"/>
              <a:t>beendet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Hintergrund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Trotz</a:t>
            </a:r>
            <a:r>
              <a:rPr lang="en-US" dirty="0" smtClean="0"/>
              <a:t> </a:t>
            </a:r>
            <a:r>
              <a:rPr lang="en-US" dirty="0" err="1" smtClean="0"/>
              <a:t>Überfischung</a:t>
            </a:r>
            <a:r>
              <a:rPr lang="en-US" dirty="0" smtClean="0"/>
              <a:t> </a:t>
            </a:r>
            <a:r>
              <a:rPr lang="en-US" dirty="0" err="1" smtClean="0"/>
              <a:t>hält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der relative </a:t>
            </a:r>
            <a:r>
              <a:rPr lang="en-US" dirty="0" err="1" smtClean="0"/>
              <a:t>gute</a:t>
            </a:r>
            <a:r>
              <a:rPr lang="en-US" dirty="0" smtClean="0"/>
              <a:t> </a:t>
            </a:r>
            <a:r>
              <a:rPr lang="en-US" dirty="0" err="1" smtClean="0"/>
              <a:t>Zustand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Norden</a:t>
            </a:r>
            <a:r>
              <a:rPr lang="en-US" dirty="0" smtClean="0"/>
              <a:t>, </a:t>
            </a:r>
            <a:r>
              <a:rPr lang="en-US" dirty="0" err="1" smtClean="0"/>
              <a:t>weil</a:t>
            </a:r>
            <a:r>
              <a:rPr lang="en-US" dirty="0" smtClean="0"/>
              <a:t> der </a:t>
            </a:r>
            <a:r>
              <a:rPr lang="en-US" dirty="0" err="1" smtClean="0"/>
              <a:t>Haupträuber</a:t>
            </a:r>
            <a:r>
              <a:rPr lang="en-US" dirty="0" smtClean="0"/>
              <a:t> </a:t>
            </a:r>
            <a:r>
              <a:rPr lang="en-US" dirty="0" err="1" smtClean="0"/>
              <a:t>Dorsch</a:t>
            </a:r>
            <a:r>
              <a:rPr lang="en-US" dirty="0" smtClean="0"/>
              <a:t> </a:t>
            </a:r>
            <a:r>
              <a:rPr lang="en-US" dirty="0" err="1" smtClean="0"/>
              <a:t>dort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vorkommt</a:t>
            </a:r>
            <a:r>
              <a:rPr lang="en-US" dirty="0" smtClean="0"/>
              <a:t>. </a:t>
            </a:r>
            <a:r>
              <a:rPr lang="en-US" dirty="0" err="1" smtClean="0"/>
              <a:t>Nachhaltige</a:t>
            </a:r>
            <a:r>
              <a:rPr lang="en-US" dirty="0" smtClean="0"/>
              <a:t> </a:t>
            </a:r>
            <a:r>
              <a:rPr lang="en-US" dirty="0" err="1" smtClean="0"/>
              <a:t>Fischerei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anwachsendem</a:t>
            </a:r>
            <a:r>
              <a:rPr lang="en-US" dirty="0" smtClean="0"/>
              <a:t> </a:t>
            </a:r>
            <a:r>
              <a:rPr lang="en-US" dirty="0" err="1" smtClean="0"/>
              <a:t>Bestand</a:t>
            </a:r>
            <a:r>
              <a:rPr lang="en-US" dirty="0" smtClean="0"/>
              <a:t> </a:t>
            </a:r>
            <a:r>
              <a:rPr lang="en-US" dirty="0" err="1" smtClean="0"/>
              <a:t>könnte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Ausdehnung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Süden</a:t>
            </a:r>
            <a:r>
              <a:rPr lang="en-US" dirty="0" smtClean="0"/>
              <a:t> </a:t>
            </a:r>
            <a:r>
              <a:rPr lang="en-US" dirty="0" err="1" smtClean="0"/>
              <a:t>bewirken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TAC 2020:</a:t>
            </a:r>
          </a:p>
          <a:p>
            <a:r>
              <a:rPr lang="en-US" dirty="0" smtClean="0"/>
              <a:t>-22% ~ 233.700 </a:t>
            </a:r>
            <a:r>
              <a:rPr lang="en-US" dirty="0" err="1" smtClean="0"/>
              <a:t>Tonnen</a:t>
            </a:r>
            <a:r>
              <a:rPr lang="en-US" dirty="0" smtClean="0"/>
              <a:t> 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upper</a:t>
            </a:r>
            <a:r>
              <a:rPr lang="en-US" dirty="0" smtClean="0"/>
              <a:t> MAP)</a:t>
            </a:r>
          </a:p>
          <a:p>
            <a:r>
              <a:rPr lang="en-US" dirty="0" err="1" smtClean="0"/>
              <a:t>Fortsetzung</a:t>
            </a:r>
            <a:r>
              <a:rPr lang="en-US" dirty="0" smtClean="0"/>
              <a:t> der </a:t>
            </a:r>
            <a:r>
              <a:rPr lang="en-US" dirty="0" err="1" smtClean="0"/>
              <a:t>Überfischung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Fischmehl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Östlicher</a:t>
            </a:r>
            <a:r>
              <a:rPr lang="en-US" dirty="0" smtClean="0"/>
              <a:t> </a:t>
            </a:r>
            <a:r>
              <a:rPr lang="en-US" dirty="0" err="1" smtClean="0"/>
              <a:t>Dorsch</a:t>
            </a:r>
            <a:r>
              <a:rPr lang="en-US" dirty="0" smtClean="0"/>
              <a:t>: </a:t>
            </a:r>
            <a:r>
              <a:rPr lang="en-US" dirty="0" err="1" smtClean="0"/>
              <a:t>Fangstopp</a:t>
            </a:r>
            <a:r>
              <a:rPr lang="en-US" dirty="0" smtClean="0"/>
              <a:t> </a:t>
            </a:r>
            <a:r>
              <a:rPr lang="en-US" dirty="0" err="1" smtClean="0"/>
              <a:t>empfohlen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hlinkClick r:id="rId2"/>
              </a:rPr>
              <a:t>http://ices.dk/sites/pub/Publication%20Reports/Advice/2019/2019/cod.27.24-32.pdf</a:t>
            </a:r>
            <a:endParaRPr lang="en-US" sz="1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" y="1603606"/>
            <a:ext cx="7783146" cy="42424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2216" y="1737756"/>
            <a:ext cx="42866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Bewertung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Massive </a:t>
            </a:r>
            <a:r>
              <a:rPr lang="en-US" dirty="0" err="1" smtClean="0"/>
              <a:t>Überfischung</a:t>
            </a:r>
            <a:r>
              <a:rPr lang="en-US" dirty="0" smtClean="0"/>
              <a:t> </a:t>
            </a:r>
            <a:r>
              <a:rPr lang="en-US" dirty="0" err="1" smtClean="0"/>
              <a:t>seit</a:t>
            </a:r>
            <a:r>
              <a:rPr lang="en-US" dirty="0" smtClean="0"/>
              <a:t> 1946 hat SSB </a:t>
            </a:r>
            <a:r>
              <a:rPr lang="en-US" dirty="0" err="1" smtClean="0"/>
              <a:t>wiederholt</a:t>
            </a:r>
            <a:r>
              <a:rPr lang="en-US" dirty="0" smtClean="0"/>
              <a:t> </a:t>
            </a:r>
            <a:r>
              <a:rPr lang="en-US" dirty="0" err="1" smtClean="0"/>
              <a:t>unter</a:t>
            </a:r>
            <a:r>
              <a:rPr lang="en-US" dirty="0" smtClean="0"/>
              <a:t> </a:t>
            </a:r>
            <a:r>
              <a:rPr lang="en-US" dirty="0" err="1" smtClean="0"/>
              <a:t>Blim</a:t>
            </a:r>
            <a:r>
              <a:rPr lang="en-US" dirty="0" smtClean="0"/>
              <a:t> </a:t>
            </a:r>
            <a:r>
              <a:rPr lang="en-US" dirty="0" err="1" smtClean="0"/>
              <a:t>gedrückt</a:t>
            </a:r>
            <a:r>
              <a:rPr lang="en-US" dirty="0" smtClean="0"/>
              <a:t>,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entsprechend</a:t>
            </a:r>
            <a:r>
              <a:rPr lang="en-US" dirty="0" smtClean="0"/>
              <a:t> </a:t>
            </a:r>
            <a:r>
              <a:rPr lang="en-US" dirty="0" err="1" smtClean="0"/>
              <a:t>schwacher</a:t>
            </a:r>
            <a:r>
              <a:rPr lang="en-US" dirty="0" smtClean="0"/>
              <a:t> </a:t>
            </a:r>
            <a:r>
              <a:rPr lang="en-US" dirty="0" err="1" smtClean="0"/>
              <a:t>Rekrutierung</a:t>
            </a:r>
            <a:r>
              <a:rPr lang="en-US" dirty="0" smtClean="0"/>
              <a:t>. </a:t>
            </a:r>
            <a:r>
              <a:rPr lang="en-US" dirty="0" err="1" smtClean="0"/>
              <a:t>Mangel</a:t>
            </a:r>
            <a:r>
              <a:rPr lang="en-US" dirty="0" smtClean="0"/>
              <a:t> an </a:t>
            </a:r>
            <a:r>
              <a:rPr lang="en-US" dirty="0" err="1" smtClean="0"/>
              <a:t>Nahrung</a:t>
            </a:r>
            <a:r>
              <a:rPr lang="en-US" dirty="0" smtClean="0"/>
              <a:t> (Benthos, </a:t>
            </a:r>
            <a:r>
              <a:rPr lang="en-US" dirty="0" err="1" smtClean="0"/>
              <a:t>Sprotten</a:t>
            </a:r>
            <a:r>
              <a:rPr lang="en-US" dirty="0" smtClean="0"/>
              <a:t>)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Überdüngung</a:t>
            </a:r>
            <a:r>
              <a:rPr lang="en-US" dirty="0" smtClean="0"/>
              <a:t> -&gt; </a:t>
            </a:r>
            <a:r>
              <a:rPr lang="en-US" dirty="0" err="1" smtClean="0"/>
              <a:t>Sauerstoffmangel</a:t>
            </a:r>
            <a:r>
              <a:rPr lang="en-US" dirty="0" smtClean="0"/>
              <a:t> und </a:t>
            </a:r>
            <a:r>
              <a:rPr lang="en-US" dirty="0" err="1" smtClean="0"/>
              <a:t>Überfischung</a:t>
            </a:r>
            <a:r>
              <a:rPr lang="en-US" dirty="0" smtClean="0"/>
              <a:t> der </a:t>
            </a:r>
            <a:r>
              <a:rPr lang="en-US" dirty="0" err="1" smtClean="0"/>
              <a:t>Sprotte</a:t>
            </a:r>
            <a:r>
              <a:rPr lang="en-US" dirty="0" smtClean="0"/>
              <a:t> </a:t>
            </a:r>
            <a:r>
              <a:rPr lang="en-US" dirty="0" err="1" smtClean="0"/>
              <a:t>führt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reduziertem</a:t>
            </a:r>
            <a:r>
              <a:rPr lang="en-US" dirty="0" smtClean="0"/>
              <a:t> </a:t>
            </a:r>
            <a:r>
              <a:rPr lang="en-US" dirty="0" err="1" smtClean="0"/>
              <a:t>Körperwachstum</a:t>
            </a:r>
            <a:r>
              <a:rPr lang="en-US" dirty="0" smtClean="0"/>
              <a:t>. </a:t>
            </a:r>
            <a:r>
              <a:rPr lang="en-US" dirty="0" err="1" smtClean="0"/>
              <a:t>Herabsetzung</a:t>
            </a:r>
            <a:r>
              <a:rPr lang="en-US" dirty="0" smtClean="0"/>
              <a:t> der </a:t>
            </a:r>
            <a:r>
              <a:rPr lang="en-US" dirty="0" err="1" smtClean="0"/>
              <a:t>Mindestanlande-größe</a:t>
            </a:r>
            <a:r>
              <a:rPr lang="en-US" dirty="0" smtClean="0"/>
              <a:t> von 38 auf 35 cm hat das Problem </a:t>
            </a:r>
            <a:r>
              <a:rPr lang="en-US" dirty="0" err="1" smtClean="0"/>
              <a:t>verschärft</a:t>
            </a:r>
            <a:r>
              <a:rPr lang="en-US" dirty="0" smtClean="0"/>
              <a:t>. </a:t>
            </a:r>
            <a:r>
              <a:rPr lang="en-US" dirty="0" err="1" smtClean="0"/>
              <a:t>Fangstopp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richtig</a:t>
            </a:r>
            <a:r>
              <a:rPr lang="en-US" dirty="0" smtClean="0"/>
              <a:t>, um den </a:t>
            </a:r>
            <a:r>
              <a:rPr lang="en-US" dirty="0" err="1" smtClean="0"/>
              <a:t>Wegfang</a:t>
            </a:r>
            <a:r>
              <a:rPr lang="en-US" dirty="0" smtClean="0"/>
              <a:t> der </a:t>
            </a:r>
            <a:r>
              <a:rPr lang="en-US" dirty="0" err="1" smtClean="0"/>
              <a:t>letzten</a:t>
            </a:r>
            <a:r>
              <a:rPr lang="en-US" dirty="0" smtClean="0"/>
              <a:t> </a:t>
            </a:r>
            <a:r>
              <a:rPr lang="en-US" dirty="0" err="1" smtClean="0"/>
              <a:t>großen</a:t>
            </a:r>
            <a:r>
              <a:rPr lang="en-US" dirty="0" smtClean="0"/>
              <a:t> </a:t>
            </a:r>
            <a:r>
              <a:rPr lang="en-US" dirty="0" err="1" smtClean="0"/>
              <a:t>Dorsche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verhindern</a:t>
            </a:r>
            <a:r>
              <a:rPr lang="en-US" dirty="0" smtClean="0"/>
              <a:t>: </a:t>
            </a:r>
            <a:r>
              <a:rPr lang="en-US" dirty="0" err="1" smtClean="0"/>
              <a:t>wegen</a:t>
            </a:r>
            <a:r>
              <a:rPr lang="en-US" dirty="0" smtClean="0"/>
              <a:t> </a:t>
            </a:r>
            <a:r>
              <a:rPr lang="en-US" dirty="0" err="1" smtClean="0"/>
              <a:t>Ausfall</a:t>
            </a:r>
            <a:r>
              <a:rPr lang="en-US" dirty="0" smtClean="0"/>
              <a:t> der </a:t>
            </a:r>
            <a:r>
              <a:rPr lang="en-US" dirty="0" err="1" smtClean="0"/>
              <a:t>Rekrutierung</a:t>
            </a:r>
            <a:r>
              <a:rPr lang="en-US" dirty="0" smtClean="0"/>
              <a:t> in 2017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2020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dreijährigen</a:t>
            </a:r>
            <a:r>
              <a:rPr lang="en-US" dirty="0" smtClean="0"/>
              <a:t> </a:t>
            </a:r>
            <a:r>
              <a:rPr lang="en-US" dirty="0" err="1" smtClean="0"/>
              <a:t>Dorsche</a:t>
            </a:r>
            <a:r>
              <a:rPr lang="en-US" dirty="0" smtClean="0"/>
              <a:t>, die </a:t>
            </a:r>
            <a:r>
              <a:rPr lang="en-US" dirty="0" err="1" smtClean="0"/>
              <a:t>normalerweise</a:t>
            </a:r>
            <a:r>
              <a:rPr lang="en-US" dirty="0" smtClean="0"/>
              <a:t> den </a:t>
            </a:r>
            <a:r>
              <a:rPr lang="en-US" dirty="0" err="1" smtClean="0"/>
              <a:t>Hauptfang</a:t>
            </a:r>
            <a:r>
              <a:rPr lang="en-US" dirty="0" smtClean="0"/>
              <a:t> </a:t>
            </a:r>
            <a:r>
              <a:rPr lang="en-US" dirty="0" err="1" smtClean="0"/>
              <a:t>ausmachen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TAC 2020: </a:t>
            </a:r>
          </a:p>
          <a:p>
            <a:r>
              <a:rPr lang="en-US" b="1" dirty="0" smtClean="0"/>
              <a:t>2000 </a:t>
            </a:r>
            <a:r>
              <a:rPr lang="en-US" b="1" dirty="0" err="1" smtClean="0"/>
              <a:t>Tonnen</a:t>
            </a:r>
            <a:r>
              <a:rPr lang="en-US" dirty="0" smtClean="0"/>
              <a:t> (</a:t>
            </a:r>
            <a:r>
              <a:rPr lang="en-US" dirty="0" err="1" smtClean="0"/>
              <a:t>statt</a:t>
            </a:r>
            <a:r>
              <a:rPr lang="en-US" dirty="0" smtClean="0"/>
              <a:t> </a:t>
            </a:r>
            <a:r>
              <a:rPr lang="en-US" dirty="0" err="1" smtClean="0"/>
              <a:t>Fangstopp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57596" y="5268191"/>
            <a:ext cx="3054556" cy="28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5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Westlicher</a:t>
            </a:r>
            <a:r>
              <a:rPr lang="en-US" dirty="0" smtClean="0"/>
              <a:t> </a:t>
            </a:r>
            <a:r>
              <a:rPr lang="en-US" dirty="0" err="1" smtClean="0"/>
              <a:t>Dorsch</a:t>
            </a:r>
            <a:r>
              <a:rPr lang="en-US" dirty="0" smtClean="0"/>
              <a:t>: </a:t>
            </a:r>
            <a:r>
              <a:rPr lang="en-US" dirty="0" err="1" smtClean="0"/>
              <a:t>Überfischung</a:t>
            </a:r>
            <a:r>
              <a:rPr lang="en-US" dirty="0" smtClean="0"/>
              <a:t> der </a:t>
            </a:r>
            <a:r>
              <a:rPr lang="en-US" dirty="0" err="1"/>
              <a:t>L</a:t>
            </a:r>
            <a:r>
              <a:rPr lang="en-US" dirty="0" err="1" smtClean="0"/>
              <a:t>etzten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>
                <a:hlinkClick r:id="rId2"/>
              </a:rPr>
              <a:t>http://ices.dk/sites/pub/Publication%20Reports/Advice/2019/2019/cod.27.22-24.pdf</a:t>
            </a:r>
            <a:endParaRPr lang="en-US" sz="1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" y="1556784"/>
            <a:ext cx="8400060" cy="4385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0880" y="1507744"/>
            <a:ext cx="39444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Bewertung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Massive </a:t>
            </a:r>
            <a:r>
              <a:rPr lang="en-US" dirty="0" err="1" smtClean="0"/>
              <a:t>Überfischung</a:t>
            </a:r>
            <a:r>
              <a:rPr lang="en-US" dirty="0" smtClean="0"/>
              <a:t> hat SSB </a:t>
            </a:r>
            <a:r>
              <a:rPr lang="en-US" dirty="0" err="1" smtClean="0"/>
              <a:t>weit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unter</a:t>
            </a:r>
            <a:r>
              <a:rPr lang="en-US" dirty="0" smtClean="0"/>
              <a:t> </a:t>
            </a:r>
            <a:r>
              <a:rPr lang="en-US" dirty="0" err="1" smtClean="0"/>
              <a:t>Blim</a:t>
            </a:r>
            <a:r>
              <a:rPr lang="en-US" dirty="0" smtClean="0"/>
              <a:t> </a:t>
            </a:r>
            <a:r>
              <a:rPr lang="en-US" dirty="0" err="1" smtClean="0"/>
              <a:t>gedrückt</a:t>
            </a:r>
            <a:r>
              <a:rPr lang="en-US" dirty="0" smtClean="0"/>
              <a:t> (das </a:t>
            </a: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Blim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falsch</a:t>
            </a:r>
            <a:r>
              <a:rPr lang="en-US" dirty="0" smtClean="0"/>
              <a:t>, </a:t>
            </a:r>
            <a:r>
              <a:rPr lang="en-US" dirty="0" err="1" smtClean="0"/>
              <a:t>siehe</a:t>
            </a:r>
            <a:r>
              <a:rPr lang="en-US" dirty="0" smtClean="0"/>
              <a:t> 2018 </a:t>
            </a:r>
            <a:r>
              <a:rPr lang="en-US" dirty="0" err="1" smtClean="0"/>
              <a:t>Blim</a:t>
            </a:r>
            <a:r>
              <a:rPr lang="en-US" dirty="0" smtClean="0"/>
              <a:t>, </a:t>
            </a:r>
            <a:r>
              <a:rPr lang="en-US" dirty="0" err="1" smtClean="0"/>
              <a:t>blau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Rekrutierung</a:t>
            </a:r>
            <a:r>
              <a:rPr lang="en-US" dirty="0" smtClean="0"/>
              <a:t> von </a:t>
            </a:r>
            <a:r>
              <a:rPr lang="en-US" dirty="0" err="1" smtClean="0"/>
              <a:t>Einjährigen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in 2016, 2018 und 2019 </a:t>
            </a:r>
            <a:r>
              <a:rPr lang="en-US" dirty="0" err="1" smtClean="0"/>
              <a:t>ausgefallen</a:t>
            </a:r>
            <a:r>
              <a:rPr lang="en-US" dirty="0" smtClean="0"/>
              <a:t>. Die </a:t>
            </a:r>
            <a:r>
              <a:rPr lang="en-US" dirty="0" err="1" smtClean="0"/>
              <a:t>letzten</a:t>
            </a:r>
            <a:r>
              <a:rPr lang="en-US" dirty="0" smtClean="0"/>
              <a:t> </a:t>
            </a:r>
            <a:r>
              <a:rPr lang="en-US" dirty="0" err="1" smtClean="0"/>
              <a:t>großen</a:t>
            </a:r>
            <a:r>
              <a:rPr lang="en-US" dirty="0" smtClean="0"/>
              <a:t> </a:t>
            </a:r>
            <a:r>
              <a:rPr lang="en-US" dirty="0" err="1" smtClean="0"/>
              <a:t>Dorsche</a:t>
            </a:r>
            <a:r>
              <a:rPr lang="en-US" dirty="0" smtClean="0"/>
              <a:t> </a:t>
            </a:r>
            <a:r>
              <a:rPr lang="en-US" dirty="0" err="1" smtClean="0"/>
              <a:t>wurden</a:t>
            </a:r>
            <a:r>
              <a:rPr lang="en-US" dirty="0" smtClean="0"/>
              <a:t> “</a:t>
            </a:r>
            <a:r>
              <a:rPr lang="en-US" dirty="0" err="1" smtClean="0"/>
              <a:t>über</a:t>
            </a:r>
            <a:r>
              <a:rPr lang="en-US" dirty="0" smtClean="0"/>
              <a:t> 20 m” </a:t>
            </a:r>
            <a:r>
              <a:rPr lang="en-US" dirty="0" err="1" smtClean="0"/>
              <a:t>weggefischt</a:t>
            </a:r>
            <a:r>
              <a:rPr lang="en-US" dirty="0" smtClean="0"/>
              <a:t>. Der </a:t>
            </a:r>
            <a:r>
              <a:rPr lang="en-US" dirty="0" err="1" smtClean="0"/>
              <a:t>Bestand</a:t>
            </a:r>
            <a:r>
              <a:rPr lang="en-US" dirty="0" smtClean="0"/>
              <a:t> </a:t>
            </a:r>
            <a:r>
              <a:rPr lang="en-US" dirty="0" err="1" smtClean="0"/>
              <a:t>besteht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jetzt</a:t>
            </a:r>
            <a:r>
              <a:rPr lang="en-US" dirty="0" smtClean="0"/>
              <a:t> </a:t>
            </a:r>
            <a:r>
              <a:rPr lang="en-US" dirty="0" err="1" smtClean="0"/>
              <a:t>dreijährigen</a:t>
            </a:r>
            <a:r>
              <a:rPr lang="en-US" dirty="0" smtClean="0"/>
              <a:t> </a:t>
            </a:r>
            <a:r>
              <a:rPr lang="en-US" dirty="0" err="1" smtClean="0"/>
              <a:t>Dorschen</a:t>
            </a:r>
            <a:r>
              <a:rPr lang="en-US" dirty="0" smtClean="0"/>
              <a:t>. </a:t>
            </a:r>
            <a:r>
              <a:rPr lang="en-US" dirty="0" err="1" smtClean="0"/>
              <a:t>Wegen</a:t>
            </a:r>
            <a:r>
              <a:rPr lang="en-US" dirty="0" smtClean="0"/>
              <a:t> der </a:t>
            </a:r>
            <a:r>
              <a:rPr lang="en-US" dirty="0" err="1" smtClean="0"/>
              <a:t>falschen</a:t>
            </a:r>
            <a:r>
              <a:rPr lang="en-US" dirty="0" smtClean="0"/>
              <a:t> </a:t>
            </a:r>
            <a:r>
              <a:rPr lang="en-US" dirty="0" err="1" smtClean="0"/>
              <a:t>Herabsetzung</a:t>
            </a:r>
            <a:r>
              <a:rPr lang="en-US" dirty="0" smtClean="0"/>
              <a:t> von </a:t>
            </a:r>
            <a:r>
              <a:rPr lang="en-US" dirty="0" err="1" smtClean="0"/>
              <a:t>Blim</a:t>
            </a:r>
            <a:r>
              <a:rPr lang="en-US" dirty="0" smtClean="0"/>
              <a:t> um 61% </a:t>
            </a:r>
            <a:r>
              <a:rPr lang="en-US" dirty="0" err="1" smtClean="0"/>
              <a:t>sollte</a:t>
            </a:r>
            <a:r>
              <a:rPr lang="en-US" dirty="0" smtClean="0"/>
              <a:t> der Fang der </a:t>
            </a:r>
            <a:r>
              <a:rPr lang="en-US" dirty="0" err="1" smtClean="0"/>
              <a:t>letzten</a:t>
            </a:r>
            <a:r>
              <a:rPr lang="en-US" dirty="0" smtClean="0"/>
              <a:t> </a:t>
            </a:r>
            <a:r>
              <a:rPr lang="en-US" dirty="0" err="1" smtClean="0"/>
              <a:t>Dorsche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eingestellt</a:t>
            </a:r>
            <a:r>
              <a:rPr lang="en-US" dirty="0" smtClean="0"/>
              <a:t> </a:t>
            </a:r>
            <a:r>
              <a:rPr lang="en-US" dirty="0" err="1" smtClean="0"/>
              <a:t>sondern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maximalem</a:t>
            </a:r>
            <a:r>
              <a:rPr lang="en-US" dirty="0" smtClean="0"/>
              <a:t> </a:t>
            </a:r>
            <a:r>
              <a:rPr lang="en-US" dirty="0" err="1" smtClean="0"/>
              <a:t>Fischereidruck</a:t>
            </a:r>
            <a:r>
              <a:rPr lang="en-US" dirty="0" smtClean="0"/>
              <a:t> </a:t>
            </a:r>
            <a:r>
              <a:rPr lang="en-US" dirty="0" err="1" smtClean="0"/>
              <a:t>fortgeführt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TAC 2020:</a:t>
            </a:r>
          </a:p>
          <a:p>
            <a:r>
              <a:rPr lang="en-US" dirty="0" smtClean="0"/>
              <a:t>3.806 </a:t>
            </a:r>
            <a:r>
              <a:rPr lang="en-US" dirty="0" err="1" smtClean="0"/>
              <a:t>Tonnen</a:t>
            </a:r>
            <a:r>
              <a:rPr lang="en-US" dirty="0" smtClean="0"/>
              <a:t> (&lt; </a:t>
            </a:r>
            <a:r>
              <a:rPr lang="en-US" dirty="0" err="1" smtClean="0"/>
              <a:t>Fmsy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Jahrgang</a:t>
            </a:r>
            <a:r>
              <a:rPr lang="en-US" dirty="0" smtClean="0"/>
              <a:t>!)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037221" y="4998720"/>
            <a:ext cx="3302107" cy="641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50826" y="4730338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</a:rPr>
              <a:t>Blim</a:t>
            </a:r>
            <a:r>
              <a:rPr lang="en-US" sz="1400" dirty="0" smtClean="0">
                <a:solidFill>
                  <a:srgbClr val="0070C0"/>
                </a:solidFill>
              </a:rPr>
              <a:t> 2018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25" y="1322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Scholle</a:t>
            </a:r>
            <a:r>
              <a:rPr lang="en-US" dirty="0" smtClean="0"/>
              <a:t> in der </a:t>
            </a:r>
            <a:r>
              <a:rPr lang="en-US" dirty="0" err="1" smtClean="0"/>
              <a:t>Ostsee</a:t>
            </a:r>
            <a:r>
              <a:rPr lang="en-US" dirty="0" smtClean="0"/>
              <a:t>: </a:t>
            </a:r>
            <a:r>
              <a:rPr lang="en-US" dirty="0" err="1" smtClean="0"/>
              <a:t>guter</a:t>
            </a:r>
            <a:r>
              <a:rPr lang="en-US" dirty="0" smtClean="0"/>
              <a:t> </a:t>
            </a:r>
            <a:r>
              <a:rPr lang="en-US" dirty="0" err="1" smtClean="0"/>
              <a:t>Zustand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hlinkClick r:id="rId2"/>
              </a:rPr>
              <a:t>http://ices.dk/sites/pub/Publication%20Reports/Advice/2019/2019/ple.27.24-32.pdf</a:t>
            </a:r>
            <a:endParaRPr lang="en-US" sz="1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821"/>
            <a:ext cx="8767716" cy="480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7716" y="1559626"/>
            <a:ext cx="428085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Bewertung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Der </a:t>
            </a:r>
            <a:r>
              <a:rPr lang="en-US" dirty="0" err="1" smtClean="0"/>
              <a:t>Fischereidruck</a:t>
            </a:r>
            <a:r>
              <a:rPr lang="en-US" dirty="0" smtClean="0"/>
              <a:t> </a:t>
            </a:r>
            <a:r>
              <a:rPr lang="en-US" dirty="0" err="1" smtClean="0"/>
              <a:t>seit</a:t>
            </a:r>
            <a:r>
              <a:rPr lang="en-US" dirty="0" smtClean="0"/>
              <a:t> 2014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gering</a:t>
            </a:r>
            <a:r>
              <a:rPr lang="en-US" dirty="0" smtClean="0"/>
              <a:t>, die </a:t>
            </a:r>
            <a:r>
              <a:rPr lang="en-US" dirty="0" err="1" smtClean="0"/>
              <a:t>Bestandsgröße</a:t>
            </a:r>
            <a:r>
              <a:rPr lang="en-US" dirty="0" smtClean="0"/>
              <a:t> hat </a:t>
            </a:r>
            <a:r>
              <a:rPr lang="en-US" dirty="0" err="1" smtClean="0"/>
              <a:t>sich</a:t>
            </a:r>
            <a:endParaRPr lang="en-US" dirty="0" smtClean="0"/>
          </a:p>
          <a:p>
            <a:r>
              <a:rPr lang="en-US" dirty="0" err="1" smtClean="0"/>
              <a:t>schnell</a:t>
            </a:r>
            <a:r>
              <a:rPr lang="en-US" dirty="0" smtClean="0"/>
              <a:t> </a:t>
            </a:r>
            <a:r>
              <a:rPr lang="en-US" dirty="0" err="1" smtClean="0"/>
              <a:t>erholt</a:t>
            </a:r>
            <a:r>
              <a:rPr lang="en-US" dirty="0" smtClean="0"/>
              <a:t> und die </a:t>
            </a:r>
            <a:r>
              <a:rPr lang="en-US" dirty="0" err="1" smtClean="0"/>
              <a:t>Rekrutierung</a:t>
            </a:r>
            <a:endParaRPr lang="en-US" dirty="0" smtClean="0"/>
          </a:p>
          <a:p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seit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hoch</a:t>
            </a:r>
            <a:r>
              <a:rPr lang="en-US" dirty="0" smtClean="0"/>
              <a:t> und </a:t>
            </a:r>
            <a:r>
              <a:rPr lang="en-US" dirty="0" err="1" smtClean="0"/>
              <a:t>stabil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Besorgniserregend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hohen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Rückwürfe</a:t>
            </a:r>
            <a:r>
              <a:rPr lang="en-US" dirty="0" smtClean="0"/>
              <a:t>. </a:t>
            </a:r>
            <a:r>
              <a:rPr lang="en-US" dirty="0" err="1" smtClean="0"/>
              <a:t>Trotz</a:t>
            </a:r>
            <a:r>
              <a:rPr lang="en-US" dirty="0" smtClean="0"/>
              <a:t> </a:t>
            </a:r>
            <a:r>
              <a:rPr lang="en-US" dirty="0" err="1" smtClean="0"/>
              <a:t>vorhandener</a:t>
            </a:r>
            <a:r>
              <a:rPr lang="en-US" dirty="0" smtClean="0"/>
              <a:t> MSY-Proxies </a:t>
            </a:r>
          </a:p>
          <a:p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diese</a:t>
            </a:r>
            <a:r>
              <a:rPr lang="en-US" dirty="0" smtClean="0"/>
              <a:t> (</a:t>
            </a:r>
            <a:r>
              <a:rPr lang="en-US" dirty="0" err="1" smtClean="0"/>
              <a:t>entgegen</a:t>
            </a:r>
            <a:r>
              <a:rPr lang="en-US" dirty="0" smtClean="0"/>
              <a:t> der GFP)</a:t>
            </a:r>
          </a:p>
          <a:p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angezeigt</a:t>
            </a:r>
            <a:r>
              <a:rPr lang="en-US" dirty="0" smtClean="0"/>
              <a:t> und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</a:p>
          <a:p>
            <a:r>
              <a:rPr lang="en-US" dirty="0" err="1" smtClean="0"/>
              <a:t>Fangempfehlung</a:t>
            </a:r>
            <a:r>
              <a:rPr lang="en-US" dirty="0" smtClean="0"/>
              <a:t> </a:t>
            </a:r>
            <a:r>
              <a:rPr lang="en-US" dirty="0" err="1" smtClean="0"/>
              <a:t>genutzt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Einsicht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Schollen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Frühjahrslaicher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endParaRPr lang="en-US" dirty="0" smtClean="0"/>
          </a:p>
          <a:p>
            <a:r>
              <a:rPr lang="en-US" dirty="0" err="1" smtClean="0"/>
              <a:t>pelagischen</a:t>
            </a:r>
            <a:r>
              <a:rPr lang="en-US" dirty="0" smtClean="0"/>
              <a:t> </a:t>
            </a:r>
            <a:r>
              <a:rPr lang="en-US" dirty="0" err="1" smtClean="0"/>
              <a:t>Larven</a:t>
            </a:r>
            <a:r>
              <a:rPr lang="en-US" dirty="0" smtClean="0"/>
              <a:t>, </a:t>
            </a:r>
            <a:r>
              <a:rPr lang="en-US" dirty="0" err="1" smtClean="0"/>
              <a:t>genau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Hering</a:t>
            </a:r>
            <a:r>
              <a:rPr lang="en-US" dirty="0" smtClean="0"/>
              <a:t> und </a:t>
            </a:r>
            <a:r>
              <a:rPr lang="en-US" dirty="0" err="1" smtClean="0"/>
              <a:t>Dorsch</a:t>
            </a:r>
            <a:r>
              <a:rPr lang="en-US" dirty="0" smtClean="0"/>
              <a:t>.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gute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Rekrutierung</a:t>
            </a:r>
            <a:r>
              <a:rPr lang="en-US" dirty="0" smtClean="0"/>
              <a:t> </a:t>
            </a:r>
            <a:r>
              <a:rPr lang="en-US" dirty="0" err="1" smtClean="0"/>
              <a:t>widerspricht</a:t>
            </a:r>
            <a:r>
              <a:rPr lang="en-US" dirty="0" smtClean="0"/>
              <a:t> der </a:t>
            </a:r>
          </a:p>
          <a:p>
            <a:r>
              <a:rPr lang="en-US" dirty="0" smtClean="0"/>
              <a:t>These </a:t>
            </a:r>
            <a:r>
              <a:rPr lang="en-US" dirty="0" err="1" smtClean="0"/>
              <a:t>vom</a:t>
            </a:r>
            <a:r>
              <a:rPr lang="en-US" dirty="0" smtClean="0"/>
              <a:t> “</a:t>
            </a:r>
            <a:r>
              <a:rPr lang="en-US" dirty="0" err="1" smtClean="0"/>
              <a:t>Futtermangel</a:t>
            </a:r>
            <a:r>
              <a:rPr lang="en-US" dirty="0" smtClean="0"/>
              <a:t>”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</a:p>
          <a:p>
            <a:r>
              <a:rPr lang="en-US" dirty="0" err="1" smtClean="0"/>
              <a:t>Larven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TAC 2020:</a:t>
            </a:r>
          </a:p>
          <a:p>
            <a:r>
              <a:rPr lang="en-US" dirty="0" smtClean="0"/>
              <a:t>-32%,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Überfischung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73031" y="5309616"/>
            <a:ext cx="3490976" cy="365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49487" y="5346192"/>
            <a:ext cx="347947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7406" y="5020127"/>
            <a:ext cx="558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Fmsy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3258" y="5020127"/>
            <a:ext cx="574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</a:rPr>
              <a:t>Bmsy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7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63" y="365125"/>
            <a:ext cx="12017828" cy="1325563"/>
          </a:xfrm>
        </p:spPr>
        <p:txBody>
          <a:bodyPr/>
          <a:lstStyle/>
          <a:p>
            <a:r>
              <a:rPr lang="en-US" dirty="0" err="1" smtClean="0"/>
              <a:t>Bewertung</a:t>
            </a:r>
            <a:r>
              <a:rPr lang="en-US" dirty="0" smtClean="0"/>
              <a:t> der </a:t>
            </a:r>
            <a:r>
              <a:rPr lang="en-US" dirty="0" err="1" smtClean="0"/>
              <a:t>Gemeinsamen</a:t>
            </a:r>
            <a:r>
              <a:rPr lang="en-US" dirty="0" smtClean="0"/>
              <a:t> </a:t>
            </a:r>
            <a:r>
              <a:rPr lang="en-US" dirty="0" err="1" smtClean="0"/>
              <a:t>Fischereipolitik</a:t>
            </a:r>
            <a:r>
              <a:rPr lang="en-US" dirty="0" smtClean="0"/>
              <a:t> (GFP)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1101</Words>
  <Application>Microsoft Office PowerPoint</Application>
  <PresentationFormat>Widescreen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Fortschritte  Nachhaltige Fischerei</vt:lpstr>
      <vt:lpstr>Übersicht</vt:lpstr>
      <vt:lpstr>Bewertung der TACs für die Ostsee</vt:lpstr>
      <vt:lpstr>Hering westliche Ostsee: Fangstopp empfohlen http://ices.dk/sites/pub/Publication%20Reports/Advice/2019/2019/her.27.20-24.pdf</vt:lpstr>
      <vt:lpstr>Sprotte Ostsee: guter Zustand im Norden http://www.ices.dk/sites/pub/Publication%20Reports/Advice/2019/2019/spr.27.22-32.pdf</vt:lpstr>
      <vt:lpstr>Östlicher Dorsch: Fangstopp empfohlen http://ices.dk/sites/pub/Publication%20Reports/Advice/2019/2019/cod.27.24-32.pdf</vt:lpstr>
      <vt:lpstr>Westlicher Dorsch: Überfischung der Letzten http://ices.dk/sites/pub/Publication%20Reports/Advice/2019/2019/cod.27.22-24.pdf</vt:lpstr>
      <vt:lpstr>Scholle in der Ostsee: guter Zustand http://ices.dk/sites/pub/Publication%20Reports/Advice/2019/2019/ple.27.24-32.pdf</vt:lpstr>
      <vt:lpstr>Bewertung der Gemeinsamen Fischereipolitik (GFP)</vt:lpstr>
      <vt:lpstr>Wird die EU Überfischung in 2020 beenden?</vt:lpstr>
      <vt:lpstr>Wird die EU Überfischung in 2020 beenden?</vt:lpstr>
      <vt:lpstr>PowerPoint Presentation</vt:lpstr>
      <vt:lpstr>Bestandserfassung von nicht-kommerziellen Arten </vt:lpstr>
      <vt:lpstr>PowerPoint Presentation</vt:lpstr>
      <vt:lpstr>Mögliches Projekt mit Fischern</vt:lpstr>
      <vt:lpstr>Generation Time in FishBase</vt:lpstr>
      <vt:lpstr>Andere Arbeiten:</vt:lpstr>
      <vt:lpstr>Danke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Nachhaltige Fischerei</dc:title>
  <dc:creator>Froese, Rainer</dc:creator>
  <cp:lastModifiedBy>Froese, Rainer</cp:lastModifiedBy>
  <cp:revision>64</cp:revision>
  <dcterms:created xsi:type="dcterms:W3CDTF">2019-06-11T07:24:08Z</dcterms:created>
  <dcterms:modified xsi:type="dcterms:W3CDTF">2019-12-16T09:19:22Z</dcterms:modified>
</cp:coreProperties>
</file>