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9"/>
  </p:notesMasterIdLst>
  <p:sldIdLst>
    <p:sldId id="256" r:id="rId5"/>
    <p:sldId id="290" r:id="rId6"/>
    <p:sldId id="259" r:id="rId7"/>
    <p:sldId id="316" r:id="rId8"/>
    <p:sldId id="260" r:id="rId9"/>
    <p:sldId id="311" r:id="rId10"/>
    <p:sldId id="310" r:id="rId11"/>
    <p:sldId id="305" r:id="rId12"/>
    <p:sldId id="297" r:id="rId13"/>
    <p:sldId id="304" r:id="rId14"/>
    <p:sldId id="312" r:id="rId15"/>
    <p:sldId id="333" r:id="rId16"/>
    <p:sldId id="317" r:id="rId17"/>
    <p:sldId id="319" r:id="rId18"/>
    <p:sldId id="334" r:id="rId19"/>
    <p:sldId id="320" r:id="rId20"/>
    <p:sldId id="330" r:id="rId21"/>
    <p:sldId id="331" r:id="rId22"/>
    <p:sldId id="335" r:id="rId23"/>
    <p:sldId id="336" r:id="rId24"/>
    <p:sldId id="337" r:id="rId25"/>
    <p:sldId id="338" r:id="rId26"/>
    <p:sldId id="339" r:id="rId27"/>
    <p:sldId id="33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8" autoAdjust="0"/>
    <p:restoredTop sz="94660"/>
  </p:normalViewPr>
  <p:slideViewPr>
    <p:cSldViewPr snapToGrid="0">
      <p:cViewPr varScale="1">
        <p:scale>
          <a:sx n="41" d="100"/>
          <a:sy n="41" d="100"/>
        </p:scale>
        <p:origin x="50" y="5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Projekte\OEKOFISCHMAN\Produkte\MSCpaper\MSC_Certified_ICESStocks_30Sept2015\MSC_ICES_2015%20-%20KoordinatorentreffenVilm2-4Nov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59191837960594"/>
          <c:y val="3.1879916289442686E-2"/>
          <c:w val="0.78826360739718238"/>
          <c:h val="0.76076026762898452"/>
        </c:manualLayout>
      </c:layout>
      <c:scatterChart>
        <c:scatterStyle val="lineMarker"/>
        <c:varyColors val="0"/>
        <c:ser>
          <c:idx val="0"/>
          <c:order val="0"/>
          <c:tx>
            <c:strRef>
              <c:f>Graph!$A$2</c:f>
              <c:strCache>
                <c:ptCount val="1"/>
                <c:pt idx="0">
                  <c:v>Fmsy</c:v>
                </c:pt>
              </c:strCache>
            </c:strRef>
          </c:tx>
          <c:spPr>
            <a:ln w="15875">
              <a:solidFill>
                <a:srgbClr val="000000"/>
              </a:solidFill>
              <a:prstDash val="sysDash"/>
            </a:ln>
          </c:spPr>
          <c:marker>
            <c:symbol val="none"/>
          </c:marker>
          <c:dPt>
            <c:idx val="1"/>
            <c:bubble3D val="0"/>
          </c:dPt>
          <c:xVal>
            <c:numRef>
              <c:f>Graph!$A$3:$A$4</c:f>
              <c:numCache>
                <c:formatCode>General</c:formatCode>
                <c:ptCount val="2"/>
                <c:pt idx="0">
                  <c:v>1</c:v>
                </c:pt>
                <c:pt idx="1">
                  <c:v>1</c:v>
                </c:pt>
              </c:numCache>
            </c:numRef>
          </c:xVal>
          <c:yVal>
            <c:numRef>
              <c:f>Graph!$B$3:$B$4</c:f>
              <c:numCache>
                <c:formatCode>General</c:formatCode>
                <c:ptCount val="2"/>
                <c:pt idx="0">
                  <c:v>0</c:v>
                </c:pt>
                <c:pt idx="1">
                  <c:v>4</c:v>
                </c:pt>
              </c:numCache>
            </c:numRef>
          </c:yVal>
          <c:smooth val="0"/>
        </c:ser>
        <c:ser>
          <c:idx val="1"/>
          <c:order val="1"/>
          <c:tx>
            <c:strRef>
              <c:f>Graph!$A$5</c:f>
              <c:strCache>
                <c:ptCount val="1"/>
                <c:pt idx="0">
                  <c:v>Bpa</c:v>
                </c:pt>
              </c:strCache>
            </c:strRef>
          </c:tx>
          <c:spPr>
            <a:ln w="15875">
              <a:solidFill>
                <a:srgbClr val="000000"/>
              </a:solidFill>
              <a:prstDash val="sysDot"/>
            </a:ln>
          </c:spPr>
          <c:marker>
            <c:symbol val="none"/>
          </c:marker>
          <c:xVal>
            <c:numRef>
              <c:f>Graph!$A$6:$A$7</c:f>
              <c:numCache>
                <c:formatCode>General</c:formatCode>
                <c:ptCount val="2"/>
                <c:pt idx="0">
                  <c:v>0</c:v>
                </c:pt>
                <c:pt idx="1">
                  <c:v>3</c:v>
                </c:pt>
              </c:numCache>
            </c:numRef>
          </c:xVal>
          <c:yVal>
            <c:numRef>
              <c:f>Graph!$B$6:$B$7</c:f>
              <c:numCache>
                <c:formatCode>General</c:formatCode>
                <c:ptCount val="2"/>
                <c:pt idx="0">
                  <c:v>1</c:v>
                </c:pt>
                <c:pt idx="1">
                  <c:v>1</c:v>
                </c:pt>
              </c:numCache>
            </c:numRef>
          </c:yVal>
          <c:smooth val="0"/>
        </c:ser>
        <c:ser>
          <c:idx val="2"/>
          <c:order val="2"/>
          <c:tx>
            <c:strRef>
              <c:f>Graph!$A$8</c:f>
              <c:strCache>
                <c:ptCount val="1"/>
                <c:pt idx="0">
                  <c:v>2 Bpa</c:v>
                </c:pt>
              </c:strCache>
            </c:strRef>
          </c:tx>
          <c:spPr>
            <a:ln w="15875">
              <a:solidFill>
                <a:srgbClr val="000000"/>
              </a:solidFill>
              <a:prstDash val="sysDash"/>
            </a:ln>
          </c:spPr>
          <c:marker>
            <c:symbol val="none"/>
          </c:marker>
          <c:trendline>
            <c:spPr>
              <a:ln>
                <a:solidFill>
                  <a:srgbClr val="000000"/>
                </a:solidFill>
              </a:ln>
            </c:spPr>
            <c:trendlineType val="linear"/>
            <c:dispRSqr val="0"/>
            <c:dispEq val="0"/>
          </c:trendline>
          <c:xVal>
            <c:numRef>
              <c:f>Graph!$A$9:$A$10</c:f>
              <c:numCache>
                <c:formatCode>General</c:formatCode>
                <c:ptCount val="2"/>
                <c:pt idx="0">
                  <c:v>0</c:v>
                </c:pt>
                <c:pt idx="1">
                  <c:v>3</c:v>
                </c:pt>
              </c:numCache>
            </c:numRef>
          </c:xVal>
          <c:yVal>
            <c:numRef>
              <c:f>Graph!$B$9:$B$10</c:f>
              <c:numCache>
                <c:formatCode>General</c:formatCode>
                <c:ptCount val="2"/>
                <c:pt idx="0">
                  <c:v>2</c:v>
                </c:pt>
                <c:pt idx="1">
                  <c:v>2</c:v>
                </c:pt>
              </c:numCache>
            </c:numRef>
          </c:yVal>
          <c:smooth val="0"/>
        </c:ser>
        <c:ser>
          <c:idx val="3"/>
          <c:order val="3"/>
          <c:tx>
            <c:v>stocks</c:v>
          </c:tx>
          <c:spPr>
            <a:ln>
              <a:noFill/>
            </a:ln>
          </c:spPr>
          <c:marker>
            <c:symbol val="circle"/>
            <c:size val="10"/>
            <c:spPr>
              <a:solidFill>
                <a:schemeClr val="bg1"/>
              </a:solidFill>
              <a:ln>
                <a:solidFill>
                  <a:schemeClr val="tx1"/>
                </a:solidFill>
              </a:ln>
            </c:spPr>
          </c:marker>
          <c:dPt>
            <c:idx val="21"/>
            <c:marker>
              <c:spPr>
                <a:solidFill>
                  <a:schemeClr val="bg1"/>
                </a:solidFill>
                <a:ln>
                  <a:solidFill>
                    <a:schemeClr val="bg1"/>
                  </a:solidFill>
                </a:ln>
              </c:spPr>
            </c:marker>
            <c:bubble3D val="0"/>
          </c:dPt>
          <c:dLbls>
            <c:dLbl>
              <c:idx val="0"/>
              <c:layout>
                <c:manualLayout>
                  <c:x val="-2.9745625546806546E-2"/>
                  <c:y val="3.049220198826498E-2"/>
                </c:manualLayout>
              </c:layout>
              <c:tx>
                <c:rich>
                  <a:bodyPr/>
                  <a:lstStyle/>
                  <a:p>
                    <a:r>
                      <a:rPr lang="en-US" sz="1800">
                        <a:solidFill>
                          <a:schemeClr val="bg1"/>
                        </a:solidFill>
                        <a:latin typeface="Calibri" pitchFamily="34" charset="0"/>
                      </a:rPr>
                      <a:t>bss-47</a:t>
                    </a:r>
                    <a:endParaRPr lang="en-US"/>
                  </a:p>
                </c:rich>
              </c:tx>
              <c:dLblPos val="r"/>
              <c:showLegendKey val="0"/>
              <c:showVal val="0"/>
              <c:showCatName val="0"/>
              <c:showSerName val="1"/>
              <c:showPercent val="0"/>
              <c:showBubbleSize val="0"/>
              <c:extLst>
                <c:ext xmlns:c15="http://schemas.microsoft.com/office/drawing/2012/chart" uri="{CE6537A1-D6FC-4f65-9D91-7224C49458BB}">
                  <c15:layout/>
                </c:ext>
              </c:extLst>
            </c:dLbl>
            <c:dLbl>
              <c:idx val="2"/>
              <c:layout>
                <c:manualLayout>
                  <c:x val="-5.3474484256243217E-2"/>
                  <c:y val="-2.7106214727450985E-2"/>
                </c:manualLayout>
              </c:layout>
              <c:tx>
                <c:strRef>
                  <c:f>Data!$D$4</c:f>
                  <c:strCache>
                    <c:ptCount val="1"/>
                    <c:pt idx="0">
                      <c:v>mac-nea</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{A24C985D-EA6C-4F51-A199-7573FD4F7747}</c15:txfldGUID>
                      <c15:f>Data!$D$4</c15:f>
                      <c15:dlblFieldTableCache>
                        <c:ptCount val="1"/>
                        <c:pt idx="0">
                          <c:v>mac-nea</c:v>
                        </c:pt>
                      </c15:dlblFieldTableCache>
                    </c15:dlblFTEntry>
                  </c15:dlblFieldTable>
                  <c15:showDataLabelsRange val="0"/>
                </c:ext>
              </c:extLst>
            </c:dLbl>
            <c:dLbl>
              <c:idx val="4"/>
              <c:layout>
                <c:manualLayout>
                  <c:x val="-0.18119661955936289"/>
                  <c:y val="7.7330023563675684E-3"/>
                </c:manualLayout>
              </c:layout>
              <c:tx>
                <c:strRef>
                  <c:f>Data!$D$6</c:f>
                  <c:strCache>
                    <c:ptCount val="1"/>
                    <c:pt idx="0">
                      <c:v>her-47d3</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{2677433B-EE3D-4BE3-BF67-AF757028D145}</c15:txfldGUID>
                      <c15:f>Data!$D$6</c15:f>
                      <c15:dlblFieldTableCache>
                        <c:ptCount val="1"/>
                        <c:pt idx="0">
                          <c:v>her-47d3</c:v>
                        </c:pt>
                      </c15:dlblFieldTableCache>
                    </c15:dlblFTEntry>
                  </c15:dlblFieldTable>
                  <c15:showDataLabelsRange val="0"/>
                </c:ext>
              </c:extLst>
            </c:dLbl>
            <c:dLbl>
              <c:idx val="5"/>
              <c:delete val="1"/>
              <c:extLst>
                <c:ext xmlns:c15="http://schemas.microsoft.com/office/drawing/2012/chart" uri="{CE6537A1-D6FC-4f65-9D91-7224C49458BB}"/>
              </c:extLst>
            </c:dLbl>
            <c:dLbl>
              <c:idx val="7"/>
              <c:layout>
                <c:manualLayout>
                  <c:x val="-0.17416023322817542"/>
                  <c:y val="-3.554520569829994E-4"/>
                </c:manualLayout>
              </c:layout>
              <c:tx>
                <c:strRef>
                  <c:f>Data!$D$9</c:f>
                  <c:strCache>
                    <c:ptCount val="1"/>
                    <c:pt idx="0">
                      <c:v>her-noss</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{DC2DBE28-235A-4EC8-8D5A-DB49513C8D0C}</c15:txfldGUID>
                      <c15:f>Data!$D$9</c15:f>
                      <c15:dlblFieldTableCache>
                        <c:ptCount val="1"/>
                        <c:pt idx="0">
                          <c:v>her-noss</c:v>
                        </c:pt>
                      </c15:dlblFieldTableCache>
                    </c15:dlblFTEntry>
                  </c15:dlblFieldTable>
                  <c15:showDataLabelsRange val="0"/>
                </c:ext>
              </c:extLst>
            </c:dLbl>
            <c:dLbl>
              <c:idx val="9"/>
              <c:layout>
                <c:manualLayout>
                  <c:x val="-2.7777777777777776E-2"/>
                  <c:y val="-3.1007751937984426E-2"/>
                </c:manualLayout>
              </c:layout>
              <c:tx>
                <c:strRef>
                  <c:f>Data!$D$11</c:f>
                  <c:strCache>
                    <c:ptCount val="1"/>
                    <c:pt idx="0">
                      <c:v>her-vian</c:v>
                    </c:pt>
                  </c:strCache>
                </c:strRef>
              </c:tx>
              <c:showLegendKey val="0"/>
              <c:showVal val="1"/>
              <c:showCatName val="0"/>
              <c:showSerName val="0"/>
              <c:showPercent val="0"/>
              <c:showBubbleSize val="0"/>
              <c:extLst>
                <c:ext xmlns:c15="http://schemas.microsoft.com/office/drawing/2012/chart" uri="{CE6537A1-D6FC-4f65-9D91-7224C49458BB}">
                  <c15:dlblFieldTable>
                    <c15:dlblFTEntry>
                      <c15:txfldGUID>{8CE51CF6-2D7B-497D-A508-F983ABEAC15D}</c15:txfldGUID>
                      <c15:f>Data!$D$11</c15:f>
                      <c15:dlblFieldTableCache>
                        <c:ptCount val="1"/>
                        <c:pt idx="0">
                          <c:v>her-vian</c:v>
                        </c:pt>
                      </c15:dlblFieldTableCache>
                    </c15:dlblFTEntry>
                  </c15:dlblFieldTable>
                  <c15:showDataLabelsRange val="0"/>
                </c:ext>
              </c:extLst>
            </c:dLbl>
            <c:dLbl>
              <c:idx val="13"/>
              <c:layout>
                <c:manualLayout>
                  <c:x val="-5.0937664041994749E-2"/>
                  <c:y val="-3.5144863648800657E-2"/>
                </c:manualLayout>
              </c:layout>
              <c:tx>
                <c:strRef>
                  <c:f>Data!$D$15</c:f>
                  <c:strCache>
                    <c:ptCount val="1"/>
                    <c:pt idx="0">
                      <c:v>cod-arct</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{8737F9AA-B2A1-45D5-ADA5-5942E903B6F3}</c15:txfldGUID>
                      <c15:f>Data!$D$15</c15:f>
                      <c15:dlblFieldTableCache>
                        <c:ptCount val="1"/>
                        <c:pt idx="0">
                          <c:v>cod-arct</c:v>
                        </c:pt>
                      </c15:dlblFieldTableCache>
                    </c15:dlblFTEntry>
                  </c15:dlblFieldTable>
                  <c15:showDataLabelsRange val="0"/>
                </c:ext>
              </c:extLst>
            </c:dLbl>
            <c:dLbl>
              <c:idx val="14"/>
              <c:layout>
                <c:manualLayout>
                  <c:x val="-0.17218916446519103"/>
                  <c:y val="-1.1734833379928209E-2"/>
                </c:manualLayout>
              </c:layout>
              <c:tx>
                <c:strRef>
                  <c:f>Data!$D$16</c:f>
                  <c:strCache>
                    <c:ptCount val="1"/>
                    <c:pt idx="0">
                      <c:v>cod-iceg</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{E891B781-8F38-45A4-837A-E2918530CAA8}</c15:txfldGUID>
                      <c15:f>Data!$D$16</c15:f>
                      <c15:dlblFieldTableCache>
                        <c:ptCount val="1"/>
                        <c:pt idx="0">
                          <c:v>cod-iceg</c:v>
                        </c:pt>
                      </c15:dlblFieldTableCache>
                    </c15:dlblFTEntry>
                  </c15:dlblFieldTable>
                  <c15:showDataLabelsRange val="0"/>
                </c:ext>
              </c:extLst>
            </c:dLbl>
            <c:dLbl>
              <c:idx val="15"/>
              <c:layout>
                <c:manualLayout>
                  <c:x val="-0.16431413085601979"/>
                  <c:y val="-2.9450173839481529E-2"/>
                </c:manualLayout>
              </c:layout>
              <c:tx>
                <c:strRef>
                  <c:f>Data!$D$17</c:f>
                  <c:strCache>
                    <c:ptCount val="1"/>
                    <c:pt idx="0">
                      <c:v>had-346a</c:v>
                    </c:pt>
                  </c:strCache>
                </c:strRef>
              </c:tx>
              <c:showLegendKey val="0"/>
              <c:showVal val="1"/>
              <c:showCatName val="0"/>
              <c:showSerName val="0"/>
              <c:showPercent val="0"/>
              <c:showBubbleSize val="0"/>
              <c:extLst>
                <c:ext xmlns:c15="http://schemas.microsoft.com/office/drawing/2012/chart" uri="{CE6537A1-D6FC-4f65-9D91-7224C49458BB}">
                  <c15:layout/>
                  <c15:dlblFieldTable>
                    <c15:dlblFTEntry>
                      <c15:txfldGUID>{5AA69736-5BCB-4769-81E2-4BBAC9EA5652}</c15:txfldGUID>
                      <c15:f>Data!$D$17</c15:f>
                      <c15:dlblFieldTableCache>
                        <c:ptCount val="1"/>
                        <c:pt idx="0">
                          <c:v>had-346a</c:v>
                        </c:pt>
                      </c15:dlblFieldTableCache>
                    </c15:dlblFTEntry>
                  </c15:dlblFieldTable>
                  <c15:showDataLabelsRange val="0"/>
                </c:ext>
              </c:extLst>
            </c:dLbl>
            <c:dLbl>
              <c:idx val="17"/>
              <c:delete val="1"/>
              <c:extLst>
                <c:ext xmlns:c15="http://schemas.microsoft.com/office/drawing/2012/chart" uri="{CE6537A1-D6FC-4f65-9D91-7224C49458BB}"/>
              </c:extLst>
            </c:dLbl>
            <c:dLbl>
              <c:idx val="20"/>
              <c:layout>
                <c:manualLayout>
                  <c:x val="-2.6944444444444444E-2"/>
                  <c:y val="-4.690899102728438E-2"/>
                </c:manualLayout>
              </c:layout>
              <c:tx>
                <c:strRef>
                  <c:f>Data!$D$22</c:f>
                  <c:strCache>
                    <c:ptCount val="1"/>
                    <c:pt idx="0">
                      <c:v>pand-barn</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{45DB0816-F258-494C-A06D-32BEDB9171FA}</c15:txfldGUID>
                      <c15:f>Data!$D$22</c15:f>
                      <c15:dlblFieldTableCache>
                        <c:ptCount val="1"/>
                        <c:pt idx="0">
                          <c:v>pand-barn</c:v>
                        </c:pt>
                      </c15:dlblFieldTableCache>
                    </c15:dlblFTEntry>
                  </c15:dlblFieldTable>
                  <c15:showDataLabelsRange val="0"/>
                </c:ext>
              </c:extLst>
            </c:dLbl>
            <c:dLbl>
              <c:idx val="21"/>
              <c:layout>
                <c:manualLayout>
                  <c:x val="-5.3876875137677006E-2"/>
                  <c:y val="4.5883055720433649E-2"/>
                </c:manualLayout>
              </c:layout>
              <c:tx>
                <c:rich>
                  <a:bodyPr/>
                  <a:lstStyle/>
                  <a:p>
                    <a:r>
                      <a:rPr lang="en-US" sz="1800" dirty="0" err="1">
                        <a:solidFill>
                          <a:schemeClr val="bg1"/>
                        </a:solidFill>
                        <a:latin typeface="Calibri" pitchFamily="34" charset="0"/>
                      </a:rPr>
                      <a:t>ple-nsea</a:t>
                    </a:r>
                    <a:endParaRPr lang="en-US" dirty="0"/>
                  </a:p>
                </c:rich>
              </c:tx>
              <c:dLblPos val="r"/>
              <c:showLegendKey val="0"/>
              <c:showVal val="0"/>
              <c:showCatName val="0"/>
              <c:showSerName val="1"/>
              <c:showPercent val="0"/>
              <c:showBubbleSize val="0"/>
              <c:extLst>
                <c:ext xmlns:c15="http://schemas.microsoft.com/office/drawing/2012/chart" uri="{CE6537A1-D6FC-4f65-9D91-7224C49458BB}">
                  <c15:layout/>
                </c:ext>
              </c:extLst>
            </c:dLbl>
            <c:dLbl>
              <c:idx val="22"/>
              <c:layout>
                <c:manualLayout>
                  <c:x val="-0.15265292869133135"/>
                  <c:y val="-5.6989852442182838E-3"/>
                </c:manualLayout>
              </c:layout>
              <c:tx>
                <c:strRef>
                  <c:f>Data!$D$24</c:f>
                  <c:strCache>
                    <c:ptCount val="1"/>
                    <c:pt idx="0">
                      <c:v>sai-3a46</c:v>
                    </c:pt>
                  </c:strCache>
                </c:strRef>
              </c:tx>
              <c:dLblPos val="r"/>
              <c:showLegendKey val="0"/>
              <c:showVal val="1"/>
              <c:showCatName val="0"/>
              <c:showSerName val="0"/>
              <c:showPercent val="0"/>
              <c:showBubbleSize val="0"/>
              <c:extLst>
                <c:ext xmlns:c15="http://schemas.microsoft.com/office/drawing/2012/chart" uri="{CE6537A1-D6FC-4f65-9D91-7224C49458BB}">
                  <c15:layout/>
                  <c15:dlblFieldTable>
                    <c15:dlblFTEntry>
                      <c15:txfldGUID>{60E3E20A-D039-42EF-99EF-C3EDEA32B1E2}</c15:txfldGUID>
                      <c15:f>Data!$D$24</c15:f>
                      <c15:dlblFieldTableCache>
                        <c:ptCount val="1"/>
                        <c:pt idx="0">
                          <c:v>sai-3a46</c:v>
                        </c:pt>
                      </c15:dlblFieldTableCache>
                    </c15:dlblFTEntry>
                  </c15:dlblFieldTable>
                  <c15:showDataLabelsRange val="0"/>
                </c:ext>
              </c:extLst>
            </c:dLbl>
            <c:dLbl>
              <c:idx val="23"/>
              <c:layout>
                <c:manualLayout>
                  <c:x val="-6.5478958783251754E-3"/>
                  <c:y val="-1.9215187866948792E-2"/>
                </c:manualLayout>
              </c:layout>
              <c:tx>
                <c:strRef>
                  <c:f>Data!$D$25</c:f>
                  <c:strCache>
                    <c:ptCount val="1"/>
                    <c:pt idx="0">
                      <c:v>sai-faro</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{CB396A97-A173-4EB3-B021-134BA284F722}</c15:txfldGUID>
                      <c15:f>Data!$D$25</c15:f>
                      <c15:dlblFieldTableCache>
                        <c:ptCount val="1"/>
                        <c:pt idx="0">
                          <c:v>sai-faro</c:v>
                        </c:pt>
                      </c15:dlblFieldTableCache>
                    </c15:dlblFTEntry>
                  </c15:dlblFieldTable>
                  <c15:showDataLabelsRange val="0"/>
                </c:ext>
              </c:extLst>
            </c:dLbl>
            <c:dLbl>
              <c:idx val="28"/>
              <c:layout>
                <c:manualLayout>
                  <c:x val="-1.2465441819772528E-2"/>
                  <c:y val="-1.9656045901239018E-2"/>
                </c:manualLayout>
              </c:layout>
              <c:tx>
                <c:strRef>
                  <c:f>Data!$D$30</c:f>
                  <c:strCache>
                    <c:ptCount val="1"/>
                    <c:pt idx="0">
                      <c:v>sol-eche</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{3BA3E338-ED4B-47B4-82CA-5BAF16839C4F}</c15:txfldGUID>
                      <c15:f>Data!$D$30</c15:f>
                      <c15:dlblFieldTableCache>
                        <c:ptCount val="1"/>
                        <c:pt idx="0">
                          <c:v>sol-eche</c:v>
                        </c:pt>
                      </c15:dlblFieldTableCache>
                    </c15:dlblFTEntry>
                  </c15:dlblFieldTable>
                  <c15:showDataLabelsRange val="0"/>
                </c:ext>
              </c:extLst>
            </c:dLbl>
            <c:dLbl>
              <c:idx val="29"/>
              <c:layout>
                <c:manualLayout>
                  <c:x val="-8.9862204724409454E-3"/>
                  <c:y val="-1.1904107916742965E-2"/>
                </c:manualLayout>
              </c:layout>
              <c:tx>
                <c:strRef>
                  <c:f>Data!$D$31</c:f>
                  <c:strCache>
                    <c:ptCount val="1"/>
                    <c:pt idx="0">
                      <c:v>sol-nsea</c:v>
                    </c:pt>
                  </c:strCache>
                </c:strRef>
              </c:tx>
              <c:dLblPos val="r"/>
              <c:showLegendKey val="0"/>
              <c:showVal val="0"/>
              <c:showCatName val="0"/>
              <c:showSerName val="1"/>
              <c:showPercent val="0"/>
              <c:showBubbleSize val="0"/>
              <c:extLst>
                <c:ext xmlns:c15="http://schemas.microsoft.com/office/drawing/2012/chart" uri="{CE6537A1-D6FC-4f65-9D91-7224C49458BB}">
                  <c15:layout/>
                  <c15:dlblFieldTable>
                    <c15:dlblFTEntry>
                      <c15:txfldGUID>{06A952B3-2BD9-43A7-AF39-D5AB16DB0643}</c15:txfldGUID>
                      <c15:f>Data!$D$31</c15:f>
                      <c15:dlblFieldTableCache>
                        <c:ptCount val="1"/>
                        <c:pt idx="0">
                          <c:v>sol-nsea</c:v>
                        </c:pt>
                      </c15:dlblFieldTableCache>
                    </c15:dlblFTEntry>
                  </c15:dlblFieldTable>
                  <c15:showDataLabelsRange val="0"/>
                </c:ext>
              </c:extLst>
            </c:dLbl>
            <c:spPr>
              <a:noFill/>
              <a:ln>
                <a:noFill/>
              </a:ln>
              <a:effectLst/>
            </c:spPr>
            <c:txPr>
              <a:bodyPr/>
              <a:lstStyle/>
              <a:p>
                <a:pPr>
                  <a:defRPr sz="1800">
                    <a:solidFill>
                      <a:schemeClr val="bg1"/>
                    </a:solidFill>
                    <a:latin typeface="Calibri" pitchFamily="34" charset="0"/>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Data!$T$2:$T$31</c:f>
              <c:numCache>
                <c:formatCode>General</c:formatCode>
                <c:ptCount val="30"/>
                <c:pt idx="0" formatCode="0.00">
                  <c:v>2.9230769230769229</c:v>
                </c:pt>
                <c:pt idx="2" formatCode="0.00">
                  <c:v>0.85199999999999998</c:v>
                </c:pt>
                <c:pt idx="4" formatCode="0.00">
                  <c:v>0.75185185185185188</c:v>
                </c:pt>
                <c:pt idx="5" formatCode="0.00">
                  <c:v>0.7153846153846154</c:v>
                </c:pt>
                <c:pt idx="7" formatCode="0.00">
                  <c:v>0.98</c:v>
                </c:pt>
                <c:pt idx="9" formatCode="0.00">
                  <c:v>1.0720000000000001</c:v>
                </c:pt>
                <c:pt idx="13" formatCode="0.00">
                  <c:v>1.1924999999999999</c:v>
                </c:pt>
                <c:pt idx="14" formatCode="0.00">
                  <c:v>0.95</c:v>
                </c:pt>
                <c:pt idx="15" formatCode="0.00">
                  <c:v>0.65135135135135136</c:v>
                </c:pt>
                <c:pt idx="16" formatCode="0.00">
                  <c:v>0.43428571428571427</c:v>
                </c:pt>
                <c:pt idx="20" formatCode="0.00">
                  <c:v>0.06</c:v>
                </c:pt>
                <c:pt idx="21" formatCode="0.00">
                  <c:v>0.94736842105263153</c:v>
                </c:pt>
                <c:pt idx="22" formatCode="0.00">
                  <c:v>0.96250000000000002</c:v>
                </c:pt>
                <c:pt idx="23" formatCode="0.00">
                  <c:v>1.05</c:v>
                </c:pt>
                <c:pt idx="28" formatCode="0.00">
                  <c:v>1.8333333333333335</c:v>
                </c:pt>
                <c:pt idx="29" formatCode="0.00">
                  <c:v>1.2749999999999999</c:v>
                </c:pt>
              </c:numCache>
            </c:numRef>
          </c:xVal>
          <c:yVal>
            <c:numRef>
              <c:f>Data!$Q$2:$Q$31</c:f>
              <c:numCache>
                <c:formatCode>0.00</c:formatCode>
                <c:ptCount val="30"/>
                <c:pt idx="0">
                  <c:v>0.86562499999999998</c:v>
                </c:pt>
                <c:pt idx="1">
                  <c:v>0.3784174809989142</c:v>
                </c:pt>
                <c:pt idx="2">
                  <c:v>1.7715021186440678</c:v>
                </c:pt>
                <c:pt idx="4">
                  <c:v>2.215525</c:v>
                </c:pt>
                <c:pt idx="5">
                  <c:v>1.6655</c:v>
                </c:pt>
                <c:pt idx="6">
                  <c:v>1.859263157894737</c:v>
                </c:pt>
                <c:pt idx="7">
                  <c:v>0.81320000000000003</c:v>
                </c:pt>
                <c:pt idx="8">
                  <c:v>1.1399999999999999</c:v>
                </c:pt>
                <c:pt idx="11">
                  <c:v>0.62765000000000004</c:v>
                </c:pt>
                <c:pt idx="13">
                  <c:v>2.4760869565217392</c:v>
                </c:pt>
                <c:pt idx="14">
                  <c:v>2.4848090909090907</c:v>
                </c:pt>
                <c:pt idx="15">
                  <c:v>1.6551136363636363</c:v>
                </c:pt>
                <c:pt idx="16">
                  <c:v>9.6201749999999997</c:v>
                </c:pt>
                <c:pt idx="17">
                  <c:v>1.7412666666666667</c:v>
                </c:pt>
                <c:pt idx="18">
                  <c:v>5.3899783549783553</c:v>
                </c:pt>
                <c:pt idx="20">
                  <c:v>3</c:v>
                </c:pt>
                <c:pt idx="21">
                  <c:v>3.9204086956521738</c:v>
                </c:pt>
                <c:pt idx="22">
                  <c:v>0.99634999999999996</c:v>
                </c:pt>
                <c:pt idx="23">
                  <c:v>1.4925272727272727</c:v>
                </c:pt>
                <c:pt idx="24">
                  <c:v>1.5334409090909091</c:v>
                </c:pt>
                <c:pt idx="25">
                  <c:v>2.1384615384615384</c:v>
                </c:pt>
                <c:pt idx="27">
                  <c:v>1.5759090909090909</c:v>
                </c:pt>
                <c:pt idx="28">
                  <c:v>1.0178750000000001</c:v>
                </c:pt>
                <c:pt idx="29">
                  <c:v>1.1118108108108109</c:v>
                </c:pt>
              </c:numCache>
            </c:numRef>
          </c:yVal>
          <c:smooth val="0"/>
        </c:ser>
        <c:dLbls>
          <c:showLegendKey val="0"/>
          <c:showVal val="0"/>
          <c:showCatName val="0"/>
          <c:showSerName val="0"/>
          <c:showPercent val="0"/>
          <c:showBubbleSize val="0"/>
        </c:dLbls>
        <c:axId val="345963760"/>
        <c:axId val="345965720"/>
      </c:scatterChart>
      <c:valAx>
        <c:axId val="345963760"/>
        <c:scaling>
          <c:orientation val="minMax"/>
          <c:max val="3"/>
          <c:min val="0"/>
        </c:scaling>
        <c:delete val="0"/>
        <c:axPos val="b"/>
        <c:title>
          <c:tx>
            <c:rich>
              <a:bodyPr/>
              <a:lstStyle/>
              <a:p>
                <a:pPr>
                  <a:defRPr sz="2400">
                    <a:solidFill>
                      <a:schemeClr val="bg1"/>
                    </a:solidFill>
                    <a:latin typeface="Calibri" pitchFamily="34" charset="0"/>
                  </a:defRPr>
                </a:pPr>
                <a:r>
                  <a:rPr lang="en-US" sz="2400" dirty="0" err="1" smtClean="0">
                    <a:solidFill>
                      <a:schemeClr val="bg1"/>
                    </a:solidFill>
                    <a:latin typeface="Calibri" pitchFamily="34" charset="0"/>
                  </a:rPr>
                  <a:t>Fischereidruck</a:t>
                </a:r>
                <a:r>
                  <a:rPr lang="en-US" sz="2400" dirty="0" smtClean="0">
                    <a:solidFill>
                      <a:schemeClr val="bg1"/>
                    </a:solidFill>
                    <a:latin typeface="Calibri" pitchFamily="34" charset="0"/>
                  </a:rPr>
                  <a:t> (</a:t>
                </a:r>
                <a:r>
                  <a:rPr lang="en-US" sz="2400" i="1" dirty="0" smtClean="0">
                    <a:solidFill>
                      <a:schemeClr val="bg1"/>
                    </a:solidFill>
                    <a:latin typeface="Calibri" pitchFamily="34" charset="0"/>
                  </a:rPr>
                  <a:t>F</a:t>
                </a:r>
                <a:r>
                  <a:rPr lang="en-US" sz="2400" dirty="0" smtClean="0">
                    <a:solidFill>
                      <a:schemeClr val="bg1"/>
                    </a:solidFill>
                    <a:latin typeface="Calibri" pitchFamily="34" charset="0"/>
                  </a:rPr>
                  <a:t>/</a:t>
                </a:r>
                <a:r>
                  <a:rPr lang="en-US" sz="2400" b="1" i="1" dirty="0" err="1" smtClean="0">
                    <a:solidFill>
                      <a:schemeClr val="bg1"/>
                    </a:solidFill>
                    <a:latin typeface="Calibri" pitchFamily="34" charset="0"/>
                  </a:rPr>
                  <a:t>F</a:t>
                </a:r>
                <a:r>
                  <a:rPr lang="en-US" sz="2400" b="1" i="1" baseline="-25000" dirty="0" err="1" smtClean="0">
                    <a:solidFill>
                      <a:schemeClr val="bg1"/>
                    </a:solidFill>
                    <a:latin typeface="Calibri" pitchFamily="34" charset="0"/>
                  </a:rPr>
                  <a:t>msy</a:t>
                </a:r>
                <a:r>
                  <a:rPr lang="en-US" sz="2400" dirty="0">
                    <a:solidFill>
                      <a:schemeClr val="bg1"/>
                    </a:solidFill>
                    <a:latin typeface="Calibri" pitchFamily="34" charset="0"/>
                  </a:rPr>
                  <a:t>)</a:t>
                </a:r>
              </a:p>
            </c:rich>
          </c:tx>
          <c:layout/>
          <c:overlay val="0"/>
        </c:title>
        <c:numFmt formatCode="0.0" sourceLinked="0"/>
        <c:majorTickMark val="out"/>
        <c:minorTickMark val="none"/>
        <c:tickLblPos val="nextTo"/>
        <c:spPr>
          <a:ln>
            <a:solidFill>
              <a:srgbClr val="000000"/>
            </a:solidFill>
          </a:ln>
        </c:spPr>
        <c:txPr>
          <a:bodyPr/>
          <a:lstStyle/>
          <a:p>
            <a:pPr>
              <a:defRPr sz="2000">
                <a:solidFill>
                  <a:schemeClr val="bg1"/>
                </a:solidFill>
                <a:latin typeface="Calibri" pitchFamily="34" charset="0"/>
              </a:defRPr>
            </a:pPr>
            <a:endParaRPr lang="en-US"/>
          </a:p>
        </c:txPr>
        <c:crossAx val="345965720"/>
        <c:crosses val="autoZero"/>
        <c:crossBetween val="midCat"/>
        <c:majorUnit val="0.5"/>
      </c:valAx>
      <c:valAx>
        <c:axId val="345965720"/>
        <c:scaling>
          <c:orientation val="minMax"/>
          <c:max val="4"/>
          <c:min val="0"/>
        </c:scaling>
        <c:delete val="0"/>
        <c:axPos val="l"/>
        <c:title>
          <c:tx>
            <c:rich>
              <a:bodyPr rot="-5400000" vert="horz"/>
              <a:lstStyle/>
              <a:p>
                <a:pPr>
                  <a:defRPr sz="2400">
                    <a:solidFill>
                      <a:schemeClr val="bg1"/>
                    </a:solidFill>
                    <a:latin typeface="Calibri" pitchFamily="34" charset="0"/>
                  </a:defRPr>
                </a:pPr>
                <a:r>
                  <a:rPr lang="en-US" sz="2400" dirty="0" err="1" smtClean="0">
                    <a:solidFill>
                      <a:schemeClr val="bg1"/>
                    </a:solidFill>
                    <a:latin typeface="Calibri" pitchFamily="34" charset="0"/>
                  </a:rPr>
                  <a:t>Bestandsgröße</a:t>
                </a:r>
                <a:r>
                  <a:rPr lang="en-US" sz="2400" dirty="0" smtClean="0">
                    <a:solidFill>
                      <a:schemeClr val="bg1"/>
                    </a:solidFill>
                    <a:latin typeface="Calibri" pitchFamily="34" charset="0"/>
                  </a:rPr>
                  <a:t> (</a:t>
                </a:r>
                <a:r>
                  <a:rPr lang="en-US" sz="2400" i="1" dirty="0" smtClean="0">
                    <a:solidFill>
                      <a:schemeClr val="bg1"/>
                    </a:solidFill>
                    <a:latin typeface="Calibri" pitchFamily="34" charset="0"/>
                  </a:rPr>
                  <a:t>B</a:t>
                </a:r>
                <a:r>
                  <a:rPr lang="en-US" sz="2400" dirty="0" smtClean="0">
                    <a:solidFill>
                      <a:schemeClr val="bg1"/>
                    </a:solidFill>
                    <a:latin typeface="Calibri" pitchFamily="34" charset="0"/>
                  </a:rPr>
                  <a:t>/</a:t>
                </a:r>
                <a:r>
                  <a:rPr lang="en-US" sz="2400" i="1" dirty="0" err="1" smtClean="0">
                    <a:solidFill>
                      <a:schemeClr val="bg1"/>
                    </a:solidFill>
                    <a:latin typeface="Calibri" pitchFamily="34" charset="0"/>
                  </a:rPr>
                  <a:t>B</a:t>
                </a:r>
                <a:r>
                  <a:rPr lang="en-US" sz="2400" i="1" baseline="-25000" dirty="0" err="1" smtClean="0">
                    <a:solidFill>
                      <a:schemeClr val="bg1"/>
                    </a:solidFill>
                    <a:latin typeface="Calibri" pitchFamily="34" charset="0"/>
                  </a:rPr>
                  <a:t>pa</a:t>
                </a:r>
                <a:r>
                  <a:rPr lang="en-US" sz="2400" dirty="0">
                    <a:solidFill>
                      <a:schemeClr val="bg1"/>
                    </a:solidFill>
                    <a:latin typeface="Calibri" pitchFamily="34" charset="0"/>
                  </a:rPr>
                  <a:t>)</a:t>
                </a:r>
              </a:p>
            </c:rich>
          </c:tx>
          <c:layout/>
          <c:overlay val="0"/>
        </c:title>
        <c:numFmt formatCode="0.0" sourceLinked="0"/>
        <c:majorTickMark val="out"/>
        <c:minorTickMark val="none"/>
        <c:tickLblPos val="nextTo"/>
        <c:spPr>
          <a:ln>
            <a:solidFill>
              <a:srgbClr val="000000"/>
            </a:solidFill>
          </a:ln>
        </c:spPr>
        <c:txPr>
          <a:bodyPr/>
          <a:lstStyle/>
          <a:p>
            <a:pPr>
              <a:defRPr sz="2000">
                <a:solidFill>
                  <a:schemeClr val="bg1"/>
                </a:solidFill>
                <a:latin typeface="Calibri" pitchFamily="34" charset="0"/>
              </a:defRPr>
            </a:pPr>
            <a:endParaRPr lang="en-US"/>
          </a:p>
        </c:txPr>
        <c:crossAx val="345963760"/>
        <c:crosses val="autoZero"/>
        <c:crossBetween val="midCat"/>
      </c:valAx>
      <c:spPr>
        <a:ln>
          <a:solidFill>
            <a:srgbClr val="000000"/>
          </a:solidFill>
        </a:ln>
      </c:spPr>
    </c:plotArea>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0.21392</cdr:x>
      <cdr:y>0.67731</cdr:y>
    </cdr:from>
    <cdr:to>
      <cdr:x>0.93621</cdr:x>
      <cdr:y>0.78282</cdr:y>
    </cdr:to>
    <cdr:sp macro="" textlink="">
      <cdr:nvSpPr>
        <cdr:cNvPr id="2" name="TextBox 1"/>
        <cdr:cNvSpPr txBox="1"/>
      </cdr:nvSpPr>
      <cdr:spPr>
        <a:xfrm xmlns:a="http://schemas.openxmlformats.org/drawingml/2006/main">
          <a:off x="1440160" y="3563650"/>
          <a:ext cx="4862640" cy="5551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err="1">
              <a:solidFill>
                <a:srgbClr val="FF3300"/>
              </a:solidFill>
              <a:latin typeface="Calibri" pitchFamily="34" charset="0"/>
            </a:rPr>
            <a:t>ausserhalb</a:t>
          </a:r>
          <a:r>
            <a:rPr lang="en-US" sz="2400" b="1" baseline="0" dirty="0">
              <a:solidFill>
                <a:srgbClr val="FF3300"/>
              </a:solidFill>
              <a:latin typeface="Calibri" pitchFamily="34" charset="0"/>
            </a:rPr>
            <a:t> </a:t>
          </a:r>
          <a:r>
            <a:rPr lang="en-US" sz="2400" b="1" baseline="0" dirty="0" err="1">
              <a:solidFill>
                <a:srgbClr val="FF3300"/>
              </a:solidFill>
              <a:latin typeface="Calibri" pitchFamily="34" charset="0"/>
            </a:rPr>
            <a:t>sicherer</a:t>
          </a:r>
          <a:r>
            <a:rPr lang="en-US" sz="2400" b="1" baseline="0" dirty="0">
              <a:solidFill>
                <a:srgbClr val="FF3300"/>
              </a:solidFill>
              <a:latin typeface="Calibri" pitchFamily="34" charset="0"/>
            </a:rPr>
            <a:t> </a:t>
          </a:r>
          <a:r>
            <a:rPr lang="en-US" sz="2400" b="1" baseline="0" dirty="0" err="1">
              <a:solidFill>
                <a:srgbClr val="FF3300"/>
              </a:solidFill>
              <a:latin typeface="Calibri" pitchFamily="34" charset="0"/>
            </a:rPr>
            <a:t>biolog</a:t>
          </a:r>
          <a:r>
            <a:rPr lang="en-US" sz="2400" b="1" baseline="0" dirty="0">
              <a:solidFill>
                <a:srgbClr val="FF3300"/>
              </a:solidFill>
              <a:latin typeface="Calibri" pitchFamily="34" charset="0"/>
            </a:rPr>
            <a:t>. </a:t>
          </a:r>
          <a:r>
            <a:rPr lang="en-US" sz="2400" b="1" baseline="0" dirty="0" err="1">
              <a:solidFill>
                <a:srgbClr val="FF3300"/>
              </a:solidFill>
              <a:latin typeface="Calibri" pitchFamily="34" charset="0"/>
            </a:rPr>
            <a:t>Grenzen</a:t>
          </a:r>
          <a:endParaRPr lang="en-US" sz="2400" b="1" dirty="0">
            <a:solidFill>
              <a:srgbClr val="FF3300"/>
            </a:solidFill>
            <a:latin typeface="Calibri" pitchFamily="34" charset="0"/>
          </a:endParaRPr>
        </a:p>
      </cdr:txBody>
    </cdr:sp>
  </cdr:relSizeAnchor>
  <cdr:relSizeAnchor xmlns:cdr="http://schemas.openxmlformats.org/drawingml/2006/chartDrawing">
    <cdr:from>
      <cdr:x>0.60659</cdr:x>
      <cdr:y>0.44391</cdr:y>
    </cdr:from>
    <cdr:to>
      <cdr:x>0.84548</cdr:x>
      <cdr:y>0.53887</cdr:y>
    </cdr:to>
    <cdr:sp macro="" textlink="">
      <cdr:nvSpPr>
        <cdr:cNvPr id="3" name="TextBox 2"/>
        <cdr:cNvSpPr txBox="1"/>
      </cdr:nvSpPr>
      <cdr:spPr>
        <a:xfrm xmlns:a="http://schemas.openxmlformats.org/drawingml/2006/main">
          <a:off x="4083740" y="2335633"/>
          <a:ext cx="1608264" cy="49962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err="1">
              <a:solidFill>
                <a:srgbClr val="FF99CC"/>
              </a:solidFill>
              <a:latin typeface="Calibri" pitchFamily="34" charset="0"/>
            </a:rPr>
            <a:t>überfischt</a:t>
          </a:r>
          <a:r>
            <a:rPr lang="en-US" sz="2400" b="1" dirty="0">
              <a:solidFill>
                <a:srgbClr val="FF99CC"/>
              </a:solidFill>
              <a:latin typeface="Calibri" pitchFamily="34" charset="0"/>
            </a:rPr>
            <a:t> </a:t>
          </a:r>
          <a:r>
            <a:rPr lang="en-US" sz="1400" b="1" dirty="0"/>
            <a:t>     </a:t>
          </a:r>
        </a:p>
      </cdr:txBody>
    </cdr:sp>
  </cdr:relSizeAnchor>
  <cdr:relSizeAnchor xmlns:cdr="http://schemas.openxmlformats.org/drawingml/2006/chartDrawing">
    <cdr:from>
      <cdr:x>0.17361</cdr:x>
      <cdr:y>0.20543</cdr:y>
    </cdr:from>
    <cdr:to>
      <cdr:x>0.41181</cdr:x>
      <cdr:y>0.30039</cdr:y>
    </cdr:to>
    <cdr:sp macro="" textlink="">
      <cdr:nvSpPr>
        <cdr:cNvPr id="4" name="TextBox 1"/>
        <cdr:cNvSpPr txBox="1"/>
      </cdr:nvSpPr>
      <cdr:spPr>
        <a:xfrm xmlns:a="http://schemas.openxmlformats.org/drawingml/2006/main">
          <a:off x="793750" y="673100"/>
          <a:ext cx="1089025" cy="3111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err="1">
              <a:solidFill>
                <a:srgbClr val="00B050"/>
              </a:solidFill>
              <a:latin typeface="Calibri" pitchFamily="34" charset="0"/>
            </a:rPr>
            <a:t>nachhaltig</a:t>
          </a:r>
          <a:endParaRPr lang="en-US" sz="2400" b="1" dirty="0">
            <a:solidFill>
              <a:srgbClr val="00B050"/>
            </a:solidFill>
            <a:latin typeface="Calibri" pitchFamily="34" charset="0"/>
          </a:endParaRPr>
        </a:p>
      </cdr:txBody>
    </cdr:sp>
  </cdr:relSizeAnchor>
  <cdr:relSizeAnchor xmlns:cdr="http://schemas.openxmlformats.org/drawingml/2006/chartDrawing">
    <cdr:from>
      <cdr:x>0.20322</cdr:x>
      <cdr:y>0.49512</cdr:y>
    </cdr:from>
    <cdr:to>
      <cdr:x>0.44419</cdr:x>
      <cdr:y>0.59008</cdr:y>
    </cdr:to>
    <cdr:sp macro="" textlink="">
      <cdr:nvSpPr>
        <cdr:cNvPr id="5" name="TextBox 1"/>
        <cdr:cNvSpPr txBox="1"/>
      </cdr:nvSpPr>
      <cdr:spPr>
        <a:xfrm xmlns:a="http://schemas.openxmlformats.org/drawingml/2006/main">
          <a:off x="1368152" y="2605048"/>
          <a:ext cx="1622267" cy="4996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err="1">
              <a:solidFill>
                <a:srgbClr val="FFC000"/>
              </a:solidFill>
              <a:latin typeface="Calibri" pitchFamily="34" charset="0"/>
            </a:rPr>
            <a:t>erholt</a:t>
          </a:r>
          <a:r>
            <a:rPr lang="en-US" sz="2400" b="1" dirty="0">
              <a:solidFill>
                <a:srgbClr val="FFC000"/>
              </a:solidFill>
              <a:latin typeface="Calibri" pitchFamily="34" charset="0"/>
            </a:rPr>
            <a:t> </a:t>
          </a:r>
          <a:r>
            <a:rPr lang="en-US" sz="2400" b="1" dirty="0" err="1">
              <a:solidFill>
                <a:srgbClr val="FFC000"/>
              </a:solidFill>
              <a:latin typeface="Calibri" pitchFamily="34" charset="0"/>
            </a:rPr>
            <a:t>sich</a:t>
          </a:r>
          <a:endParaRPr lang="en-US" sz="2400" b="1" dirty="0">
            <a:solidFill>
              <a:srgbClr val="FFC000"/>
            </a:solidFill>
            <a:latin typeface="Calibri" pitchFamily="34" charset="0"/>
          </a:endParaRPr>
        </a:p>
      </cdr:txBody>
    </cdr:sp>
  </cdr:relSizeAnchor>
  <cdr:relSizeAnchor xmlns:cdr="http://schemas.openxmlformats.org/drawingml/2006/chartDrawing">
    <cdr:from>
      <cdr:x>0.59368</cdr:x>
      <cdr:y>0.21632</cdr:y>
    </cdr:from>
    <cdr:to>
      <cdr:x>0.83257</cdr:x>
      <cdr:y>0.31128</cdr:y>
    </cdr:to>
    <cdr:sp macro="" textlink="">
      <cdr:nvSpPr>
        <cdr:cNvPr id="6" name="TextBox 1"/>
        <cdr:cNvSpPr txBox="1"/>
      </cdr:nvSpPr>
      <cdr:spPr>
        <a:xfrm xmlns:a="http://schemas.openxmlformats.org/drawingml/2006/main">
          <a:off x="2777654" y="704134"/>
          <a:ext cx="1117690" cy="309095"/>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err="1">
              <a:solidFill>
                <a:srgbClr val="FFC000"/>
              </a:solidFill>
              <a:latin typeface="Calibri" pitchFamily="34" charset="0"/>
            </a:rPr>
            <a:t>überfischt</a:t>
          </a:r>
          <a:r>
            <a:rPr lang="en-US" sz="2400" b="1" dirty="0">
              <a:solidFill>
                <a:srgbClr val="FFC000"/>
              </a:solidFill>
              <a:latin typeface="Calibri" pitchFamily="34" charset="0"/>
            </a:rPr>
            <a:t>  </a:t>
          </a:r>
          <a:r>
            <a:rPr lang="en-US" sz="1400" b="1" dirty="0"/>
            <a:t>   </a:t>
          </a:r>
        </a:p>
      </cdr:txBody>
    </cdr:sp>
  </cdr:relSizeAnchor>
  <cdr:relSizeAnchor xmlns:cdr="http://schemas.openxmlformats.org/drawingml/2006/chartDrawing">
    <cdr:from>
      <cdr:x>0.23531</cdr:x>
      <cdr:y>0.45318</cdr:y>
    </cdr:from>
    <cdr:to>
      <cdr:x>0.33158</cdr:x>
      <cdr:y>0.52961</cdr:y>
    </cdr:to>
    <cdr:sp macro="" textlink="">
      <cdr:nvSpPr>
        <cdr:cNvPr id="7" name="Textfeld 6"/>
        <cdr:cNvSpPr txBox="1"/>
      </cdr:nvSpPr>
      <cdr:spPr>
        <a:xfrm xmlns:a="http://schemas.openxmlformats.org/drawingml/2006/main">
          <a:off x="1584176" y="2384377"/>
          <a:ext cx="648072" cy="4021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2000" dirty="0">
              <a:latin typeface="Calibri" pitchFamily="34" charset="0"/>
            </a:rPr>
            <a:t>h</a:t>
          </a:r>
          <a:r>
            <a:rPr lang="de-DE" sz="2000" dirty="0" smtClean="0">
              <a:latin typeface="Calibri" pitchFamily="34" charset="0"/>
            </a:rPr>
            <a:t>er-</a:t>
          </a:r>
          <a:r>
            <a:rPr lang="de-DE" sz="2000" dirty="0" err="1" smtClean="0">
              <a:latin typeface="Calibri" pitchFamily="34" charset="0"/>
            </a:rPr>
            <a:t>irls</a:t>
          </a:r>
          <a:endParaRPr lang="de-DE" sz="2000" dirty="0">
            <a:latin typeface="Calibri"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153ED-031C-4C4A-B4BC-8EC2EED4E08C}" type="datetimeFigureOut">
              <a:rPr lang="en-US" smtClean="0"/>
              <a:t>12/14/2016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EFC5C-C851-494E-97F1-36B779136C37}" type="slidenum">
              <a:rPr lang="en-US" smtClean="0"/>
              <a:t>‹#›</a:t>
            </a:fld>
            <a:endParaRPr lang="en-US"/>
          </a:p>
        </p:txBody>
      </p:sp>
    </p:spTree>
    <p:extLst>
      <p:ext uri="{BB962C8B-B14F-4D97-AF65-F5344CB8AC3E}">
        <p14:creationId xmlns:p14="http://schemas.microsoft.com/office/powerpoint/2010/main" val="628017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106E046-2264-4058-99BE-758E33F4513A}" type="slidenum">
              <a:rPr lang="en-US" altLang="en-US">
                <a:solidFill>
                  <a:prstClr val="black"/>
                </a:solidFill>
              </a:rPr>
              <a:pPr eaLnBrk="1" hangingPunct="1"/>
              <a:t>13</a:t>
            </a:fld>
            <a:endParaRPr lang="en-US" altLang="en-US">
              <a:solidFill>
                <a:prstClr val="black"/>
              </a:solidFill>
            </a:endParaRPr>
          </a:p>
        </p:txBody>
      </p:sp>
    </p:spTree>
    <p:extLst>
      <p:ext uri="{BB962C8B-B14F-4D97-AF65-F5344CB8AC3E}">
        <p14:creationId xmlns:p14="http://schemas.microsoft.com/office/powerpoint/2010/main" val="764336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3E8BA05-A201-44E2-A12D-56220599B3EB}" type="slidenum">
              <a:rPr lang="en-US" altLang="en-US">
                <a:solidFill>
                  <a:prstClr val="black"/>
                </a:solidFill>
              </a:rPr>
              <a:pPr eaLnBrk="1" hangingPunct="1"/>
              <a:t>14</a:t>
            </a:fld>
            <a:endParaRPr lang="en-US" altLang="en-US">
              <a:solidFill>
                <a:prstClr val="black"/>
              </a:solidFill>
            </a:endParaRPr>
          </a:p>
        </p:txBody>
      </p:sp>
    </p:spTree>
    <p:extLst>
      <p:ext uri="{BB962C8B-B14F-4D97-AF65-F5344CB8AC3E}">
        <p14:creationId xmlns:p14="http://schemas.microsoft.com/office/powerpoint/2010/main" val="327068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6994716-C170-4CC6-8796-B01FD9780218}" type="slidenum">
              <a:rPr lang="en-US" altLang="en-US">
                <a:solidFill>
                  <a:prstClr val="black"/>
                </a:solidFill>
              </a:rPr>
              <a:pPr eaLnBrk="1" hangingPunct="1"/>
              <a:t>16</a:t>
            </a:fld>
            <a:endParaRPr lang="en-US" altLang="en-US">
              <a:solidFill>
                <a:prstClr val="black"/>
              </a:solidFill>
            </a:endParaRPr>
          </a:p>
        </p:txBody>
      </p:sp>
    </p:spTree>
    <p:extLst>
      <p:ext uri="{BB962C8B-B14F-4D97-AF65-F5344CB8AC3E}">
        <p14:creationId xmlns:p14="http://schemas.microsoft.com/office/powerpoint/2010/main" val="22515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2918D8E-150C-4B47-94BE-D1D34259FA59}" type="slidenum">
              <a:rPr lang="en-US" altLang="en-US">
                <a:solidFill>
                  <a:prstClr val="black"/>
                </a:solidFill>
              </a:rPr>
              <a:pPr eaLnBrk="1" hangingPunct="1"/>
              <a:t>18</a:t>
            </a:fld>
            <a:endParaRPr lang="en-US" altLang="en-US">
              <a:solidFill>
                <a:prstClr val="black"/>
              </a:solidFill>
            </a:endParaRPr>
          </a:p>
        </p:txBody>
      </p:sp>
    </p:spTree>
    <p:extLst>
      <p:ext uri="{BB962C8B-B14F-4D97-AF65-F5344CB8AC3E}">
        <p14:creationId xmlns:p14="http://schemas.microsoft.com/office/powerpoint/2010/main" val="417665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13C452-003B-4882-833E-125478E0FF11}"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329262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3C452-003B-4882-833E-125478E0FF11}"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199518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3C452-003B-4882-833E-125478E0FF11}"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909120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BCEB0-02FE-4224-A35D-564E2B0B2022}"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710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BCEB0-02FE-4224-A35D-564E2B0B2022}"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2739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BCEB0-02FE-4224-A35D-564E2B0B2022}"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694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BCEB0-02FE-4224-A35D-564E2B0B2022}" type="datetimeFigureOut">
              <a:rPr lang="en-US" smtClean="0">
                <a:solidFill>
                  <a:prstClr val="black">
                    <a:tint val="75000"/>
                  </a:prstClr>
                </a:solidFill>
              </a:rPr>
              <a:pPr/>
              <a:t>12/14/2016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756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BCEB0-02FE-4224-A35D-564E2B0B2022}" type="datetimeFigureOut">
              <a:rPr lang="en-US" smtClean="0">
                <a:solidFill>
                  <a:prstClr val="black">
                    <a:tint val="75000"/>
                  </a:prstClr>
                </a:solidFill>
              </a:rPr>
              <a:pPr/>
              <a:t>12/14/2016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922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BCEB0-02FE-4224-A35D-564E2B0B2022}" type="datetimeFigureOut">
              <a:rPr lang="en-US" smtClean="0">
                <a:solidFill>
                  <a:prstClr val="black">
                    <a:tint val="75000"/>
                  </a:prstClr>
                </a:solidFill>
              </a:rPr>
              <a:pPr/>
              <a:t>12/14/2016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960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BCEB0-02FE-4224-A35D-564E2B0B2022}" type="datetimeFigureOut">
              <a:rPr lang="en-US" smtClean="0">
                <a:solidFill>
                  <a:prstClr val="black">
                    <a:tint val="75000"/>
                  </a:prstClr>
                </a:solidFill>
              </a:rPr>
              <a:pPr/>
              <a:t>12/14/2016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910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BCEB0-02FE-4224-A35D-564E2B0B2022}" type="datetimeFigureOut">
              <a:rPr lang="en-US" smtClean="0">
                <a:solidFill>
                  <a:prstClr val="black">
                    <a:tint val="75000"/>
                  </a:prstClr>
                </a:solidFill>
              </a:rPr>
              <a:pPr/>
              <a:t>12/14/2016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5746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3C452-003B-4882-833E-125478E0FF11}"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2823921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BCEB0-02FE-4224-A35D-564E2B0B2022}" type="datetimeFigureOut">
              <a:rPr lang="en-US" smtClean="0">
                <a:solidFill>
                  <a:prstClr val="black">
                    <a:tint val="75000"/>
                  </a:prstClr>
                </a:solidFill>
              </a:rPr>
              <a:pPr/>
              <a:t>12/14/2016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132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BCEB0-02FE-4224-A35D-564E2B0B2022}"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029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BCEB0-02FE-4224-A35D-564E2B0B2022}"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23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468348-10F0-4775-97C3-F223143DB0CB}" type="datetimeFigureOut">
              <a:rPr lang="en-US">
                <a:solidFill>
                  <a:prstClr val="black">
                    <a:tint val="75000"/>
                  </a:prstClr>
                </a:solidFill>
              </a:rPr>
              <a:pPr>
                <a:def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1427BF3-152D-4164-B492-A62685A95B15}" type="slidenum">
              <a:rPr lang="en-US" altLang="en-US"/>
              <a:pPr/>
              <a:t>‹#›</a:t>
            </a:fld>
            <a:endParaRPr lang="en-US" altLang="en-US"/>
          </a:p>
        </p:txBody>
      </p:sp>
    </p:spTree>
    <p:extLst>
      <p:ext uri="{BB962C8B-B14F-4D97-AF65-F5344CB8AC3E}">
        <p14:creationId xmlns:p14="http://schemas.microsoft.com/office/powerpoint/2010/main" val="1376876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ACF378-841D-411F-8888-87A10C425C57}" type="datetimeFigureOut">
              <a:rPr lang="en-US">
                <a:solidFill>
                  <a:prstClr val="black">
                    <a:tint val="75000"/>
                  </a:prstClr>
                </a:solidFill>
              </a:rPr>
              <a:pPr>
                <a:def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BDCB277-E465-4A84-A5B4-FB90DADF1FBE}" type="slidenum">
              <a:rPr lang="en-US" altLang="en-US"/>
              <a:pPr/>
              <a:t>‹#›</a:t>
            </a:fld>
            <a:endParaRPr lang="en-US" altLang="en-US"/>
          </a:p>
        </p:txBody>
      </p:sp>
    </p:spTree>
    <p:extLst>
      <p:ext uri="{BB962C8B-B14F-4D97-AF65-F5344CB8AC3E}">
        <p14:creationId xmlns:p14="http://schemas.microsoft.com/office/powerpoint/2010/main" val="1869636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43D1704-9BD4-41EA-8723-8710AA23250D}" type="datetimeFigureOut">
              <a:rPr lang="en-US">
                <a:solidFill>
                  <a:prstClr val="black">
                    <a:tint val="75000"/>
                  </a:prstClr>
                </a:solidFill>
              </a:rPr>
              <a:pPr>
                <a:def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2F7DD69-0A80-4538-847B-A3E06A9E646F}" type="slidenum">
              <a:rPr lang="en-US" altLang="en-US"/>
              <a:pPr/>
              <a:t>‹#›</a:t>
            </a:fld>
            <a:endParaRPr lang="en-US" altLang="en-US"/>
          </a:p>
        </p:txBody>
      </p:sp>
    </p:spTree>
    <p:extLst>
      <p:ext uri="{BB962C8B-B14F-4D97-AF65-F5344CB8AC3E}">
        <p14:creationId xmlns:p14="http://schemas.microsoft.com/office/powerpoint/2010/main" val="3240900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6AC0740-B899-456F-839F-C8A063EACED0}" type="datetimeFigureOut">
              <a:rPr lang="en-US">
                <a:solidFill>
                  <a:prstClr val="black">
                    <a:tint val="75000"/>
                  </a:prstClr>
                </a:solidFill>
              </a:rPr>
              <a:pPr>
                <a:defRPr/>
              </a:pPr>
              <a:t>12/14/2016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3041FFC-BD83-4EAA-B103-7EA6DFE8FA38}" type="slidenum">
              <a:rPr lang="en-US" altLang="en-US"/>
              <a:pPr/>
              <a:t>‹#›</a:t>
            </a:fld>
            <a:endParaRPr lang="en-US" altLang="en-US"/>
          </a:p>
        </p:txBody>
      </p:sp>
    </p:spTree>
    <p:extLst>
      <p:ext uri="{BB962C8B-B14F-4D97-AF65-F5344CB8AC3E}">
        <p14:creationId xmlns:p14="http://schemas.microsoft.com/office/powerpoint/2010/main" val="2655094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5703FB3-5BCC-4A59-9AF1-421987E93703}" type="datetimeFigureOut">
              <a:rPr lang="en-US">
                <a:solidFill>
                  <a:prstClr val="black">
                    <a:tint val="75000"/>
                  </a:prstClr>
                </a:solidFill>
              </a:rPr>
              <a:pPr>
                <a:defRPr/>
              </a:pPr>
              <a:t>12/14/2016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A137A868-319A-477F-9A0C-F026907A7CFA}" type="slidenum">
              <a:rPr lang="en-US" altLang="en-US"/>
              <a:pPr/>
              <a:t>‹#›</a:t>
            </a:fld>
            <a:endParaRPr lang="en-US" altLang="en-US"/>
          </a:p>
        </p:txBody>
      </p:sp>
    </p:spTree>
    <p:extLst>
      <p:ext uri="{BB962C8B-B14F-4D97-AF65-F5344CB8AC3E}">
        <p14:creationId xmlns:p14="http://schemas.microsoft.com/office/powerpoint/2010/main" val="2171354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8591ED9-4981-49CF-AA1C-955DE1255582}" type="datetimeFigureOut">
              <a:rPr lang="en-US">
                <a:solidFill>
                  <a:prstClr val="black">
                    <a:tint val="75000"/>
                  </a:prstClr>
                </a:solidFill>
              </a:rPr>
              <a:pPr>
                <a:defRPr/>
              </a:pPr>
              <a:t>12/14/2016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DD6BC91-2C1A-492B-A8CB-2853C0A38630}" type="slidenum">
              <a:rPr lang="en-US" altLang="en-US"/>
              <a:pPr/>
              <a:t>‹#›</a:t>
            </a:fld>
            <a:endParaRPr lang="en-US" altLang="en-US"/>
          </a:p>
        </p:txBody>
      </p:sp>
    </p:spTree>
    <p:extLst>
      <p:ext uri="{BB962C8B-B14F-4D97-AF65-F5344CB8AC3E}">
        <p14:creationId xmlns:p14="http://schemas.microsoft.com/office/powerpoint/2010/main" val="2462296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E08CC2-2D11-43DF-99C4-9852E71CB54D}" type="datetimeFigureOut">
              <a:rPr lang="en-US">
                <a:solidFill>
                  <a:prstClr val="black">
                    <a:tint val="75000"/>
                  </a:prstClr>
                </a:solidFill>
              </a:rPr>
              <a:pPr>
                <a:defRPr/>
              </a:pPr>
              <a:t>12/14/2016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53E3594-5707-4324-8CD4-E6B2B246F149}" type="slidenum">
              <a:rPr lang="en-US" altLang="en-US"/>
              <a:pPr/>
              <a:t>‹#›</a:t>
            </a:fld>
            <a:endParaRPr lang="en-US" altLang="en-US"/>
          </a:p>
        </p:txBody>
      </p:sp>
    </p:spTree>
    <p:extLst>
      <p:ext uri="{BB962C8B-B14F-4D97-AF65-F5344CB8AC3E}">
        <p14:creationId xmlns:p14="http://schemas.microsoft.com/office/powerpoint/2010/main" val="299750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13C452-003B-4882-833E-125478E0FF11}"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3284441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3A32A1-3A9A-4925-B38F-25B6F2120BD4}" type="datetimeFigureOut">
              <a:rPr lang="en-US">
                <a:solidFill>
                  <a:prstClr val="black">
                    <a:tint val="75000"/>
                  </a:prstClr>
                </a:solidFill>
              </a:rPr>
              <a:pPr>
                <a:defRPr/>
              </a:pPr>
              <a:t>12/14/2016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75CC049-428C-4BE0-BBA3-6DA3BE8F6A05}" type="slidenum">
              <a:rPr lang="en-US" altLang="en-US"/>
              <a:pPr/>
              <a:t>‹#›</a:t>
            </a:fld>
            <a:endParaRPr lang="en-US" altLang="en-US"/>
          </a:p>
        </p:txBody>
      </p:sp>
    </p:spTree>
    <p:extLst>
      <p:ext uri="{BB962C8B-B14F-4D97-AF65-F5344CB8AC3E}">
        <p14:creationId xmlns:p14="http://schemas.microsoft.com/office/powerpoint/2010/main" val="450992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62E69E-7A10-4413-937A-2D67A1615AC2}" type="datetimeFigureOut">
              <a:rPr lang="en-US">
                <a:solidFill>
                  <a:prstClr val="black">
                    <a:tint val="75000"/>
                  </a:prstClr>
                </a:solidFill>
              </a:rPr>
              <a:pPr>
                <a:defRPr/>
              </a:pPr>
              <a:t>12/14/2016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E3B4254-7066-4C52-BF95-09CC02ED08F7}" type="slidenum">
              <a:rPr lang="en-US" altLang="en-US"/>
              <a:pPr/>
              <a:t>‹#›</a:t>
            </a:fld>
            <a:endParaRPr lang="en-US" altLang="en-US"/>
          </a:p>
        </p:txBody>
      </p:sp>
    </p:spTree>
    <p:extLst>
      <p:ext uri="{BB962C8B-B14F-4D97-AF65-F5344CB8AC3E}">
        <p14:creationId xmlns:p14="http://schemas.microsoft.com/office/powerpoint/2010/main" val="1777476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13677B-904D-46A2-81F7-91CB4D9CB2E4}" type="datetimeFigureOut">
              <a:rPr lang="en-US">
                <a:solidFill>
                  <a:prstClr val="black">
                    <a:tint val="75000"/>
                  </a:prstClr>
                </a:solidFill>
              </a:rPr>
              <a:pPr>
                <a:def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4DAFBA0-A835-4817-A6F0-0630939712DC}" type="slidenum">
              <a:rPr lang="en-US" altLang="en-US"/>
              <a:pPr/>
              <a:t>‹#›</a:t>
            </a:fld>
            <a:endParaRPr lang="en-US" altLang="en-US"/>
          </a:p>
        </p:txBody>
      </p:sp>
    </p:spTree>
    <p:extLst>
      <p:ext uri="{BB962C8B-B14F-4D97-AF65-F5344CB8AC3E}">
        <p14:creationId xmlns:p14="http://schemas.microsoft.com/office/powerpoint/2010/main" val="1512091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B5CCF2-B912-4357-9EF0-E76E55267EF0}" type="datetimeFigureOut">
              <a:rPr lang="en-US">
                <a:solidFill>
                  <a:prstClr val="black">
                    <a:tint val="75000"/>
                  </a:prstClr>
                </a:solidFill>
              </a:rPr>
              <a:pPr>
                <a:def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C16B96E-9D5C-4719-822C-3ADFA6D7D6D4}" type="slidenum">
              <a:rPr lang="en-US" altLang="en-US"/>
              <a:pPr/>
              <a:t>‹#›</a:t>
            </a:fld>
            <a:endParaRPr lang="en-US" altLang="en-US"/>
          </a:p>
        </p:txBody>
      </p:sp>
    </p:spTree>
    <p:extLst>
      <p:ext uri="{BB962C8B-B14F-4D97-AF65-F5344CB8AC3E}">
        <p14:creationId xmlns:p14="http://schemas.microsoft.com/office/powerpoint/2010/main" val="523357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en-US" altLang="de-DE">
              <a:solidFill>
                <a:srgbClr val="FFFF00"/>
              </a:solidFill>
            </a:endParaRPr>
          </a:p>
        </p:txBody>
      </p:sp>
      <p:sp>
        <p:nvSpPr>
          <p:cNvPr id="5" name="Fußzeilenplatzhalter 4"/>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6" name="Foliennummernplatzhalter 5"/>
          <p:cNvSpPr>
            <a:spLocks noGrp="1"/>
          </p:cNvSpPr>
          <p:nvPr>
            <p:ph type="sldNum" sz="quarter" idx="12"/>
          </p:nvPr>
        </p:nvSpPr>
        <p:spPr/>
        <p:txBody>
          <a:bodyPr/>
          <a:lstStyle>
            <a:lvl1pPr>
              <a:defRPr/>
            </a:lvl1pPr>
          </a:lstStyle>
          <a:p>
            <a:fld id="{20A84B28-C6F7-4AAF-BCF8-11ADF74F095A}"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3378423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ltLang="de-DE">
              <a:solidFill>
                <a:srgbClr val="FFFF00"/>
              </a:solidFill>
            </a:endParaRPr>
          </a:p>
        </p:txBody>
      </p:sp>
      <p:sp>
        <p:nvSpPr>
          <p:cNvPr id="5" name="Fußzeilenplatzhalter 4"/>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6" name="Foliennummernplatzhalter 5"/>
          <p:cNvSpPr>
            <a:spLocks noGrp="1"/>
          </p:cNvSpPr>
          <p:nvPr>
            <p:ph type="sldNum" sz="quarter" idx="12"/>
          </p:nvPr>
        </p:nvSpPr>
        <p:spPr/>
        <p:txBody>
          <a:bodyPr/>
          <a:lstStyle>
            <a:lvl1pPr>
              <a:defRPr/>
            </a:lvl1pPr>
          </a:lstStyle>
          <a:p>
            <a:fld id="{2927B4F1-7B19-4AAC-9E7A-09718F637BFD}"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2028063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en-US" altLang="de-DE">
              <a:solidFill>
                <a:srgbClr val="FFFF00"/>
              </a:solidFill>
            </a:endParaRPr>
          </a:p>
        </p:txBody>
      </p:sp>
      <p:sp>
        <p:nvSpPr>
          <p:cNvPr id="5" name="Fußzeilenplatzhalter 4"/>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6" name="Foliennummernplatzhalter 5"/>
          <p:cNvSpPr>
            <a:spLocks noGrp="1"/>
          </p:cNvSpPr>
          <p:nvPr>
            <p:ph type="sldNum" sz="quarter" idx="12"/>
          </p:nvPr>
        </p:nvSpPr>
        <p:spPr/>
        <p:txBody>
          <a:bodyPr/>
          <a:lstStyle>
            <a:lvl1pPr>
              <a:defRPr/>
            </a:lvl1pPr>
          </a:lstStyle>
          <a:p>
            <a:fld id="{3B11684F-137B-43EF-81F5-D06A03E23D7A}"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1672986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en-US" altLang="de-DE">
              <a:solidFill>
                <a:srgbClr val="FFFF00"/>
              </a:solidFill>
            </a:endParaRPr>
          </a:p>
        </p:txBody>
      </p:sp>
      <p:sp>
        <p:nvSpPr>
          <p:cNvPr id="6" name="Fußzeilenplatzhalter 5"/>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7" name="Foliennummernplatzhalter 6"/>
          <p:cNvSpPr>
            <a:spLocks noGrp="1"/>
          </p:cNvSpPr>
          <p:nvPr>
            <p:ph type="sldNum" sz="quarter" idx="12"/>
          </p:nvPr>
        </p:nvSpPr>
        <p:spPr/>
        <p:txBody>
          <a:bodyPr/>
          <a:lstStyle>
            <a:lvl1pPr>
              <a:defRPr/>
            </a:lvl1pPr>
          </a:lstStyle>
          <a:p>
            <a:fld id="{F25CB2EC-D074-48AF-8EF4-59D1753CADFF}"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3315882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en-US" altLang="de-DE">
              <a:solidFill>
                <a:srgbClr val="FFFF00"/>
              </a:solidFill>
            </a:endParaRPr>
          </a:p>
        </p:txBody>
      </p:sp>
      <p:sp>
        <p:nvSpPr>
          <p:cNvPr id="8" name="Fußzeilenplatzhalter 7"/>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9" name="Foliennummernplatzhalter 8"/>
          <p:cNvSpPr>
            <a:spLocks noGrp="1"/>
          </p:cNvSpPr>
          <p:nvPr>
            <p:ph type="sldNum" sz="quarter" idx="12"/>
          </p:nvPr>
        </p:nvSpPr>
        <p:spPr/>
        <p:txBody>
          <a:bodyPr/>
          <a:lstStyle>
            <a:lvl1pPr>
              <a:defRPr/>
            </a:lvl1pPr>
          </a:lstStyle>
          <a:p>
            <a:fld id="{35CD42D1-5280-4945-A8FD-31889A74F5CA}"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3122666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en-US" altLang="de-DE">
              <a:solidFill>
                <a:srgbClr val="FFFF00"/>
              </a:solidFill>
            </a:endParaRPr>
          </a:p>
        </p:txBody>
      </p:sp>
      <p:sp>
        <p:nvSpPr>
          <p:cNvPr id="4" name="Fußzeilenplatzhalter 3"/>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5" name="Foliennummernplatzhalter 4"/>
          <p:cNvSpPr>
            <a:spLocks noGrp="1"/>
          </p:cNvSpPr>
          <p:nvPr>
            <p:ph type="sldNum" sz="quarter" idx="12"/>
          </p:nvPr>
        </p:nvSpPr>
        <p:spPr/>
        <p:txBody>
          <a:bodyPr/>
          <a:lstStyle>
            <a:lvl1pPr>
              <a:defRPr/>
            </a:lvl1pPr>
          </a:lstStyle>
          <a:p>
            <a:fld id="{5DD9F1BD-E49B-4418-B440-8CE1330D745B}"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1488825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13C452-003B-4882-833E-125478E0FF11}"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4016292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en-US" altLang="de-DE">
              <a:solidFill>
                <a:srgbClr val="FFFF00"/>
              </a:solidFill>
            </a:endParaRPr>
          </a:p>
        </p:txBody>
      </p:sp>
      <p:sp>
        <p:nvSpPr>
          <p:cNvPr id="3" name="Fußzeilenplatzhalter 2"/>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4" name="Foliennummernplatzhalter 3"/>
          <p:cNvSpPr>
            <a:spLocks noGrp="1"/>
          </p:cNvSpPr>
          <p:nvPr>
            <p:ph type="sldNum" sz="quarter" idx="12"/>
          </p:nvPr>
        </p:nvSpPr>
        <p:spPr/>
        <p:txBody>
          <a:bodyPr/>
          <a:lstStyle>
            <a:lvl1pPr>
              <a:defRPr/>
            </a:lvl1pPr>
          </a:lstStyle>
          <a:p>
            <a:fld id="{D6BAD666-1B45-414C-A101-3A530761F6D7}"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21605330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en-US" altLang="de-DE">
              <a:solidFill>
                <a:srgbClr val="FFFF00"/>
              </a:solidFill>
            </a:endParaRPr>
          </a:p>
        </p:txBody>
      </p:sp>
      <p:sp>
        <p:nvSpPr>
          <p:cNvPr id="6" name="Fußzeilenplatzhalter 5"/>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7" name="Foliennummernplatzhalter 6"/>
          <p:cNvSpPr>
            <a:spLocks noGrp="1"/>
          </p:cNvSpPr>
          <p:nvPr>
            <p:ph type="sldNum" sz="quarter" idx="12"/>
          </p:nvPr>
        </p:nvSpPr>
        <p:spPr/>
        <p:txBody>
          <a:bodyPr/>
          <a:lstStyle>
            <a:lvl1pPr>
              <a:defRPr/>
            </a:lvl1pPr>
          </a:lstStyle>
          <a:p>
            <a:fld id="{B5867869-75DF-4420-9974-2C7CA6959DA3}"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275408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en-US" altLang="de-DE">
              <a:solidFill>
                <a:srgbClr val="FFFF00"/>
              </a:solidFill>
            </a:endParaRPr>
          </a:p>
        </p:txBody>
      </p:sp>
      <p:sp>
        <p:nvSpPr>
          <p:cNvPr id="6" name="Fußzeilenplatzhalter 5"/>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7" name="Foliennummernplatzhalter 6"/>
          <p:cNvSpPr>
            <a:spLocks noGrp="1"/>
          </p:cNvSpPr>
          <p:nvPr>
            <p:ph type="sldNum" sz="quarter" idx="12"/>
          </p:nvPr>
        </p:nvSpPr>
        <p:spPr/>
        <p:txBody>
          <a:bodyPr/>
          <a:lstStyle>
            <a:lvl1pPr>
              <a:defRPr/>
            </a:lvl1pPr>
          </a:lstStyle>
          <a:p>
            <a:fld id="{E831A0C2-7C72-46BE-A99E-233C444D7885}"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1909339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ltLang="de-DE">
              <a:solidFill>
                <a:srgbClr val="FFFF00"/>
              </a:solidFill>
            </a:endParaRPr>
          </a:p>
        </p:txBody>
      </p:sp>
      <p:sp>
        <p:nvSpPr>
          <p:cNvPr id="5" name="Fußzeilenplatzhalter 4"/>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6" name="Foliennummernplatzhalter 5"/>
          <p:cNvSpPr>
            <a:spLocks noGrp="1"/>
          </p:cNvSpPr>
          <p:nvPr>
            <p:ph type="sldNum" sz="quarter" idx="12"/>
          </p:nvPr>
        </p:nvSpPr>
        <p:spPr/>
        <p:txBody>
          <a:bodyPr/>
          <a:lstStyle>
            <a:lvl1pPr>
              <a:defRPr/>
            </a:lvl1pPr>
          </a:lstStyle>
          <a:p>
            <a:fld id="{81F6AA50-8857-4E45-A71B-52A0EB560C56}"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2626256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686800" y="609600"/>
            <a:ext cx="25908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14400" y="609600"/>
            <a:ext cx="75692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ltLang="de-DE">
              <a:solidFill>
                <a:srgbClr val="FFFF00"/>
              </a:solidFill>
            </a:endParaRPr>
          </a:p>
        </p:txBody>
      </p:sp>
      <p:sp>
        <p:nvSpPr>
          <p:cNvPr id="5" name="Fußzeilenplatzhalter 4"/>
          <p:cNvSpPr>
            <a:spLocks noGrp="1"/>
          </p:cNvSpPr>
          <p:nvPr>
            <p:ph type="ftr" sz="quarter" idx="11"/>
          </p:nvPr>
        </p:nvSpPr>
        <p:spPr/>
        <p:txBody>
          <a:bodyPr/>
          <a:lstStyle>
            <a:lvl1pPr>
              <a:defRPr/>
            </a:lvl1pPr>
          </a:lstStyle>
          <a:p>
            <a:r>
              <a:rPr lang="de-DE" altLang="de-DE" smtClean="0">
                <a:solidFill>
                  <a:srgbClr val="FFFF00"/>
                </a:solidFill>
              </a:rPr>
              <a:t>S. Opitz, GEOMAR, BfN Cluster 9, Vortrag Vilm 12/11/13</a:t>
            </a:r>
            <a:endParaRPr lang="en-US" altLang="de-DE">
              <a:solidFill>
                <a:srgbClr val="FFFF00"/>
              </a:solidFill>
            </a:endParaRPr>
          </a:p>
        </p:txBody>
      </p:sp>
      <p:sp>
        <p:nvSpPr>
          <p:cNvPr id="6" name="Foliennummernplatzhalter 5"/>
          <p:cNvSpPr>
            <a:spLocks noGrp="1"/>
          </p:cNvSpPr>
          <p:nvPr>
            <p:ph type="sldNum" sz="quarter" idx="12"/>
          </p:nvPr>
        </p:nvSpPr>
        <p:spPr/>
        <p:txBody>
          <a:bodyPr/>
          <a:lstStyle>
            <a:lvl1pPr>
              <a:defRPr/>
            </a:lvl1pPr>
          </a:lstStyle>
          <a:p>
            <a:fld id="{F09A96B6-C127-491A-B2AF-DE1630653A63}" type="slidenum">
              <a:rPr lang="en-US" altLang="de-DE">
                <a:solidFill>
                  <a:srgbClr val="FFFF00"/>
                </a:solidFill>
              </a:rPr>
              <a:pPr/>
              <a:t>‹#›</a:t>
            </a:fld>
            <a:endParaRPr lang="en-US" altLang="de-DE">
              <a:solidFill>
                <a:srgbClr val="FFFF00"/>
              </a:solidFill>
            </a:endParaRPr>
          </a:p>
        </p:txBody>
      </p:sp>
    </p:spTree>
    <p:extLst>
      <p:ext uri="{BB962C8B-B14F-4D97-AF65-F5344CB8AC3E}">
        <p14:creationId xmlns:p14="http://schemas.microsoft.com/office/powerpoint/2010/main" val="3316456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13C452-003B-4882-833E-125478E0FF11}" type="datetimeFigureOut">
              <a:rPr lang="en-US" smtClean="0"/>
              <a:t>12/14/2016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419664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13C452-003B-4882-833E-125478E0FF11}" type="datetimeFigureOut">
              <a:rPr lang="en-US" smtClean="0"/>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74021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3C452-003B-4882-833E-125478E0FF11}" type="datetimeFigureOut">
              <a:rPr lang="en-US" smtClean="0"/>
              <a:t>12/14/2016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110938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3C452-003B-4882-833E-125478E0FF11}"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18053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3C452-003B-4882-833E-125478E0FF11}"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CDE82-0601-456C-888E-E2DFDE171E00}" type="slidenum">
              <a:rPr lang="en-US" smtClean="0"/>
              <a:t>‹#›</a:t>
            </a:fld>
            <a:endParaRPr lang="en-US"/>
          </a:p>
        </p:txBody>
      </p:sp>
    </p:spTree>
    <p:extLst>
      <p:ext uri="{BB962C8B-B14F-4D97-AF65-F5344CB8AC3E}">
        <p14:creationId xmlns:p14="http://schemas.microsoft.com/office/powerpoint/2010/main" val="1063528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3C452-003B-4882-833E-125478E0FF11}" type="datetimeFigureOut">
              <a:rPr lang="en-US" smtClean="0"/>
              <a:t>12/14/2016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CDE82-0601-456C-888E-E2DFDE171E00}" type="slidenum">
              <a:rPr lang="en-US" smtClean="0"/>
              <a:t>‹#›</a:t>
            </a:fld>
            <a:endParaRPr lang="en-US"/>
          </a:p>
        </p:txBody>
      </p:sp>
    </p:spTree>
    <p:extLst>
      <p:ext uri="{BB962C8B-B14F-4D97-AF65-F5344CB8AC3E}">
        <p14:creationId xmlns:p14="http://schemas.microsoft.com/office/powerpoint/2010/main" val="3265652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BCEB0-02FE-4224-A35D-564E2B0B2022}"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A83A5-E661-4F61-BB7B-DB0A3F3517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839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1EDCCE8-1FD3-4A3F-97CB-8CE28B10A27F}" type="datetimeFigureOut">
              <a:rPr lang="en-US">
                <a:solidFill>
                  <a:prstClr val="black">
                    <a:tint val="75000"/>
                  </a:prstClr>
                </a:solidFill>
              </a:rPr>
              <a:pPr>
                <a:defRPr/>
              </a:pPr>
              <a:t>12/14/2016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3AB40760-F3D4-4FDA-979C-DFDD4B76B1A6}"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1803124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lvl1pPr>
          </a:lstStyle>
          <a:p>
            <a:pPr eaLnBrk="0" fontAlgn="base" hangingPunct="0">
              <a:spcBef>
                <a:spcPct val="0"/>
              </a:spcBef>
              <a:spcAft>
                <a:spcPct val="0"/>
              </a:spcAft>
            </a:pPr>
            <a:endParaRPr lang="en-US" altLang="de-DE">
              <a:solidFill>
                <a:srgbClr val="FFFF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0"/>
            </a:lvl1pPr>
          </a:lstStyle>
          <a:p>
            <a:pPr eaLnBrk="0" fontAlgn="base" hangingPunct="0">
              <a:spcBef>
                <a:spcPct val="0"/>
              </a:spcBef>
              <a:spcAft>
                <a:spcPct val="0"/>
              </a:spcAft>
            </a:pPr>
            <a:r>
              <a:rPr lang="de-DE" altLang="de-DE" smtClean="0">
                <a:solidFill>
                  <a:srgbClr val="FFFF00"/>
                </a:solidFill>
              </a:rPr>
              <a:t>S. Opitz, GEOMAR, BfN Cluster 9, Vortrag Vilm 12/11/13</a:t>
            </a:r>
            <a:endParaRPr lang="en-US" altLang="de-DE">
              <a:solidFill>
                <a:srgbClr val="FFFF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lvl1pPr>
          </a:lstStyle>
          <a:p>
            <a:pPr eaLnBrk="0" fontAlgn="base" hangingPunct="0">
              <a:spcBef>
                <a:spcPct val="0"/>
              </a:spcBef>
              <a:spcAft>
                <a:spcPct val="0"/>
              </a:spcAft>
            </a:pPr>
            <a:fld id="{AA069F9B-0C60-430A-BD17-45D5F7A425B1}" type="slidenum">
              <a:rPr lang="en-US" altLang="de-DE">
                <a:solidFill>
                  <a:srgbClr val="FFFF00"/>
                </a:solidFill>
              </a:rPr>
              <a:pPr eaLnBrk="0" fontAlgn="base" hangingPunct="0">
                <a:spcBef>
                  <a:spcPct val="0"/>
                </a:spcBef>
                <a:spcAft>
                  <a:spcPct val="0"/>
                </a:spcAft>
              </a:pPr>
              <a:t>‹#›</a:t>
            </a:fld>
            <a:endParaRPr lang="en-US" altLang="de-DE">
              <a:solidFill>
                <a:srgbClr val="FFFF00"/>
              </a:solidFill>
            </a:endParaRPr>
          </a:p>
        </p:txBody>
      </p:sp>
    </p:spTree>
    <p:extLst>
      <p:ext uri="{BB962C8B-B14F-4D97-AF65-F5344CB8AC3E}">
        <p14:creationId xmlns:p14="http://schemas.microsoft.com/office/powerpoint/2010/main" val="62892705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974" y="812046"/>
            <a:ext cx="9144000" cy="2387600"/>
          </a:xfrm>
        </p:spPr>
        <p:txBody>
          <a:bodyPr>
            <a:normAutofit/>
          </a:bodyPr>
          <a:lstStyle/>
          <a:p>
            <a:r>
              <a:rPr lang="de-DE" dirty="0" smtClean="0"/>
              <a:t>Ende der Überfischung:</a:t>
            </a:r>
            <a:br>
              <a:rPr lang="de-DE" dirty="0" smtClean="0"/>
            </a:br>
            <a:r>
              <a:rPr lang="de-DE" dirty="0" smtClean="0"/>
              <a:t>Helfen Öko-Label?</a:t>
            </a:r>
            <a:endParaRPr lang="en-US" dirty="0"/>
          </a:p>
        </p:txBody>
      </p:sp>
      <p:sp>
        <p:nvSpPr>
          <p:cNvPr id="3" name="Subtitle 2"/>
          <p:cNvSpPr>
            <a:spLocks noGrp="1"/>
          </p:cNvSpPr>
          <p:nvPr>
            <p:ph type="subTitle" idx="1"/>
          </p:nvPr>
        </p:nvSpPr>
        <p:spPr>
          <a:xfrm>
            <a:off x="1590201" y="4417136"/>
            <a:ext cx="9144000" cy="1655762"/>
          </a:xfrm>
        </p:spPr>
        <p:txBody>
          <a:bodyPr/>
          <a:lstStyle/>
          <a:p>
            <a:r>
              <a:rPr lang="de-DE" dirty="0" smtClean="0"/>
              <a:t>Rainer Froese, GEOMAR</a:t>
            </a:r>
          </a:p>
          <a:p>
            <a:r>
              <a:rPr lang="de-DE" dirty="0" smtClean="0"/>
              <a:t>14. Dezember </a:t>
            </a:r>
            <a:r>
              <a:rPr lang="de-DE" dirty="0" smtClean="0"/>
              <a:t>2016 </a:t>
            </a:r>
          </a:p>
          <a:p>
            <a:r>
              <a:rPr lang="de-DE" dirty="0" smtClean="0"/>
              <a:t>CAU, Audimax, Kiel</a:t>
            </a:r>
            <a:endParaRPr lang="en-US" dirty="0"/>
          </a:p>
        </p:txBody>
      </p:sp>
    </p:spTree>
    <p:extLst>
      <p:ext uri="{BB962C8B-B14F-4D97-AF65-F5344CB8AC3E}">
        <p14:creationId xmlns:p14="http://schemas.microsoft.com/office/powerpoint/2010/main" val="4082524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702" y="0"/>
            <a:ext cx="10972800" cy="1143000"/>
          </a:xfrm>
        </p:spPr>
        <p:txBody>
          <a:bodyPr/>
          <a:lstStyle/>
          <a:p>
            <a:r>
              <a:rPr lang="de-DE" dirty="0" smtClean="0"/>
              <a:t>Bestandsgröße in den europäischen Meeren</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932239" y="922676"/>
            <a:ext cx="8467355" cy="5978542"/>
          </a:xfrm>
          <a:prstGeom prst="rect">
            <a:avLst/>
          </a:prstGeom>
          <a:noFill/>
        </p:spPr>
      </p:pic>
      <p:sp>
        <p:nvSpPr>
          <p:cNvPr id="4" name="TextBox 3"/>
          <p:cNvSpPr txBox="1"/>
          <p:nvPr/>
        </p:nvSpPr>
        <p:spPr>
          <a:xfrm>
            <a:off x="2582075" y="6445991"/>
            <a:ext cx="7601312" cy="369332"/>
          </a:xfrm>
          <a:prstGeom prst="rect">
            <a:avLst/>
          </a:prstGeom>
          <a:noFill/>
        </p:spPr>
        <p:txBody>
          <a:bodyPr wrap="none" rtlCol="0">
            <a:spAutoFit/>
          </a:bodyPr>
          <a:lstStyle/>
          <a:p>
            <a:r>
              <a:rPr lang="en-US" dirty="0" err="1" smtClean="0">
                <a:solidFill>
                  <a:prstClr val="black"/>
                </a:solidFill>
              </a:rPr>
              <a:t>Analyse</a:t>
            </a:r>
            <a:r>
              <a:rPr lang="en-US" dirty="0" smtClean="0">
                <a:solidFill>
                  <a:prstClr val="black"/>
                </a:solidFill>
              </a:rPr>
              <a:t> von 397 </a:t>
            </a:r>
            <a:r>
              <a:rPr lang="en-US" dirty="0" err="1" smtClean="0">
                <a:solidFill>
                  <a:prstClr val="black"/>
                </a:solidFill>
              </a:rPr>
              <a:t>Beständen</a:t>
            </a:r>
            <a:r>
              <a:rPr lang="en-US" dirty="0" smtClean="0">
                <a:solidFill>
                  <a:prstClr val="black"/>
                </a:solidFill>
              </a:rPr>
              <a:t> in den </a:t>
            </a:r>
            <a:r>
              <a:rPr lang="en-US" dirty="0" err="1" smtClean="0">
                <a:solidFill>
                  <a:prstClr val="black"/>
                </a:solidFill>
              </a:rPr>
              <a:t>europäischen</a:t>
            </a:r>
            <a:r>
              <a:rPr lang="en-US" dirty="0" smtClean="0">
                <a:solidFill>
                  <a:prstClr val="black"/>
                </a:solidFill>
              </a:rPr>
              <a:t> </a:t>
            </a:r>
            <a:r>
              <a:rPr lang="en-US" dirty="0" err="1" smtClean="0">
                <a:solidFill>
                  <a:prstClr val="black"/>
                </a:solidFill>
              </a:rPr>
              <a:t>Meeren</a:t>
            </a:r>
            <a:r>
              <a:rPr lang="en-US" dirty="0" smtClean="0">
                <a:solidFill>
                  <a:prstClr val="black"/>
                </a:solidFill>
              </a:rPr>
              <a:t>        Froese </a:t>
            </a:r>
            <a:r>
              <a:rPr lang="en-US" dirty="0">
                <a:solidFill>
                  <a:prstClr val="black"/>
                </a:solidFill>
              </a:rPr>
              <a:t>et al</a:t>
            </a:r>
            <a:r>
              <a:rPr lang="en-US" dirty="0" smtClean="0">
                <a:solidFill>
                  <a:prstClr val="black"/>
                </a:solidFill>
              </a:rPr>
              <a:t>. 2016</a:t>
            </a:r>
            <a:endParaRPr lang="en-US" dirty="0">
              <a:solidFill>
                <a:prstClr val="black"/>
              </a:solidFill>
            </a:endParaRPr>
          </a:p>
        </p:txBody>
      </p:sp>
    </p:spTree>
    <p:extLst>
      <p:ext uri="{BB962C8B-B14F-4D97-AF65-F5344CB8AC3E}">
        <p14:creationId xmlns:p14="http://schemas.microsoft.com/office/powerpoint/2010/main" val="700576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574" y="6242592"/>
            <a:ext cx="11646009" cy="646331"/>
          </a:xfrm>
          <a:prstGeom prst="rect">
            <a:avLst/>
          </a:prstGeom>
          <a:noFill/>
        </p:spPr>
        <p:txBody>
          <a:bodyPr wrap="none" rtlCol="0">
            <a:spAutoFit/>
          </a:bodyPr>
          <a:lstStyle/>
          <a:p>
            <a:r>
              <a:rPr lang="en-US" dirty="0" err="1" smtClean="0"/>
              <a:t>Analyse</a:t>
            </a:r>
            <a:r>
              <a:rPr lang="en-US" dirty="0" smtClean="0"/>
              <a:t> der </a:t>
            </a:r>
            <a:r>
              <a:rPr lang="en-US" dirty="0" err="1" smtClean="0"/>
              <a:t>jetzigen</a:t>
            </a:r>
            <a:r>
              <a:rPr lang="en-US" dirty="0" smtClean="0"/>
              <a:t> (2013 -2015) und der </a:t>
            </a:r>
            <a:r>
              <a:rPr lang="en-US" dirty="0" err="1" smtClean="0"/>
              <a:t>möglichen</a:t>
            </a:r>
            <a:r>
              <a:rPr lang="en-US" dirty="0" smtClean="0"/>
              <a:t> </a:t>
            </a:r>
            <a:r>
              <a:rPr lang="en-US" dirty="0" err="1" smtClean="0"/>
              <a:t>Fänge</a:t>
            </a:r>
            <a:r>
              <a:rPr lang="en-US" dirty="0" smtClean="0"/>
              <a:t> von </a:t>
            </a:r>
            <a:r>
              <a:rPr lang="en-US" dirty="0"/>
              <a:t>397 </a:t>
            </a:r>
            <a:r>
              <a:rPr lang="en-US" dirty="0" err="1" smtClean="0"/>
              <a:t>Beständen</a:t>
            </a:r>
            <a:r>
              <a:rPr lang="en-US" dirty="0" smtClean="0"/>
              <a:t> </a:t>
            </a:r>
            <a:r>
              <a:rPr lang="en-US" dirty="0"/>
              <a:t>in </a:t>
            </a:r>
            <a:r>
              <a:rPr lang="en-US" dirty="0" smtClean="0"/>
              <a:t>den </a:t>
            </a:r>
            <a:r>
              <a:rPr lang="en-US" dirty="0" err="1" smtClean="0"/>
              <a:t>europäischen</a:t>
            </a:r>
            <a:r>
              <a:rPr lang="en-US" dirty="0" smtClean="0"/>
              <a:t> </a:t>
            </a:r>
            <a:r>
              <a:rPr lang="en-US" dirty="0" err="1" smtClean="0"/>
              <a:t>Meeren</a:t>
            </a:r>
            <a:r>
              <a:rPr lang="en-US" dirty="0" smtClean="0"/>
              <a:t>. </a:t>
            </a:r>
          </a:p>
          <a:p>
            <a:r>
              <a:rPr lang="en-US" dirty="0" err="1" smtClean="0"/>
              <a:t>Wegen</a:t>
            </a:r>
            <a:r>
              <a:rPr lang="en-US" dirty="0" smtClean="0"/>
              <a:t> </a:t>
            </a:r>
            <a:r>
              <a:rPr lang="en-US" dirty="0" err="1" smtClean="0"/>
              <a:t>Nahrungsbeziehungen</a:t>
            </a:r>
            <a:r>
              <a:rPr lang="en-US" dirty="0" smtClean="0"/>
              <a:t> </a:t>
            </a:r>
            <a:r>
              <a:rPr lang="en-US" dirty="0" err="1" smtClean="0"/>
              <a:t>können</a:t>
            </a:r>
            <a:r>
              <a:rPr lang="en-US" dirty="0" smtClean="0"/>
              <a:t> </a:t>
            </a:r>
            <a:r>
              <a:rPr lang="en-US" dirty="0" err="1" smtClean="0"/>
              <a:t>nicht</a:t>
            </a:r>
            <a:r>
              <a:rPr lang="en-US" dirty="0" smtClean="0"/>
              <a:t> </a:t>
            </a:r>
            <a:r>
              <a:rPr lang="en-US" dirty="0" err="1" smtClean="0"/>
              <a:t>alle</a:t>
            </a:r>
            <a:r>
              <a:rPr lang="en-US" dirty="0" smtClean="0"/>
              <a:t> </a:t>
            </a:r>
            <a:r>
              <a:rPr lang="en-US" dirty="0" err="1" smtClean="0"/>
              <a:t>Bestände</a:t>
            </a:r>
            <a:r>
              <a:rPr lang="en-US" dirty="0" smtClean="0"/>
              <a:t> </a:t>
            </a:r>
            <a:r>
              <a:rPr lang="en-US" dirty="0" err="1" smtClean="0"/>
              <a:t>gleichzeitig</a:t>
            </a:r>
            <a:r>
              <a:rPr lang="en-US" dirty="0" smtClean="0"/>
              <a:t> den </a:t>
            </a:r>
            <a:r>
              <a:rPr lang="en-US" dirty="0" err="1" smtClean="0"/>
              <a:t>maximalen</a:t>
            </a:r>
            <a:r>
              <a:rPr lang="en-US" dirty="0" smtClean="0"/>
              <a:t> </a:t>
            </a:r>
            <a:r>
              <a:rPr lang="en-US" dirty="0" err="1" smtClean="0"/>
              <a:t>Ertrag</a:t>
            </a:r>
            <a:r>
              <a:rPr lang="en-US" dirty="0" smtClean="0"/>
              <a:t> </a:t>
            </a:r>
            <a:r>
              <a:rPr lang="en-US" dirty="0" err="1" smtClean="0"/>
              <a:t>liefern</a:t>
            </a:r>
            <a:r>
              <a:rPr lang="de-DE" dirty="0" smtClean="0"/>
              <a:t>     </a:t>
            </a:r>
            <a:r>
              <a:rPr lang="de-DE" dirty="0" err="1" smtClean="0"/>
              <a:t>Froese</a:t>
            </a:r>
            <a:r>
              <a:rPr lang="de-DE" dirty="0" smtClean="0"/>
              <a:t> et al. 2016.</a:t>
            </a:r>
            <a:endParaRPr lang="en-US" dirty="0"/>
          </a:p>
        </p:txBody>
      </p:sp>
      <p:pic>
        <p:nvPicPr>
          <p:cNvPr id="2" name="Picture 1"/>
          <p:cNvPicPr>
            <a:picLocks noChangeAspect="1"/>
          </p:cNvPicPr>
          <p:nvPr/>
        </p:nvPicPr>
        <p:blipFill>
          <a:blip r:embed="rId2"/>
          <a:stretch>
            <a:fillRect/>
          </a:stretch>
        </p:blipFill>
        <p:spPr>
          <a:xfrm>
            <a:off x="686762" y="0"/>
            <a:ext cx="10290176" cy="6185054"/>
          </a:xfrm>
          <a:prstGeom prst="rect">
            <a:avLst/>
          </a:prstGeom>
        </p:spPr>
      </p:pic>
    </p:spTree>
    <p:extLst>
      <p:ext uri="{BB962C8B-B14F-4D97-AF65-F5344CB8AC3E}">
        <p14:creationId xmlns:p14="http://schemas.microsoft.com/office/powerpoint/2010/main" val="1033280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Können </a:t>
            </a:r>
            <a:r>
              <a:rPr lang="de-DE" dirty="0" err="1" smtClean="0"/>
              <a:t>Ökolabel</a:t>
            </a:r>
            <a:r>
              <a:rPr lang="de-DE" dirty="0" smtClean="0"/>
              <a:t> helfen?</a:t>
            </a:r>
            <a:endParaRPr lang="en-US" dirty="0"/>
          </a:p>
        </p:txBody>
      </p:sp>
      <p:sp>
        <p:nvSpPr>
          <p:cNvPr id="4" name="Content Placeholder 3"/>
          <p:cNvSpPr>
            <a:spLocks noGrp="1"/>
          </p:cNvSpPr>
          <p:nvPr>
            <p:ph idx="1"/>
          </p:nvPr>
        </p:nvSpPr>
        <p:spPr/>
        <p:txBody>
          <a:bodyPr/>
          <a:lstStyle/>
          <a:p>
            <a:r>
              <a:rPr lang="de-DE" dirty="0" smtClean="0"/>
              <a:t>Viele Handelsketten (EDEKA, ALDI, NORMA, …) haben interne Regeln für den Einkauf von nachhaltigen Meeresfrüchten</a:t>
            </a:r>
          </a:p>
          <a:p>
            <a:r>
              <a:rPr lang="de-DE" dirty="0" smtClean="0"/>
              <a:t>Viele Fischereien sehen sich zur Zertifizierung gezwungen, um ihren Fang mit Gewinn vermarkten zu können</a:t>
            </a:r>
          </a:p>
          <a:p>
            <a:r>
              <a:rPr lang="de-DE" dirty="0" smtClean="0"/>
              <a:t>Viele Verbraucher achten auf Siegel beim Einkauf </a:t>
            </a:r>
            <a:endParaRPr lang="en-US" dirty="0"/>
          </a:p>
        </p:txBody>
      </p:sp>
    </p:spTree>
    <p:extLst>
      <p:ext uri="{BB962C8B-B14F-4D97-AF65-F5344CB8AC3E}">
        <p14:creationId xmlns:p14="http://schemas.microsoft.com/office/powerpoint/2010/main" val="2944411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de-DE" altLang="en-US" smtClean="0"/>
              <a:t>Marine Stewardship Council (MSC)</a:t>
            </a:r>
            <a:endParaRPr lang="en-US" altLang="en-US" smtClean="0"/>
          </a:p>
        </p:txBody>
      </p:sp>
      <p:sp>
        <p:nvSpPr>
          <p:cNvPr id="3" name="Content Placeholder 2"/>
          <p:cNvSpPr>
            <a:spLocks noGrp="1"/>
          </p:cNvSpPr>
          <p:nvPr>
            <p:ph idx="1"/>
          </p:nvPr>
        </p:nvSpPr>
        <p:spPr/>
        <p:txBody>
          <a:bodyPr/>
          <a:lstStyle/>
          <a:p>
            <a:pPr eaLnBrk="1" hangingPunct="1"/>
            <a:endParaRPr lang="de-DE" altLang="en-US" dirty="0" smtClean="0"/>
          </a:p>
          <a:p>
            <a:pPr eaLnBrk="1" hangingPunct="1"/>
            <a:r>
              <a:rPr lang="de-DE" altLang="en-US" dirty="0" smtClean="0"/>
              <a:t>Im </a:t>
            </a:r>
            <a:r>
              <a:rPr lang="de-DE" altLang="en-US" dirty="0" smtClean="0"/>
              <a:t>April 2011 </a:t>
            </a:r>
            <a:r>
              <a:rPr lang="de-DE" altLang="en-US" dirty="0" smtClean="0"/>
              <a:t>über 100 zertifizierte Fischereien im </a:t>
            </a:r>
            <a:r>
              <a:rPr lang="de-DE" altLang="en-US" dirty="0" smtClean="0"/>
              <a:t>MSC </a:t>
            </a:r>
            <a:r>
              <a:rPr lang="de-DE" altLang="en-US" dirty="0" smtClean="0"/>
              <a:t>Programm</a:t>
            </a:r>
            <a:r>
              <a:rPr lang="de-DE" altLang="en-US" dirty="0" smtClean="0"/>
              <a:t>, </a:t>
            </a:r>
            <a:r>
              <a:rPr lang="de-DE" altLang="en-US" dirty="0" smtClean="0"/>
              <a:t>mit tausenden von Produkten</a:t>
            </a:r>
            <a:endParaRPr lang="de-DE" altLang="en-US" dirty="0" smtClean="0"/>
          </a:p>
          <a:p>
            <a:pPr eaLnBrk="1" hangingPunct="1"/>
            <a:r>
              <a:rPr lang="de-DE" altLang="en-US" dirty="0" smtClean="0"/>
              <a:t>Fischereien werden von bezahlten Firmen nach den Kriterien des MSC zertifiziert </a:t>
            </a:r>
            <a:endParaRPr lang="de-DE" altLang="en-US" dirty="0" smtClean="0"/>
          </a:p>
          <a:p>
            <a:pPr eaLnBrk="1" hangingPunct="1"/>
            <a:r>
              <a:rPr lang="de-DE" altLang="en-US" dirty="0" smtClean="0"/>
              <a:t>MSC </a:t>
            </a:r>
            <a:r>
              <a:rPr lang="de-DE" altLang="en-US" dirty="0" smtClean="0"/>
              <a:t>bestimmt die Kriterien und verdient am Verkauf jedes Produkts, das sein Siegel trägt </a:t>
            </a:r>
            <a:endParaRPr lang="de-DE" altLang="en-US" dirty="0" smtClean="0"/>
          </a:p>
          <a:p>
            <a:pPr eaLnBrk="1" hangingPunct="1"/>
            <a:endParaRPr lang="de-DE" altLang="en-US" dirty="0" smtClean="0"/>
          </a:p>
          <a:p>
            <a:pPr eaLnBrk="1" hangingPunct="1"/>
            <a:endParaRPr lang="en-US" altLang="en-US" dirty="0" smtClean="0"/>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613" y="1268413"/>
            <a:ext cx="49530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503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de-DE" altLang="en-US" dirty="0" smtClean="0"/>
              <a:t>Prinzipien und Kriterien</a:t>
            </a:r>
            <a:endParaRPr lang="en-US" altLang="en-US" dirty="0" smtClean="0"/>
          </a:p>
        </p:txBody>
      </p:sp>
      <p:sp>
        <p:nvSpPr>
          <p:cNvPr id="3" name="Content Placeholder 2"/>
          <p:cNvSpPr>
            <a:spLocks noGrp="1"/>
          </p:cNvSpPr>
          <p:nvPr>
            <p:ph idx="1"/>
          </p:nvPr>
        </p:nvSpPr>
        <p:spPr/>
        <p:txBody>
          <a:bodyPr/>
          <a:lstStyle/>
          <a:p>
            <a:pPr eaLnBrk="1" hangingPunct="1"/>
            <a:r>
              <a:rPr lang="de-DE" altLang="en-US" dirty="0" smtClean="0"/>
              <a:t>MSC </a:t>
            </a:r>
            <a:r>
              <a:rPr lang="de-DE" altLang="en-US" dirty="0" smtClean="0"/>
              <a:t>hat eine unüberschaubare Menge von Regeln und Ausnahmen und Ausführungsbestimmungen</a:t>
            </a:r>
            <a:endParaRPr lang="de-DE" altLang="en-US" dirty="0" smtClean="0"/>
          </a:p>
          <a:p>
            <a:pPr eaLnBrk="1" hangingPunct="1"/>
            <a:r>
              <a:rPr lang="de-DE" altLang="en-US" dirty="0" smtClean="0"/>
              <a:t>Nachhaltiger Fischereidruck (</a:t>
            </a:r>
            <a:r>
              <a:rPr lang="de-DE" altLang="en-US" i="1" dirty="0" smtClean="0"/>
              <a:t>F</a:t>
            </a:r>
            <a:r>
              <a:rPr lang="de-DE" altLang="en-US" dirty="0" smtClean="0"/>
              <a:t> </a:t>
            </a:r>
            <a:r>
              <a:rPr lang="de-DE" altLang="en-US" dirty="0" smtClean="0"/>
              <a:t>&lt; </a:t>
            </a:r>
            <a:r>
              <a:rPr lang="de-DE" altLang="en-US" i="1" dirty="0" err="1" smtClean="0"/>
              <a:t>F</a:t>
            </a:r>
            <a:r>
              <a:rPr lang="de-DE" altLang="en-US" i="1" baseline="-25000" dirty="0" err="1" smtClean="0"/>
              <a:t>msy</a:t>
            </a:r>
            <a:r>
              <a:rPr lang="de-DE" altLang="en-US" dirty="0" smtClean="0"/>
              <a:t>) </a:t>
            </a:r>
            <a:r>
              <a:rPr lang="de-DE" altLang="en-US" dirty="0" smtClean="0"/>
              <a:t>u</a:t>
            </a:r>
            <a:r>
              <a:rPr lang="de-DE" altLang="en-US" dirty="0" smtClean="0"/>
              <a:t>nd gute Bestandsgröße (</a:t>
            </a:r>
            <a:r>
              <a:rPr lang="de-DE" altLang="en-US" i="1" dirty="0" smtClean="0"/>
              <a:t>B</a:t>
            </a:r>
            <a:r>
              <a:rPr lang="de-DE" altLang="en-US" dirty="0" smtClean="0"/>
              <a:t> </a:t>
            </a:r>
            <a:r>
              <a:rPr lang="de-DE" altLang="en-US" dirty="0" smtClean="0"/>
              <a:t>&gt; </a:t>
            </a:r>
            <a:r>
              <a:rPr lang="de-DE" altLang="en-US" i="1" dirty="0" err="1" smtClean="0"/>
              <a:t>B</a:t>
            </a:r>
            <a:r>
              <a:rPr lang="de-DE" altLang="en-US" i="1" baseline="-25000" dirty="0" err="1" smtClean="0"/>
              <a:t>msy</a:t>
            </a:r>
            <a:r>
              <a:rPr lang="de-DE" altLang="en-US" dirty="0" smtClean="0"/>
              <a:t>) bringen hohe Punkte bei der Bewertung, sind aber nicht zwingend erforderlich</a:t>
            </a:r>
          </a:p>
          <a:p>
            <a:pPr eaLnBrk="1" hangingPunct="1"/>
            <a:r>
              <a:rPr lang="de-DE" altLang="en-US" dirty="0" smtClean="0"/>
              <a:t>Gutes Management wird nur nach formalen Kriterien beurteilt, nicht nach der Wirksamkeit   </a:t>
            </a:r>
            <a:endParaRPr lang="en-US" altLang="en-US" dirty="0" smtClean="0"/>
          </a:p>
        </p:txBody>
      </p:sp>
    </p:spTree>
    <p:extLst>
      <p:ext uri="{BB962C8B-B14F-4D97-AF65-F5344CB8AC3E}">
        <p14:creationId xmlns:p14="http://schemas.microsoft.com/office/powerpoint/2010/main" val="36740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586" y="12217"/>
            <a:ext cx="10389404" cy="6664586"/>
          </a:xfrm>
          <a:prstGeom prst="rect">
            <a:avLst/>
          </a:prstGeom>
        </p:spPr>
      </p:pic>
    </p:spTree>
    <p:extLst>
      <p:ext uri="{BB962C8B-B14F-4D97-AF65-F5344CB8AC3E}">
        <p14:creationId xmlns:p14="http://schemas.microsoft.com/office/powerpoint/2010/main" val="1918794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de-DE" altLang="en-US" smtClean="0"/>
              <a:t>Reality Check </a:t>
            </a:r>
            <a:endParaRPr lang="en-US" altLang="en-US" smtClean="0"/>
          </a:p>
        </p:txBody>
      </p:sp>
      <p:sp>
        <p:nvSpPr>
          <p:cNvPr id="9219" name="Content Placeholder 2"/>
          <p:cNvSpPr>
            <a:spLocks noGrp="1"/>
          </p:cNvSpPr>
          <p:nvPr>
            <p:ph idx="1"/>
          </p:nvPr>
        </p:nvSpPr>
        <p:spPr/>
        <p:txBody>
          <a:bodyPr/>
          <a:lstStyle/>
          <a:p>
            <a:pPr eaLnBrk="1" hangingPunct="1">
              <a:buFont typeface="Arial" charset="0"/>
              <a:buChar char="•"/>
              <a:defRPr/>
            </a:pPr>
            <a:r>
              <a:rPr lang="de-DE" dirty="0" err="1" smtClean="0"/>
              <a:t>Froese</a:t>
            </a:r>
            <a:r>
              <a:rPr lang="de-DE" dirty="0" smtClean="0"/>
              <a:t> &amp; </a:t>
            </a:r>
            <a:r>
              <a:rPr lang="de-DE" dirty="0" err="1" smtClean="0"/>
              <a:t>Proelss</a:t>
            </a:r>
            <a:r>
              <a:rPr lang="de-DE" dirty="0" smtClean="0"/>
              <a:t> (2012) </a:t>
            </a:r>
            <a:r>
              <a:rPr lang="de-DE" dirty="0" smtClean="0"/>
              <a:t>überprüften den Zustand aller Bestände </a:t>
            </a:r>
            <a:r>
              <a:rPr lang="de-DE" dirty="0" smtClean="0"/>
              <a:t>(71 ), die im </a:t>
            </a:r>
            <a:r>
              <a:rPr lang="de-DE" dirty="0" smtClean="0"/>
              <a:t>April 2011 zertifiziert waren</a:t>
            </a:r>
          </a:p>
          <a:p>
            <a:pPr eaLnBrk="1" hangingPunct="1">
              <a:buFont typeface="Arial" charset="0"/>
              <a:buChar char="•"/>
              <a:defRPr/>
            </a:pPr>
            <a:r>
              <a:rPr lang="de-DE" dirty="0" smtClean="0"/>
              <a:t>In 30% der Bestände war der Fischereidruck über dem maximal nachhaltigen Wert</a:t>
            </a:r>
          </a:p>
          <a:p>
            <a:pPr eaLnBrk="1" hangingPunct="1">
              <a:buFont typeface="Arial" charset="0"/>
              <a:buChar char="•"/>
              <a:defRPr/>
            </a:pPr>
            <a:r>
              <a:rPr lang="de-DE" dirty="0" smtClean="0"/>
              <a:t>In 31% der Bestände war die Bestandsgröße unter dem Niveau, dass den maximalen Dauerertrag erzeugen kann</a:t>
            </a:r>
          </a:p>
          <a:p>
            <a:pPr eaLnBrk="1" hangingPunct="1">
              <a:buFont typeface="Arial" charset="0"/>
              <a:buChar char="•"/>
              <a:defRPr/>
            </a:pPr>
            <a:r>
              <a:rPr lang="de-DE" dirty="0" smtClean="0"/>
              <a:t>Ein Vergleich von Bestandsgröße und Fischereidruck am Anfang und am Ende (letztes Jahr mit Daten) der Zertifizierung zeigte keine signifikante Verbesserung</a:t>
            </a:r>
            <a:endParaRPr lang="en-US" sz="1600" dirty="0"/>
          </a:p>
          <a:p>
            <a:pPr marL="0" indent="0" eaLnBrk="1" hangingPunct="1">
              <a:buNone/>
              <a:defRPr/>
            </a:pPr>
            <a:r>
              <a:rPr lang="en-US" sz="1600" dirty="0" err="1"/>
              <a:t>Froese</a:t>
            </a:r>
            <a:r>
              <a:rPr lang="en-US" sz="1600" dirty="0"/>
              <a:t>, R. and A. </a:t>
            </a:r>
            <a:r>
              <a:rPr lang="en-US" sz="1600" dirty="0" err="1"/>
              <a:t>Proelss</a:t>
            </a:r>
            <a:r>
              <a:rPr lang="en-US" sz="1600" dirty="0"/>
              <a:t>. 2012. Evaluation and legal assessment of certified seafood. Marine Policy 36:1284-1289</a:t>
            </a:r>
          </a:p>
        </p:txBody>
      </p:sp>
    </p:spTree>
    <p:extLst>
      <p:ext uri="{BB962C8B-B14F-4D97-AF65-F5344CB8AC3E}">
        <p14:creationId xmlns:p14="http://schemas.microsoft.com/office/powerpoint/2010/main" val="1906172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de-DE" altLang="en-US" smtClean="0"/>
              <a:t>Certification of Threatened Species</a:t>
            </a:r>
            <a:endParaRPr lang="en-US" altLang="en-US" smtClean="0"/>
          </a:p>
        </p:txBody>
      </p:sp>
      <p:pic>
        <p:nvPicPr>
          <p:cNvPr id="19459" name="Picture 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54150"/>
            <a:ext cx="74295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3850" y="2781300"/>
            <a:ext cx="52641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262314" y="4002089"/>
            <a:ext cx="2116137"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Oval 8"/>
          <p:cNvSpPr/>
          <p:nvPr/>
        </p:nvSpPr>
        <p:spPr>
          <a:xfrm>
            <a:off x="7032625" y="4438650"/>
            <a:ext cx="2159000" cy="503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937835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de-DE" altLang="en-US" dirty="0" smtClean="0"/>
              <a:t>Zusammenfassung 2012</a:t>
            </a:r>
            <a:endParaRPr lang="en-US" altLang="en-US" dirty="0" smtClean="0"/>
          </a:p>
        </p:txBody>
      </p:sp>
      <p:sp>
        <p:nvSpPr>
          <p:cNvPr id="20483" name="Content Placeholder 2"/>
          <p:cNvSpPr>
            <a:spLocks noGrp="1"/>
          </p:cNvSpPr>
          <p:nvPr>
            <p:ph idx="1"/>
          </p:nvPr>
        </p:nvSpPr>
        <p:spPr>
          <a:xfrm>
            <a:off x="1981200" y="1600201"/>
            <a:ext cx="8578850" cy="4525963"/>
          </a:xfrm>
        </p:spPr>
        <p:txBody>
          <a:bodyPr/>
          <a:lstStyle/>
          <a:p>
            <a:pPr marL="0" indent="0" eaLnBrk="1" hangingPunct="1">
              <a:buNone/>
            </a:pPr>
            <a:r>
              <a:rPr lang="de-DE" altLang="en-US" dirty="0" err="1" smtClean="0"/>
              <a:t>While</a:t>
            </a:r>
            <a:r>
              <a:rPr lang="de-DE" altLang="en-US" dirty="0" smtClean="0"/>
              <a:t> MSC </a:t>
            </a:r>
            <a:r>
              <a:rPr lang="de-DE" altLang="en-US" dirty="0" err="1" smtClean="0"/>
              <a:t>is</a:t>
            </a:r>
            <a:r>
              <a:rPr lang="de-DE" altLang="en-US" dirty="0" smtClean="0"/>
              <a:t> </a:t>
            </a:r>
            <a:r>
              <a:rPr lang="de-DE" altLang="en-US" dirty="0" err="1" smtClean="0"/>
              <a:t>giving</a:t>
            </a:r>
            <a:r>
              <a:rPr lang="de-DE" altLang="en-US" dirty="0" smtClean="0"/>
              <a:t> </a:t>
            </a:r>
            <a:r>
              <a:rPr lang="de-DE" altLang="en-US" dirty="0" err="1" smtClean="0"/>
              <a:t>some</a:t>
            </a:r>
            <a:r>
              <a:rPr lang="de-DE" altLang="en-US" dirty="0" smtClean="0"/>
              <a:t> </a:t>
            </a:r>
            <a:r>
              <a:rPr lang="de-DE" altLang="en-US" dirty="0" err="1" smtClean="0"/>
              <a:t>useful</a:t>
            </a:r>
            <a:r>
              <a:rPr lang="de-DE" altLang="en-US" dirty="0" smtClean="0"/>
              <a:t> </a:t>
            </a:r>
            <a:r>
              <a:rPr lang="de-DE" altLang="en-US" dirty="0" err="1" smtClean="0"/>
              <a:t>guidance</a:t>
            </a:r>
            <a:r>
              <a:rPr lang="de-DE" altLang="en-US" dirty="0" smtClean="0"/>
              <a:t> </a:t>
            </a:r>
            <a:r>
              <a:rPr lang="de-DE" altLang="en-US" dirty="0" err="1" smtClean="0"/>
              <a:t>towards</a:t>
            </a:r>
            <a:r>
              <a:rPr lang="de-DE" altLang="en-US" dirty="0" smtClean="0"/>
              <a:t> </a:t>
            </a:r>
            <a:r>
              <a:rPr lang="de-DE" altLang="en-US" dirty="0" err="1" smtClean="0"/>
              <a:t>stocks</a:t>
            </a:r>
            <a:r>
              <a:rPr lang="de-DE" altLang="en-US" dirty="0" smtClean="0"/>
              <a:t> </a:t>
            </a:r>
            <a:r>
              <a:rPr lang="de-DE" altLang="en-US" dirty="0" err="1" smtClean="0"/>
              <a:t>that</a:t>
            </a:r>
            <a:r>
              <a:rPr lang="de-DE" altLang="en-US" dirty="0" smtClean="0"/>
              <a:t> </a:t>
            </a:r>
            <a:r>
              <a:rPr lang="de-DE" altLang="en-US" dirty="0" err="1" smtClean="0"/>
              <a:t>are</a:t>
            </a:r>
            <a:r>
              <a:rPr lang="de-DE" altLang="en-US" dirty="0" smtClean="0"/>
              <a:t> not in immediate </a:t>
            </a:r>
            <a:r>
              <a:rPr lang="de-DE" altLang="en-US" dirty="0" err="1" smtClean="0"/>
              <a:t>danger</a:t>
            </a:r>
            <a:r>
              <a:rPr lang="de-DE" altLang="en-US" dirty="0" smtClean="0"/>
              <a:t> </a:t>
            </a:r>
            <a:r>
              <a:rPr lang="de-DE" altLang="en-US" dirty="0" err="1" smtClean="0"/>
              <a:t>of</a:t>
            </a:r>
            <a:r>
              <a:rPr lang="de-DE" altLang="en-US" dirty="0" smtClean="0"/>
              <a:t> </a:t>
            </a:r>
            <a:r>
              <a:rPr lang="de-DE" altLang="en-US" dirty="0" err="1" smtClean="0"/>
              <a:t>collapse</a:t>
            </a:r>
            <a:r>
              <a:rPr lang="de-DE" altLang="en-US" dirty="0" smtClean="0"/>
              <a:t>, </a:t>
            </a:r>
            <a:r>
              <a:rPr lang="de-DE" altLang="en-US" dirty="0" err="1" smtClean="0"/>
              <a:t>it</a:t>
            </a:r>
            <a:r>
              <a:rPr lang="de-DE" altLang="en-US" dirty="0" smtClean="0"/>
              <a:t> </a:t>
            </a:r>
            <a:r>
              <a:rPr lang="de-DE" altLang="en-US" dirty="0" err="1" smtClean="0"/>
              <a:t>clearly</a:t>
            </a:r>
            <a:r>
              <a:rPr lang="de-DE" altLang="en-US" dirty="0" smtClean="0"/>
              <a:t> </a:t>
            </a:r>
            <a:r>
              <a:rPr lang="de-DE" altLang="en-US" dirty="0" err="1" smtClean="0"/>
              <a:t>needs</a:t>
            </a:r>
            <a:r>
              <a:rPr lang="de-DE" altLang="en-US" dirty="0" smtClean="0"/>
              <a:t> </a:t>
            </a:r>
            <a:r>
              <a:rPr lang="de-DE" altLang="en-US" dirty="0" err="1" smtClean="0"/>
              <a:t>to</a:t>
            </a:r>
            <a:r>
              <a:rPr lang="de-DE" altLang="en-US" dirty="0" smtClean="0"/>
              <a:t> </a:t>
            </a:r>
            <a:r>
              <a:rPr lang="de-DE" altLang="en-US" dirty="0" err="1" smtClean="0"/>
              <a:t>change</a:t>
            </a:r>
            <a:r>
              <a:rPr lang="de-DE" altLang="en-US" dirty="0" smtClean="0"/>
              <a:t> ist </a:t>
            </a:r>
            <a:r>
              <a:rPr lang="de-DE" altLang="en-US" dirty="0" err="1" smtClean="0"/>
              <a:t>criteria</a:t>
            </a:r>
            <a:r>
              <a:rPr lang="de-DE" altLang="en-US" dirty="0" smtClean="0"/>
              <a:t> </a:t>
            </a:r>
            <a:r>
              <a:rPr lang="de-DE" altLang="en-US" dirty="0" err="1" smtClean="0"/>
              <a:t>to</a:t>
            </a:r>
            <a:endParaRPr lang="de-DE" altLang="en-US" dirty="0" smtClean="0"/>
          </a:p>
          <a:p>
            <a:pPr lvl="1" eaLnBrk="1" hangingPunct="1"/>
            <a:r>
              <a:rPr lang="de-DE" altLang="en-US" dirty="0" err="1" smtClean="0"/>
              <a:t>withdraw</a:t>
            </a:r>
            <a:r>
              <a:rPr lang="de-DE" altLang="en-US" dirty="0" smtClean="0"/>
              <a:t> </a:t>
            </a:r>
            <a:r>
              <a:rPr lang="de-DE" altLang="en-US" dirty="0" err="1" smtClean="0"/>
              <a:t>certification</a:t>
            </a:r>
            <a:r>
              <a:rPr lang="de-DE" altLang="en-US" dirty="0" smtClean="0"/>
              <a:t> </a:t>
            </a:r>
            <a:r>
              <a:rPr lang="de-DE" altLang="en-US" dirty="0" err="1" smtClean="0"/>
              <a:t>if</a:t>
            </a:r>
            <a:r>
              <a:rPr lang="de-DE" altLang="en-US" dirty="0" smtClean="0"/>
              <a:t> </a:t>
            </a:r>
            <a:r>
              <a:rPr lang="de-DE" altLang="en-US" i="1" dirty="0" smtClean="0"/>
              <a:t>F</a:t>
            </a:r>
            <a:r>
              <a:rPr lang="de-DE" altLang="en-US" dirty="0" smtClean="0"/>
              <a:t> &gt; </a:t>
            </a:r>
            <a:r>
              <a:rPr lang="de-DE" altLang="en-US" i="1" dirty="0" err="1" smtClean="0"/>
              <a:t>Fmsy</a:t>
            </a:r>
            <a:r>
              <a:rPr lang="de-DE" altLang="en-US" dirty="0" smtClean="0"/>
              <a:t> </a:t>
            </a:r>
          </a:p>
          <a:p>
            <a:pPr lvl="1" eaLnBrk="1" hangingPunct="1"/>
            <a:r>
              <a:rPr lang="de-DE" altLang="en-US" dirty="0" smtClean="0"/>
              <a:t>alert </a:t>
            </a:r>
            <a:r>
              <a:rPr lang="de-DE" altLang="en-US" dirty="0" err="1" smtClean="0"/>
              <a:t>customers</a:t>
            </a:r>
            <a:r>
              <a:rPr lang="de-DE" altLang="en-US" dirty="0" smtClean="0"/>
              <a:t> </a:t>
            </a:r>
            <a:r>
              <a:rPr lang="de-DE" altLang="en-US" dirty="0" err="1" smtClean="0"/>
              <a:t>if</a:t>
            </a:r>
            <a:r>
              <a:rPr lang="de-DE" altLang="en-US" dirty="0" smtClean="0"/>
              <a:t> </a:t>
            </a:r>
            <a:r>
              <a:rPr lang="de-DE" altLang="en-US" i="1" dirty="0" smtClean="0"/>
              <a:t>B</a:t>
            </a:r>
            <a:r>
              <a:rPr lang="de-DE" altLang="en-US" dirty="0" smtClean="0"/>
              <a:t> &lt; </a:t>
            </a:r>
            <a:r>
              <a:rPr lang="de-DE" altLang="en-US" i="1" dirty="0" err="1" smtClean="0"/>
              <a:t>Bmsy</a:t>
            </a:r>
            <a:endParaRPr lang="de-DE" altLang="en-US" i="1" dirty="0" smtClean="0"/>
          </a:p>
          <a:p>
            <a:pPr lvl="1" eaLnBrk="1" hangingPunct="1"/>
            <a:r>
              <a:rPr lang="de-DE" altLang="en-US" dirty="0" err="1" smtClean="0"/>
              <a:t>withdraw</a:t>
            </a:r>
            <a:r>
              <a:rPr lang="de-DE" altLang="en-US" dirty="0" smtClean="0"/>
              <a:t> </a:t>
            </a:r>
            <a:r>
              <a:rPr lang="de-DE" altLang="en-US" dirty="0" err="1" smtClean="0"/>
              <a:t>certification</a:t>
            </a:r>
            <a:r>
              <a:rPr lang="de-DE" altLang="en-US" dirty="0" smtClean="0"/>
              <a:t> </a:t>
            </a:r>
            <a:r>
              <a:rPr lang="de-DE" altLang="en-US" dirty="0" err="1" smtClean="0"/>
              <a:t>if</a:t>
            </a:r>
            <a:r>
              <a:rPr lang="de-DE" altLang="en-US" dirty="0" smtClean="0"/>
              <a:t> </a:t>
            </a:r>
            <a:r>
              <a:rPr lang="de-DE" altLang="en-US" i="1" dirty="0" smtClean="0"/>
              <a:t>B</a:t>
            </a:r>
            <a:r>
              <a:rPr lang="de-DE" altLang="en-US" dirty="0" smtClean="0"/>
              <a:t> </a:t>
            </a:r>
            <a:r>
              <a:rPr lang="de-DE" altLang="en-US" dirty="0" err="1" smtClean="0"/>
              <a:t>remains</a:t>
            </a:r>
            <a:r>
              <a:rPr lang="de-DE" altLang="en-US" dirty="0" smtClean="0"/>
              <a:t> &lt; </a:t>
            </a:r>
            <a:r>
              <a:rPr lang="de-DE" altLang="en-US" i="1" dirty="0" err="1" smtClean="0"/>
              <a:t>Bmsy</a:t>
            </a:r>
            <a:r>
              <a:rPr lang="de-DE" altLang="en-US" dirty="0" smtClean="0"/>
              <a:t>, e.g. after </a:t>
            </a:r>
            <a:r>
              <a:rPr lang="de-DE" altLang="en-US" dirty="0" err="1" smtClean="0"/>
              <a:t>one</a:t>
            </a:r>
            <a:r>
              <a:rPr lang="de-DE" altLang="en-US" dirty="0" smtClean="0"/>
              <a:t> </a:t>
            </a:r>
            <a:r>
              <a:rPr lang="de-DE" altLang="en-US" dirty="0" err="1" smtClean="0"/>
              <a:t>generation</a:t>
            </a:r>
            <a:r>
              <a:rPr lang="de-DE" altLang="en-US" dirty="0" smtClean="0"/>
              <a:t> time </a:t>
            </a:r>
            <a:r>
              <a:rPr lang="de-DE" altLang="en-US" dirty="0" smtClean="0"/>
              <a:t>(4-8 </a:t>
            </a:r>
            <a:r>
              <a:rPr lang="de-DE" altLang="en-US" dirty="0" err="1" smtClean="0"/>
              <a:t>years</a:t>
            </a:r>
            <a:r>
              <a:rPr lang="de-DE" altLang="en-US" dirty="0" smtClean="0"/>
              <a:t> in </a:t>
            </a:r>
            <a:r>
              <a:rPr lang="de-DE" altLang="en-US" dirty="0" err="1" smtClean="0"/>
              <a:t>most</a:t>
            </a:r>
            <a:r>
              <a:rPr lang="de-DE" altLang="en-US" dirty="0" smtClean="0"/>
              <a:t> </a:t>
            </a:r>
            <a:r>
              <a:rPr lang="de-DE" altLang="en-US" dirty="0" err="1" smtClean="0"/>
              <a:t>species</a:t>
            </a:r>
            <a:r>
              <a:rPr lang="de-DE" altLang="en-US" dirty="0" smtClean="0"/>
              <a:t>)</a:t>
            </a:r>
          </a:p>
          <a:p>
            <a:pPr lvl="1" eaLnBrk="1" hangingPunct="1"/>
            <a:r>
              <a:rPr lang="de-DE" altLang="en-US" dirty="0" smtClean="0"/>
              <a:t>Do not </a:t>
            </a:r>
            <a:r>
              <a:rPr lang="de-DE" altLang="en-US" dirty="0" err="1" smtClean="0"/>
              <a:t>certify</a:t>
            </a:r>
            <a:r>
              <a:rPr lang="de-DE" altLang="en-US" dirty="0" smtClean="0"/>
              <a:t> </a:t>
            </a:r>
            <a:r>
              <a:rPr lang="de-DE" altLang="en-US" dirty="0" err="1" smtClean="0"/>
              <a:t>fisheries</a:t>
            </a:r>
            <a:r>
              <a:rPr lang="de-DE" altLang="en-US" dirty="0" smtClean="0"/>
              <a:t> on </a:t>
            </a:r>
            <a:r>
              <a:rPr lang="de-DE" altLang="en-US" dirty="0" err="1" smtClean="0"/>
              <a:t>species</a:t>
            </a:r>
            <a:r>
              <a:rPr lang="de-DE" altLang="en-US" dirty="0" smtClean="0"/>
              <a:t> </a:t>
            </a:r>
            <a:r>
              <a:rPr lang="de-DE" altLang="en-US" dirty="0" err="1" smtClean="0"/>
              <a:t>that</a:t>
            </a:r>
            <a:r>
              <a:rPr lang="de-DE" altLang="en-US" dirty="0" smtClean="0"/>
              <a:t> </a:t>
            </a:r>
            <a:r>
              <a:rPr lang="de-DE" altLang="en-US" dirty="0" err="1" smtClean="0"/>
              <a:t>are</a:t>
            </a:r>
            <a:r>
              <a:rPr lang="de-DE" altLang="en-US" dirty="0" smtClean="0"/>
              <a:t> </a:t>
            </a:r>
            <a:r>
              <a:rPr lang="de-DE" altLang="en-US" dirty="0" err="1" smtClean="0"/>
              <a:t>of</a:t>
            </a:r>
            <a:r>
              <a:rPr lang="de-DE" altLang="en-US" dirty="0" smtClean="0"/>
              <a:t> </a:t>
            </a:r>
            <a:r>
              <a:rPr lang="de-DE" altLang="en-US" dirty="0" err="1" smtClean="0"/>
              <a:t>general</a:t>
            </a:r>
            <a:r>
              <a:rPr lang="de-DE" altLang="en-US" dirty="0" smtClean="0"/>
              <a:t> </a:t>
            </a:r>
            <a:r>
              <a:rPr lang="de-DE" altLang="en-US" dirty="0" err="1" smtClean="0"/>
              <a:t>conservation</a:t>
            </a:r>
            <a:r>
              <a:rPr lang="de-DE" altLang="en-US" dirty="0" smtClean="0"/>
              <a:t> </a:t>
            </a:r>
            <a:r>
              <a:rPr lang="de-DE" altLang="en-US" dirty="0" err="1" smtClean="0"/>
              <a:t>concern</a:t>
            </a:r>
            <a:r>
              <a:rPr lang="de-DE" altLang="en-US" dirty="0" smtClean="0"/>
              <a:t> (e.g. </a:t>
            </a:r>
            <a:r>
              <a:rPr lang="de-DE" altLang="en-US" dirty="0" err="1" smtClean="0"/>
              <a:t>threatened</a:t>
            </a:r>
            <a:r>
              <a:rPr lang="de-DE" altLang="en-US" dirty="0" smtClean="0"/>
              <a:t>)</a:t>
            </a:r>
          </a:p>
          <a:p>
            <a:pPr lvl="1" eaLnBrk="1" hangingPunct="1"/>
            <a:endParaRPr lang="de-DE" altLang="en-US" dirty="0" smtClean="0"/>
          </a:p>
        </p:txBody>
      </p:sp>
    </p:spTree>
    <p:extLst>
      <p:ext uri="{BB962C8B-B14F-4D97-AF65-F5344CB8AC3E}">
        <p14:creationId xmlns:p14="http://schemas.microsoft.com/office/powerpoint/2010/main" val="669490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0241" y="-27029"/>
            <a:ext cx="9632231" cy="6910077"/>
          </a:xfrm>
          <a:prstGeom prst="rect">
            <a:avLst/>
          </a:prstGeom>
        </p:spPr>
      </p:pic>
    </p:spTree>
    <p:extLst>
      <p:ext uri="{BB962C8B-B14F-4D97-AF65-F5344CB8AC3E}">
        <p14:creationId xmlns:p14="http://schemas.microsoft.com/office/powerpoint/2010/main" val="3742598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Überblick</a:t>
            </a:r>
            <a:endParaRPr lang="en-US" dirty="0"/>
          </a:p>
        </p:txBody>
      </p:sp>
      <p:sp>
        <p:nvSpPr>
          <p:cNvPr id="3" name="Content Placeholder 2"/>
          <p:cNvSpPr>
            <a:spLocks noGrp="1"/>
          </p:cNvSpPr>
          <p:nvPr>
            <p:ph idx="1"/>
          </p:nvPr>
        </p:nvSpPr>
        <p:spPr/>
        <p:txBody>
          <a:bodyPr/>
          <a:lstStyle/>
          <a:p>
            <a:r>
              <a:rPr lang="de-DE" dirty="0" smtClean="0"/>
              <a:t>Was bedeutet „Maximaler Dauerertrag“?</a:t>
            </a:r>
            <a:endParaRPr lang="de-DE" dirty="0"/>
          </a:p>
          <a:p>
            <a:r>
              <a:rPr lang="de-DE" dirty="0" smtClean="0"/>
              <a:t>Wie geht es den europäischen Fischbeständen?</a:t>
            </a:r>
          </a:p>
          <a:p>
            <a:r>
              <a:rPr lang="de-DE" dirty="0" smtClean="0"/>
              <a:t>Können </a:t>
            </a:r>
            <a:r>
              <a:rPr lang="de-DE" dirty="0" err="1" smtClean="0"/>
              <a:t>Ökolabel</a:t>
            </a:r>
            <a:r>
              <a:rPr lang="de-DE" dirty="0" smtClean="0"/>
              <a:t> helfen?</a:t>
            </a:r>
            <a:endParaRPr lang="de-DE" dirty="0" smtClean="0"/>
          </a:p>
          <a:p>
            <a:r>
              <a:rPr lang="de-DE" dirty="0" smtClean="0"/>
              <a:t>Wie effektiv ist das MSC Siegel?</a:t>
            </a:r>
            <a:endParaRPr lang="en-US" dirty="0"/>
          </a:p>
        </p:txBody>
      </p:sp>
    </p:spTree>
    <p:extLst>
      <p:ext uri="{BB962C8B-B14F-4D97-AF65-F5344CB8AC3E}">
        <p14:creationId xmlns:p14="http://schemas.microsoft.com/office/powerpoint/2010/main" val="89770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Brief_Logo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142900"/>
            <a:ext cx="2007446" cy="1033666"/>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215680" y="373934"/>
            <a:ext cx="5380650" cy="830997"/>
          </a:xfrm>
          <a:prstGeom prst="rect">
            <a:avLst/>
          </a:prstGeom>
          <a:noFill/>
        </p:spPr>
        <p:txBody>
          <a:bodyPr wrap="square" rtlCol="0">
            <a:spAutoFit/>
          </a:bodyPr>
          <a:lstStyle/>
          <a:p>
            <a:pPr algn="ctr" eaLnBrk="0" fontAlgn="base" hangingPunct="0">
              <a:spcBef>
                <a:spcPct val="0"/>
              </a:spcBef>
              <a:spcAft>
                <a:spcPct val="0"/>
              </a:spcAft>
            </a:pPr>
            <a:r>
              <a:rPr lang="de-DE" sz="2400" dirty="0">
                <a:solidFill>
                  <a:srgbClr val="002060"/>
                </a:solidFill>
                <a:latin typeface="Arial" panose="020B0604020202020204" pitchFamily="34" charset="0"/>
                <a:cs typeface="Arial" panose="020B0604020202020204" pitchFamily="34" charset="0"/>
              </a:rPr>
              <a:t>Bewertung von MSC-zertifizierten Fischbeständen im Nordost-Atlantik</a:t>
            </a:r>
          </a:p>
        </p:txBody>
      </p:sp>
      <p:sp>
        <p:nvSpPr>
          <p:cNvPr id="8" name="Textfeld 7"/>
          <p:cNvSpPr txBox="1"/>
          <p:nvPr/>
        </p:nvSpPr>
        <p:spPr>
          <a:xfrm>
            <a:off x="1703512" y="6488147"/>
            <a:ext cx="1337226" cy="276999"/>
          </a:xfrm>
          <a:prstGeom prst="rect">
            <a:avLst/>
          </a:prstGeom>
          <a:noFill/>
        </p:spPr>
        <p:txBody>
          <a:bodyPr wrap="none" rtlCol="0">
            <a:spAutoFit/>
          </a:bodyPr>
          <a:lstStyle/>
          <a:p>
            <a:pPr eaLnBrk="0" fontAlgn="base" hangingPunct="0">
              <a:spcBef>
                <a:spcPct val="0"/>
              </a:spcBef>
              <a:spcAft>
                <a:spcPct val="0"/>
              </a:spcAft>
            </a:pPr>
            <a:r>
              <a:rPr lang="de-DE" sz="1200" i="1" dirty="0">
                <a:solidFill>
                  <a:srgbClr val="002060"/>
                </a:solidFill>
                <a:latin typeface="Arial" panose="020B0604020202020204" pitchFamily="34" charset="0"/>
                <a:cs typeface="Arial" panose="020B0604020202020204" pitchFamily="34" charset="0"/>
              </a:rPr>
              <a:t>Opitz et al. 2016</a:t>
            </a:r>
          </a:p>
        </p:txBody>
      </p:sp>
      <p:sp>
        <p:nvSpPr>
          <p:cNvPr id="4" name="Textfeld 3"/>
          <p:cNvSpPr txBox="1"/>
          <p:nvPr/>
        </p:nvSpPr>
        <p:spPr>
          <a:xfrm>
            <a:off x="2072209" y="1174573"/>
            <a:ext cx="8188961" cy="4708981"/>
          </a:xfrm>
          <a:prstGeom prst="rect">
            <a:avLst/>
          </a:prstGeom>
          <a:noFill/>
        </p:spPr>
        <p:txBody>
          <a:bodyPr wrap="square" rtlCol="0">
            <a:spAutoFit/>
          </a:bodyPr>
          <a:lstStyle/>
          <a:p>
            <a:pPr eaLnBrk="0" fontAlgn="base" hangingPunct="0">
              <a:spcBef>
                <a:spcPct val="0"/>
              </a:spcBef>
              <a:spcAft>
                <a:spcPct val="0"/>
              </a:spcAft>
            </a:pPr>
            <a:r>
              <a:rPr lang="en-US" sz="1500" dirty="0" err="1">
                <a:solidFill>
                  <a:srgbClr val="002060"/>
                </a:solidFill>
                <a:latin typeface="Arial" panose="020B0604020202020204" pitchFamily="34" charset="0"/>
                <a:cs typeface="Arial" panose="020B0604020202020204" pitchFamily="34" charset="0"/>
              </a:rPr>
              <a:t>Untersucht</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wurden</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Zustand</a:t>
            </a:r>
            <a:r>
              <a:rPr lang="en-US" sz="1500" dirty="0">
                <a:solidFill>
                  <a:srgbClr val="002060"/>
                </a:solidFill>
                <a:latin typeface="Arial" panose="020B0604020202020204" pitchFamily="34" charset="0"/>
                <a:cs typeface="Arial" panose="020B0604020202020204" pitchFamily="34" charset="0"/>
              </a:rPr>
              <a:t> und </a:t>
            </a:r>
            <a:r>
              <a:rPr lang="en-US" sz="1500" dirty="0" err="1">
                <a:solidFill>
                  <a:srgbClr val="002060"/>
                </a:solidFill>
                <a:latin typeface="Arial" panose="020B0604020202020204" pitchFamily="34" charset="0"/>
                <a:cs typeface="Arial" panose="020B0604020202020204" pitchFamily="34" charset="0"/>
              </a:rPr>
              <a:t>Fischereidruck</a:t>
            </a:r>
            <a:r>
              <a:rPr lang="en-US" sz="1500" dirty="0">
                <a:solidFill>
                  <a:srgbClr val="002060"/>
                </a:solidFill>
                <a:latin typeface="Arial" panose="020B0604020202020204" pitchFamily="34" charset="0"/>
                <a:cs typeface="Arial" panose="020B0604020202020204" pitchFamily="34" charset="0"/>
              </a:rPr>
              <a:t> von 31 </a:t>
            </a:r>
            <a:r>
              <a:rPr lang="en-US" sz="1500" dirty="0" err="1">
                <a:solidFill>
                  <a:srgbClr val="002060"/>
                </a:solidFill>
                <a:latin typeface="Arial" panose="020B0604020202020204" pitchFamily="34" charset="0"/>
                <a:cs typeface="Arial" panose="020B0604020202020204" pitchFamily="34" charset="0"/>
              </a:rPr>
              <a:t>nordeuropäischen</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befischten</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Beständen</a:t>
            </a:r>
            <a:r>
              <a:rPr lang="en-US" sz="1500" dirty="0">
                <a:solidFill>
                  <a:srgbClr val="002060"/>
                </a:solidFill>
                <a:latin typeface="Arial" panose="020B0604020202020204" pitchFamily="34" charset="0"/>
                <a:cs typeface="Arial" panose="020B0604020202020204" pitchFamily="34" charset="0"/>
              </a:rPr>
              <a:t>, die </a:t>
            </a:r>
            <a:r>
              <a:rPr lang="en-US" sz="1500" dirty="0" err="1">
                <a:solidFill>
                  <a:srgbClr val="002060"/>
                </a:solidFill>
                <a:latin typeface="Arial" panose="020B0604020202020204" pitchFamily="34" charset="0"/>
                <a:cs typeface="Arial" panose="020B0604020202020204" pitchFamily="34" charset="0"/>
              </a:rPr>
              <a:t>vom</a:t>
            </a:r>
            <a:r>
              <a:rPr lang="en-US" sz="1500" dirty="0">
                <a:solidFill>
                  <a:srgbClr val="002060"/>
                </a:solidFill>
                <a:latin typeface="Arial" panose="020B0604020202020204" pitchFamily="34" charset="0"/>
                <a:cs typeface="Arial" panose="020B0604020202020204" pitchFamily="34" charset="0"/>
              </a:rPr>
              <a:t> Marine Stewardship Council (MSC) </a:t>
            </a:r>
            <a:r>
              <a:rPr lang="en-US" sz="1500" dirty="0" err="1">
                <a:solidFill>
                  <a:srgbClr val="002060"/>
                </a:solidFill>
                <a:latin typeface="Arial" panose="020B0604020202020204" pitchFamily="34" charset="0"/>
                <a:cs typeface="Arial" panose="020B0604020202020204" pitchFamily="34" charset="0"/>
              </a:rPr>
              <a:t>aufgrund</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ihres</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nachhaltigen</a:t>
            </a:r>
            <a:r>
              <a:rPr lang="en-US" sz="1500" dirty="0">
                <a:solidFill>
                  <a:srgbClr val="002060"/>
                </a:solidFill>
                <a:latin typeface="Arial" panose="020B0604020202020204" pitchFamily="34" charset="0"/>
                <a:cs typeface="Arial" panose="020B0604020202020204" pitchFamily="34" charset="0"/>
              </a:rPr>
              <a:t> und </a:t>
            </a:r>
            <a:r>
              <a:rPr lang="en-US" sz="1500" dirty="0" err="1">
                <a:solidFill>
                  <a:srgbClr val="002060"/>
                </a:solidFill>
                <a:latin typeface="Arial" panose="020B0604020202020204" pitchFamily="34" charset="0"/>
                <a:cs typeface="Arial" panose="020B0604020202020204" pitchFamily="34" charset="0"/>
              </a:rPr>
              <a:t>guten</a:t>
            </a:r>
            <a:r>
              <a:rPr lang="en-US" sz="1500" dirty="0">
                <a:solidFill>
                  <a:srgbClr val="002060"/>
                </a:solidFill>
                <a:latin typeface="Arial" panose="020B0604020202020204" pitchFamily="34" charset="0"/>
                <a:cs typeface="Arial" panose="020B0604020202020204" pitchFamily="34" charset="0"/>
              </a:rPr>
              <a:t> Managements </a:t>
            </a:r>
            <a:r>
              <a:rPr lang="en-US" sz="1500" dirty="0" err="1">
                <a:solidFill>
                  <a:srgbClr val="002060"/>
                </a:solidFill>
                <a:latin typeface="Arial" panose="020B0604020202020204" pitchFamily="34" charset="0"/>
                <a:cs typeface="Arial" panose="020B0604020202020204" pitchFamily="34" charset="0"/>
              </a:rPr>
              <a:t>zertifiziert</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wurden</a:t>
            </a:r>
            <a:r>
              <a:rPr lang="en-US" sz="1500" dirty="0">
                <a:solidFill>
                  <a:srgbClr val="002060"/>
                </a:solidFill>
                <a:latin typeface="Arial" panose="020B0604020202020204" pitchFamily="34" charset="0"/>
                <a:cs typeface="Arial" panose="020B0604020202020204" pitchFamily="34" charset="0"/>
              </a:rPr>
              <a:t>. </a:t>
            </a:r>
          </a:p>
          <a:p>
            <a:pPr eaLnBrk="0" fontAlgn="base" hangingPunct="0">
              <a:spcBef>
                <a:spcPct val="0"/>
              </a:spcBef>
              <a:spcAft>
                <a:spcPct val="0"/>
              </a:spcAft>
            </a:pPr>
            <a:endParaRPr lang="en-US" sz="1500" dirty="0">
              <a:solidFill>
                <a:srgbClr val="002060"/>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1500" dirty="0" err="1">
                <a:solidFill>
                  <a:srgbClr val="002060"/>
                </a:solidFill>
                <a:latin typeface="Arial" panose="020B0604020202020204" pitchFamily="34" charset="0"/>
                <a:cs typeface="Arial" panose="020B0604020202020204" pitchFamily="34" charset="0"/>
              </a:rPr>
              <a:t>Im</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ersten</a:t>
            </a:r>
            <a:r>
              <a:rPr lang="en-US" sz="1500" dirty="0">
                <a:solidFill>
                  <a:srgbClr val="002060"/>
                </a:solidFill>
                <a:latin typeface="Arial" panose="020B0604020202020204" pitchFamily="34" charset="0"/>
                <a:cs typeface="Arial" panose="020B0604020202020204" pitchFamily="34" charset="0"/>
              </a:rPr>
              <a:t> </a:t>
            </a:r>
            <a:r>
              <a:rPr lang="en-US" sz="1500" dirty="0" err="1" smtClean="0">
                <a:solidFill>
                  <a:srgbClr val="002060"/>
                </a:solidFill>
                <a:latin typeface="Arial" panose="020B0604020202020204" pitchFamily="34" charset="0"/>
                <a:cs typeface="Arial" panose="020B0604020202020204" pitchFamily="34" charset="0"/>
              </a:rPr>
              <a:t>Zertifizierungsjahr</a:t>
            </a:r>
            <a:endParaRPr lang="en-US" sz="1500" dirty="0">
              <a:solidFill>
                <a:srgbClr val="002060"/>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Tx/>
              <a:buChar char="-"/>
            </a:pPr>
            <a:r>
              <a:rPr lang="en-US" sz="1500" dirty="0" err="1" smtClean="0">
                <a:solidFill>
                  <a:srgbClr val="002060"/>
                </a:solidFill>
                <a:latin typeface="Arial" panose="020B0604020202020204" pitchFamily="34" charset="0"/>
                <a:cs typeface="Arial" panose="020B0604020202020204" pitchFamily="34" charset="0"/>
              </a:rPr>
              <a:t>wurden</a:t>
            </a:r>
            <a:r>
              <a:rPr lang="en-US" sz="1500" dirty="0" smtClean="0">
                <a:solidFill>
                  <a:srgbClr val="002060"/>
                </a:solidFill>
                <a:latin typeface="Arial" panose="020B0604020202020204" pitchFamily="34" charset="0"/>
                <a:cs typeface="Arial" panose="020B0604020202020204" pitchFamily="34" charset="0"/>
              </a:rPr>
              <a:t> </a:t>
            </a:r>
            <a:r>
              <a:rPr lang="en-US" sz="1500" dirty="0">
                <a:solidFill>
                  <a:srgbClr val="002060"/>
                </a:solidFill>
                <a:latin typeface="Arial" panose="020B0604020202020204" pitchFamily="34" charset="0"/>
                <a:cs typeface="Arial" panose="020B0604020202020204" pitchFamily="34" charset="0"/>
              </a:rPr>
              <a:t>11 </a:t>
            </a:r>
            <a:r>
              <a:rPr lang="en-US" sz="1500" dirty="0" err="1">
                <a:solidFill>
                  <a:srgbClr val="002060"/>
                </a:solidFill>
                <a:latin typeface="Arial" panose="020B0604020202020204" pitchFamily="34" charset="0"/>
                <a:cs typeface="Arial" panose="020B0604020202020204" pitchFamily="34" charset="0"/>
              </a:rPr>
              <a:t>Bestände</a:t>
            </a:r>
            <a:r>
              <a:rPr lang="en-US" sz="1500" dirty="0">
                <a:solidFill>
                  <a:srgbClr val="002060"/>
                </a:solidFill>
                <a:latin typeface="Arial" panose="020B0604020202020204" pitchFamily="34" charset="0"/>
                <a:cs typeface="Arial" panose="020B0604020202020204" pitchFamily="34" charset="0"/>
              </a:rPr>
              <a:t> (52% der </a:t>
            </a:r>
            <a:r>
              <a:rPr lang="en-US" sz="1500" dirty="0" err="1">
                <a:solidFill>
                  <a:srgbClr val="002060"/>
                </a:solidFill>
                <a:latin typeface="Arial" panose="020B0604020202020204" pitchFamily="34" charset="0"/>
                <a:cs typeface="Arial" panose="020B0604020202020204" pitchFamily="34" charset="0"/>
              </a:rPr>
              <a:t>Bestände</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mit</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ausreichender</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Datenbasis</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über</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dem</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maximalen</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Dauerertrag</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befischt</a:t>
            </a:r>
            <a:r>
              <a:rPr lang="en-US" sz="1500" dirty="0">
                <a:solidFill>
                  <a:srgbClr val="002060"/>
                </a:solidFill>
                <a:latin typeface="Arial" panose="020B0604020202020204" pitchFamily="34" charset="0"/>
                <a:cs typeface="Arial" panose="020B0604020202020204" pitchFamily="34" charset="0"/>
              </a:rPr>
              <a:t> </a:t>
            </a:r>
            <a:endParaRPr lang="en-US" sz="1500" dirty="0" smtClean="0">
              <a:solidFill>
                <a:srgbClr val="002060"/>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1500" dirty="0" smtClean="0">
                <a:solidFill>
                  <a:srgbClr val="002060"/>
                </a:solidFill>
                <a:latin typeface="Arial" panose="020B0604020202020204" pitchFamily="34" charset="0"/>
                <a:cs typeface="Arial" panose="020B0604020202020204" pitchFamily="34" charset="0"/>
              </a:rPr>
              <a:t>-  </a:t>
            </a:r>
            <a:r>
              <a:rPr lang="en-US" sz="1500" dirty="0">
                <a:solidFill>
                  <a:srgbClr val="002060"/>
                </a:solidFill>
                <a:latin typeface="Arial" panose="020B0604020202020204" pitchFamily="34" charset="0"/>
                <a:cs typeface="Arial" panose="020B0604020202020204" pitchFamily="34" charset="0"/>
              </a:rPr>
              <a:t>4 </a:t>
            </a:r>
            <a:r>
              <a:rPr lang="en-US" sz="1500" dirty="0" err="1">
                <a:solidFill>
                  <a:srgbClr val="002060"/>
                </a:solidFill>
                <a:latin typeface="Arial" panose="020B0604020202020204" pitchFamily="34" charset="0"/>
                <a:cs typeface="Arial" panose="020B0604020202020204" pitchFamily="34" charset="0"/>
              </a:rPr>
              <a:t>Bestände</a:t>
            </a:r>
            <a:r>
              <a:rPr lang="en-US" sz="1500" dirty="0">
                <a:solidFill>
                  <a:srgbClr val="002060"/>
                </a:solidFill>
                <a:latin typeface="Arial" panose="020B0604020202020204" pitchFamily="34" charset="0"/>
                <a:cs typeface="Arial" panose="020B0604020202020204" pitchFamily="34" charset="0"/>
              </a:rPr>
              <a:t> (16% der </a:t>
            </a:r>
            <a:r>
              <a:rPr lang="en-US" sz="1500" dirty="0" err="1">
                <a:solidFill>
                  <a:srgbClr val="002060"/>
                </a:solidFill>
                <a:latin typeface="Arial" panose="020B0604020202020204" pitchFamily="34" charset="0"/>
                <a:cs typeface="Arial" panose="020B0604020202020204" pitchFamily="34" charset="0"/>
              </a:rPr>
              <a:t>Bestände</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mit</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ausreichender</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Datenbasis</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befanden</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sich</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außerhalb</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sicherer</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biologischer</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Grenzen</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Rekrutierung</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nicht</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mehr</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gewährleistet</a:t>
            </a:r>
            <a:r>
              <a:rPr lang="en-US" sz="1500" dirty="0">
                <a:solidFill>
                  <a:srgbClr val="002060"/>
                </a:solidFill>
                <a:latin typeface="Arial" panose="020B0604020202020204" pitchFamily="34" charset="0"/>
                <a:cs typeface="Arial" panose="020B0604020202020204" pitchFamily="34" charset="0"/>
              </a:rPr>
              <a:t>).</a:t>
            </a:r>
          </a:p>
          <a:p>
            <a:pPr eaLnBrk="0" fontAlgn="base" hangingPunct="0">
              <a:spcBef>
                <a:spcPct val="0"/>
              </a:spcBef>
              <a:spcAft>
                <a:spcPct val="0"/>
              </a:spcAft>
            </a:pPr>
            <a:r>
              <a:rPr lang="en-US" sz="1500" dirty="0">
                <a:solidFill>
                  <a:srgbClr val="002060"/>
                </a:solidFill>
                <a:latin typeface="Arial" panose="020B0604020202020204" pitchFamily="34" charset="0"/>
                <a:cs typeface="Arial" panose="020B0604020202020204" pitchFamily="34" charset="0"/>
              </a:rPr>
              <a:t> </a:t>
            </a:r>
          </a:p>
          <a:p>
            <a:pPr eaLnBrk="0" fontAlgn="base" hangingPunct="0">
              <a:spcBef>
                <a:spcPct val="0"/>
              </a:spcBef>
              <a:spcAft>
                <a:spcPct val="0"/>
              </a:spcAft>
            </a:pPr>
            <a:r>
              <a:rPr lang="en-US" sz="1500" dirty="0" err="1" smtClean="0">
                <a:solidFill>
                  <a:srgbClr val="002060"/>
                </a:solidFill>
                <a:latin typeface="Arial" panose="020B0604020202020204" pitchFamily="34" charset="0"/>
                <a:cs typeface="Arial" panose="020B0604020202020204" pitchFamily="34" charset="0"/>
              </a:rPr>
              <a:t>Im</a:t>
            </a:r>
            <a:r>
              <a:rPr lang="en-US" sz="1500" dirty="0" smtClean="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letzten</a:t>
            </a:r>
            <a:r>
              <a:rPr lang="en-US" sz="1500" dirty="0">
                <a:solidFill>
                  <a:srgbClr val="002060"/>
                </a:solidFill>
                <a:latin typeface="Arial" panose="020B0604020202020204" pitchFamily="34" charset="0"/>
                <a:cs typeface="Arial" panose="020B0604020202020204" pitchFamily="34" charset="0"/>
              </a:rPr>
              <a:t> </a:t>
            </a:r>
            <a:r>
              <a:rPr lang="en-US" sz="1500" dirty="0" err="1" smtClean="0">
                <a:solidFill>
                  <a:srgbClr val="002060"/>
                </a:solidFill>
                <a:latin typeface="Arial" panose="020B0604020202020204" pitchFamily="34" charset="0"/>
                <a:cs typeface="Arial" panose="020B0604020202020204" pitchFamily="34" charset="0"/>
              </a:rPr>
              <a:t>Zertifizierungsjahr</a:t>
            </a:r>
            <a:r>
              <a:rPr lang="en-US" sz="1500" dirty="0" smtClean="0">
                <a:solidFill>
                  <a:srgbClr val="002060"/>
                </a:solidFill>
                <a:latin typeface="Arial" panose="020B0604020202020204" pitchFamily="34" charset="0"/>
                <a:cs typeface="Arial" panose="020B0604020202020204" pitchFamily="34" charset="0"/>
              </a:rPr>
              <a:t> (</a:t>
            </a:r>
            <a:r>
              <a:rPr lang="en-US" sz="1500" dirty="0" err="1" smtClean="0">
                <a:solidFill>
                  <a:srgbClr val="002060"/>
                </a:solidFill>
                <a:latin typeface="Arial" panose="020B0604020202020204" pitchFamily="34" charset="0"/>
                <a:cs typeface="Arial" panose="020B0604020202020204" pitchFamily="34" charset="0"/>
              </a:rPr>
              <a:t>nach</a:t>
            </a:r>
            <a:r>
              <a:rPr lang="en-US" sz="1500" dirty="0" smtClean="0">
                <a:solidFill>
                  <a:srgbClr val="002060"/>
                </a:solidFill>
                <a:latin typeface="Arial" panose="020B0604020202020204" pitchFamily="34" charset="0"/>
                <a:cs typeface="Arial" panose="020B0604020202020204" pitchFamily="34" charset="0"/>
              </a:rPr>
              <a:t> 2-10 </a:t>
            </a:r>
            <a:r>
              <a:rPr lang="en-US" sz="1500" dirty="0" err="1" smtClean="0">
                <a:solidFill>
                  <a:srgbClr val="002060"/>
                </a:solidFill>
                <a:latin typeface="Arial" panose="020B0604020202020204" pitchFamily="34" charset="0"/>
                <a:cs typeface="Arial" panose="020B0604020202020204" pitchFamily="34" charset="0"/>
              </a:rPr>
              <a:t>Jahren</a:t>
            </a:r>
            <a:r>
              <a:rPr lang="en-US" sz="1500" dirty="0" smtClean="0">
                <a:solidFill>
                  <a:srgbClr val="002060"/>
                </a:solidFill>
                <a:latin typeface="Arial" panose="020B0604020202020204" pitchFamily="34" charset="0"/>
                <a:cs typeface="Arial" panose="020B0604020202020204" pitchFamily="34" charset="0"/>
              </a:rPr>
              <a:t>)</a:t>
            </a:r>
            <a:endParaRPr lang="en-US" sz="1500" dirty="0">
              <a:solidFill>
                <a:srgbClr val="002060"/>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Tx/>
              <a:buChar char="-"/>
            </a:pPr>
            <a:r>
              <a:rPr lang="en-US" sz="1500" dirty="0" err="1" smtClean="0">
                <a:solidFill>
                  <a:srgbClr val="002060"/>
                </a:solidFill>
                <a:latin typeface="Arial" panose="020B0604020202020204" pitchFamily="34" charset="0"/>
                <a:cs typeface="Arial" panose="020B0604020202020204" pitchFamily="34" charset="0"/>
              </a:rPr>
              <a:t>wurden</a:t>
            </a:r>
            <a:r>
              <a:rPr lang="en-US" sz="1500" dirty="0" smtClean="0">
                <a:solidFill>
                  <a:srgbClr val="002060"/>
                </a:solidFill>
                <a:latin typeface="Arial" panose="020B0604020202020204" pitchFamily="34" charset="0"/>
                <a:cs typeface="Arial" panose="020B0604020202020204" pitchFamily="34" charset="0"/>
              </a:rPr>
              <a:t> </a:t>
            </a:r>
            <a:r>
              <a:rPr lang="en-US" sz="1500" dirty="0">
                <a:solidFill>
                  <a:srgbClr val="002060"/>
                </a:solidFill>
                <a:latin typeface="Arial" panose="020B0604020202020204" pitchFamily="34" charset="0"/>
                <a:cs typeface="Arial" panose="020B0604020202020204" pitchFamily="34" charset="0"/>
              </a:rPr>
              <a:t>6 </a:t>
            </a:r>
            <a:r>
              <a:rPr lang="en-US" sz="1500" dirty="0" err="1">
                <a:solidFill>
                  <a:srgbClr val="002060"/>
                </a:solidFill>
                <a:latin typeface="Arial" panose="020B0604020202020204" pitchFamily="34" charset="0"/>
                <a:cs typeface="Arial" panose="020B0604020202020204" pitchFamily="34" charset="0"/>
              </a:rPr>
              <a:t>Bestände</a:t>
            </a:r>
            <a:r>
              <a:rPr lang="en-US" sz="1500" dirty="0">
                <a:solidFill>
                  <a:srgbClr val="002060"/>
                </a:solidFill>
                <a:latin typeface="Arial" panose="020B0604020202020204" pitchFamily="34" charset="0"/>
                <a:cs typeface="Arial" panose="020B0604020202020204" pitchFamily="34" charset="0"/>
              </a:rPr>
              <a:t> (38</a:t>
            </a:r>
            <a:r>
              <a:rPr lang="en-US" sz="1500" dirty="0" smtClean="0">
                <a:solidFill>
                  <a:srgbClr val="002060"/>
                </a:solidFill>
                <a:latin typeface="Arial" panose="020B0604020202020204" pitchFamily="34" charset="0"/>
                <a:cs typeface="Arial" panose="020B0604020202020204" pitchFamily="34" charset="0"/>
              </a:rPr>
              <a:t>% </a:t>
            </a:r>
            <a:r>
              <a:rPr lang="en-US" sz="1500" dirty="0">
                <a:solidFill>
                  <a:srgbClr val="002060"/>
                </a:solidFill>
                <a:latin typeface="Arial" panose="020B0604020202020204" pitchFamily="34" charset="0"/>
                <a:cs typeface="Arial" panose="020B0604020202020204" pitchFamily="34" charset="0"/>
              </a:rPr>
              <a:t>der </a:t>
            </a:r>
            <a:r>
              <a:rPr lang="en-US" sz="1500" dirty="0" err="1">
                <a:solidFill>
                  <a:srgbClr val="002060"/>
                </a:solidFill>
                <a:latin typeface="Arial" panose="020B0604020202020204" pitchFamily="34" charset="0"/>
                <a:cs typeface="Arial" panose="020B0604020202020204" pitchFamily="34" charset="0"/>
              </a:rPr>
              <a:t>Bestände</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mit</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ausreichender</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Datenbasis</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weiterhin</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überfischt</a:t>
            </a:r>
            <a:r>
              <a:rPr lang="en-US" sz="1500" dirty="0">
                <a:solidFill>
                  <a:srgbClr val="002060"/>
                </a:solidFill>
                <a:latin typeface="Arial" panose="020B0604020202020204" pitchFamily="34" charset="0"/>
                <a:cs typeface="Arial" panose="020B0604020202020204" pitchFamily="34" charset="0"/>
              </a:rPr>
              <a:t> </a:t>
            </a:r>
          </a:p>
          <a:p>
            <a:pPr eaLnBrk="0" fontAlgn="base" hangingPunct="0">
              <a:spcBef>
                <a:spcPct val="0"/>
              </a:spcBef>
              <a:spcAft>
                <a:spcPct val="0"/>
              </a:spcAft>
            </a:pPr>
            <a:r>
              <a:rPr lang="en-US" sz="1500" dirty="0" smtClean="0">
                <a:solidFill>
                  <a:srgbClr val="002060"/>
                </a:solidFill>
                <a:latin typeface="Arial" panose="020B0604020202020204" pitchFamily="34" charset="0"/>
                <a:cs typeface="Arial" panose="020B0604020202020204" pitchFamily="34" charset="0"/>
              </a:rPr>
              <a:t> </a:t>
            </a:r>
            <a:endParaRPr lang="en-US" sz="1500" dirty="0">
              <a:solidFill>
                <a:srgbClr val="002060"/>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1500" dirty="0">
                <a:solidFill>
                  <a:srgbClr val="002060"/>
                </a:solidFill>
                <a:latin typeface="Arial" panose="020B0604020202020204" pitchFamily="34" charset="0"/>
                <a:cs typeface="Arial" panose="020B0604020202020204" pitchFamily="34" charset="0"/>
              </a:rPr>
              <a:t>- 5 </a:t>
            </a:r>
            <a:r>
              <a:rPr lang="en-US" sz="1500" dirty="0" err="1">
                <a:solidFill>
                  <a:srgbClr val="002060"/>
                </a:solidFill>
                <a:latin typeface="Arial" panose="020B0604020202020204" pitchFamily="34" charset="0"/>
                <a:cs typeface="Arial" panose="020B0604020202020204" pitchFamily="34" charset="0"/>
              </a:rPr>
              <a:t>Bestände</a:t>
            </a:r>
            <a:r>
              <a:rPr lang="en-US" sz="1500" dirty="0">
                <a:solidFill>
                  <a:srgbClr val="002060"/>
                </a:solidFill>
                <a:latin typeface="Arial" panose="020B0604020202020204" pitchFamily="34" charset="0"/>
                <a:cs typeface="Arial" panose="020B0604020202020204" pitchFamily="34" charset="0"/>
              </a:rPr>
              <a:t> (21% der </a:t>
            </a:r>
            <a:r>
              <a:rPr lang="en-US" sz="1500" dirty="0" err="1">
                <a:solidFill>
                  <a:srgbClr val="002060"/>
                </a:solidFill>
                <a:latin typeface="Arial" panose="020B0604020202020204" pitchFamily="34" charset="0"/>
                <a:cs typeface="Arial" panose="020B0604020202020204" pitchFamily="34" charset="0"/>
              </a:rPr>
              <a:t>Bestände</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mit</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ausreichender</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Datenbasis</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befanden</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sich</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außerhalb</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sicherer</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biologischer</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Grenzen</a:t>
            </a:r>
            <a:r>
              <a:rPr lang="en-US" sz="1500" dirty="0">
                <a:solidFill>
                  <a:srgbClr val="002060"/>
                </a:solidFill>
                <a:latin typeface="Arial" panose="020B0604020202020204" pitchFamily="34" charset="0"/>
                <a:cs typeface="Arial" panose="020B0604020202020204" pitchFamily="34" charset="0"/>
              </a:rPr>
              <a:t>. </a:t>
            </a:r>
          </a:p>
          <a:p>
            <a:pPr marL="285750" indent="-285750" eaLnBrk="0" fontAlgn="base" hangingPunct="0">
              <a:spcBef>
                <a:spcPct val="0"/>
              </a:spcBef>
              <a:spcAft>
                <a:spcPct val="0"/>
              </a:spcAft>
              <a:buFontTx/>
              <a:buChar char="-"/>
            </a:pPr>
            <a:endParaRPr lang="en-US" sz="1500" dirty="0">
              <a:solidFill>
                <a:srgbClr val="002060"/>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sz="1500" dirty="0" err="1" smtClean="0">
                <a:solidFill>
                  <a:srgbClr val="002060"/>
                </a:solidFill>
                <a:latin typeface="Arial" panose="020B0604020202020204" pitchFamily="34" charset="0"/>
                <a:cs typeface="Arial" panose="020B0604020202020204" pitchFamily="34" charset="0"/>
              </a:rPr>
              <a:t>Vorbildliches</a:t>
            </a:r>
            <a:r>
              <a:rPr lang="en-US" sz="1500" dirty="0" smtClean="0">
                <a:solidFill>
                  <a:srgbClr val="002060"/>
                </a:solidFill>
                <a:latin typeface="Arial" panose="020B0604020202020204" pitchFamily="34" charset="0"/>
                <a:cs typeface="Arial" panose="020B0604020202020204" pitchFamily="34" charset="0"/>
              </a:rPr>
              <a:t> Management? </a:t>
            </a:r>
            <a:endParaRPr lang="en-US" sz="1500" dirty="0">
              <a:solidFill>
                <a:srgbClr val="002060"/>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Tx/>
              <a:buChar char="-"/>
            </a:pPr>
            <a:r>
              <a:rPr lang="en-US" sz="1500" dirty="0" err="1">
                <a:solidFill>
                  <a:srgbClr val="002060"/>
                </a:solidFill>
                <a:latin typeface="Arial" panose="020B0604020202020204" pitchFamily="34" charset="0"/>
                <a:cs typeface="Arial" panose="020B0604020202020204" pitchFamily="34" charset="0"/>
              </a:rPr>
              <a:t>für</a:t>
            </a:r>
            <a:r>
              <a:rPr lang="en-US" sz="1500" dirty="0">
                <a:solidFill>
                  <a:srgbClr val="002060"/>
                </a:solidFill>
                <a:latin typeface="Arial" panose="020B0604020202020204" pitchFamily="34" charset="0"/>
                <a:cs typeface="Arial" panose="020B0604020202020204" pitchFamily="34" charset="0"/>
              </a:rPr>
              <a:t> 11 </a:t>
            </a:r>
            <a:r>
              <a:rPr lang="en-US" sz="1500" dirty="0" err="1">
                <a:solidFill>
                  <a:srgbClr val="002060"/>
                </a:solidFill>
                <a:latin typeface="Arial" panose="020B0604020202020204" pitchFamily="34" charset="0"/>
                <a:cs typeface="Arial" panose="020B0604020202020204" pitchFamily="34" charset="0"/>
              </a:rPr>
              <a:t>Bestände</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wurden</a:t>
            </a:r>
            <a:r>
              <a:rPr lang="en-US" sz="1500" dirty="0">
                <a:solidFill>
                  <a:srgbClr val="002060"/>
                </a:solidFill>
                <a:latin typeface="Arial" panose="020B0604020202020204" pitchFamily="34" charset="0"/>
                <a:cs typeface="Arial" panose="020B0604020202020204" pitchFamily="34" charset="0"/>
              </a:rPr>
              <a:t> die </a:t>
            </a:r>
            <a:r>
              <a:rPr lang="en-US" sz="1500" dirty="0" err="1" smtClean="0">
                <a:solidFill>
                  <a:srgbClr val="002060"/>
                </a:solidFill>
                <a:latin typeface="Arial" panose="020B0604020202020204" pitchFamily="34" charset="0"/>
                <a:cs typeface="Arial" panose="020B0604020202020204" pitchFamily="34" charset="0"/>
              </a:rPr>
              <a:t>erlaubten</a:t>
            </a:r>
            <a:r>
              <a:rPr lang="en-US" sz="1500" dirty="0" smtClean="0">
                <a:solidFill>
                  <a:srgbClr val="002060"/>
                </a:solidFill>
                <a:latin typeface="Arial" panose="020B0604020202020204" pitchFamily="34" charset="0"/>
                <a:cs typeface="Arial" panose="020B0604020202020204" pitchFamily="34" charset="0"/>
              </a:rPr>
              <a:t> </a:t>
            </a:r>
            <a:r>
              <a:rPr lang="en-US" sz="1500" dirty="0" err="1" smtClean="0">
                <a:solidFill>
                  <a:srgbClr val="002060"/>
                </a:solidFill>
                <a:latin typeface="Arial" panose="020B0604020202020204" pitchFamily="34" charset="0"/>
                <a:cs typeface="Arial" panose="020B0604020202020204" pitchFamily="34" charset="0"/>
              </a:rPr>
              <a:t>Fänge</a:t>
            </a:r>
            <a:r>
              <a:rPr lang="en-US" sz="1500" dirty="0" smtClean="0">
                <a:solidFill>
                  <a:srgbClr val="002060"/>
                </a:solidFill>
                <a:latin typeface="Arial" panose="020B0604020202020204" pitchFamily="34" charset="0"/>
                <a:cs typeface="Arial" panose="020B0604020202020204" pitchFamily="34" charset="0"/>
              </a:rPr>
              <a:t> </a:t>
            </a:r>
            <a:r>
              <a:rPr lang="en-US" sz="1500" dirty="0">
                <a:solidFill>
                  <a:srgbClr val="002060"/>
                </a:solidFill>
                <a:latin typeface="Arial" panose="020B0604020202020204" pitchFamily="34" charset="0"/>
                <a:cs typeface="Arial" panose="020B0604020202020204" pitchFamily="34" charset="0"/>
              </a:rPr>
              <a:t>20-60%  </a:t>
            </a:r>
            <a:r>
              <a:rPr lang="en-US" sz="1500" dirty="0" err="1" smtClean="0">
                <a:solidFill>
                  <a:srgbClr val="002060"/>
                </a:solidFill>
                <a:latin typeface="Arial" panose="020B0604020202020204" pitchFamily="34" charset="0"/>
                <a:cs typeface="Arial" panose="020B0604020202020204" pitchFamily="34" charset="0"/>
              </a:rPr>
              <a:t>höher</a:t>
            </a:r>
            <a:r>
              <a:rPr lang="en-US" sz="1500" dirty="0" smtClean="0">
                <a:solidFill>
                  <a:srgbClr val="002060"/>
                </a:solidFill>
                <a:latin typeface="Arial" panose="020B0604020202020204" pitchFamily="34" charset="0"/>
                <a:cs typeface="Arial" panose="020B0604020202020204" pitchFamily="34" charset="0"/>
              </a:rPr>
              <a:t> </a:t>
            </a:r>
            <a:r>
              <a:rPr lang="en-US" sz="1500" dirty="0" err="1" smtClean="0">
                <a:solidFill>
                  <a:srgbClr val="002060"/>
                </a:solidFill>
                <a:latin typeface="Arial" panose="020B0604020202020204" pitchFamily="34" charset="0"/>
                <a:cs typeface="Arial" panose="020B0604020202020204" pitchFamily="34" charset="0"/>
              </a:rPr>
              <a:t>festgesetzt</a:t>
            </a:r>
            <a:r>
              <a:rPr lang="en-US" sz="1500" dirty="0">
                <a:solidFill>
                  <a:srgbClr val="002060"/>
                </a:solidFill>
                <a:latin typeface="Arial" panose="020B0604020202020204" pitchFamily="34" charset="0"/>
                <a:cs typeface="Arial" panose="020B0604020202020204" pitchFamily="34" charset="0"/>
              </a:rPr>
              <a:t>, </a:t>
            </a:r>
            <a:r>
              <a:rPr lang="en-US" sz="1500" dirty="0" err="1" smtClean="0">
                <a:solidFill>
                  <a:srgbClr val="002060"/>
                </a:solidFill>
                <a:latin typeface="Arial" panose="020B0604020202020204" pitchFamily="34" charset="0"/>
                <a:cs typeface="Arial" panose="020B0604020202020204" pitchFamily="34" charset="0"/>
              </a:rPr>
              <a:t>als</a:t>
            </a:r>
            <a:r>
              <a:rPr lang="en-US" sz="1500" dirty="0" smtClean="0">
                <a:solidFill>
                  <a:srgbClr val="002060"/>
                </a:solidFill>
                <a:latin typeface="Arial" panose="020B0604020202020204" pitchFamily="34" charset="0"/>
                <a:cs typeface="Arial" panose="020B0604020202020204" pitchFamily="34" charset="0"/>
              </a:rPr>
              <a:t> </a:t>
            </a:r>
            <a:r>
              <a:rPr lang="en-US" sz="1500" dirty="0">
                <a:solidFill>
                  <a:srgbClr val="002060"/>
                </a:solidFill>
                <a:latin typeface="Arial" panose="020B0604020202020204" pitchFamily="34" charset="0"/>
                <a:cs typeface="Arial" panose="020B0604020202020204" pitchFamily="34" charset="0"/>
              </a:rPr>
              <a:t>die </a:t>
            </a:r>
            <a:r>
              <a:rPr lang="en-US" sz="1500" dirty="0" err="1" smtClean="0">
                <a:solidFill>
                  <a:srgbClr val="002060"/>
                </a:solidFill>
                <a:latin typeface="Arial" panose="020B0604020202020204" pitchFamily="34" charset="0"/>
                <a:cs typeface="Arial" panose="020B0604020202020204" pitchFamily="34" charset="0"/>
              </a:rPr>
              <a:t>tatsächlichen</a:t>
            </a:r>
            <a:r>
              <a:rPr lang="en-US" sz="1500" dirty="0" smtClean="0">
                <a:solidFill>
                  <a:srgbClr val="002060"/>
                </a:solidFill>
                <a:latin typeface="Arial" panose="020B0604020202020204" pitchFamily="34" charset="0"/>
                <a:cs typeface="Arial" panose="020B0604020202020204" pitchFamily="34" charset="0"/>
              </a:rPr>
              <a:t> </a:t>
            </a:r>
            <a:r>
              <a:rPr lang="en-US" sz="1500" dirty="0" err="1" smtClean="0">
                <a:solidFill>
                  <a:srgbClr val="002060"/>
                </a:solidFill>
                <a:latin typeface="Arial" panose="020B0604020202020204" pitchFamily="34" charset="0"/>
                <a:cs typeface="Arial" panose="020B0604020202020204" pitchFamily="34" charset="0"/>
              </a:rPr>
              <a:t>Fänge</a:t>
            </a:r>
            <a:r>
              <a:rPr lang="en-US" sz="1500" dirty="0" smtClean="0">
                <a:solidFill>
                  <a:srgbClr val="002060"/>
                </a:solidFill>
                <a:latin typeface="Arial" panose="020B0604020202020204" pitchFamily="34" charset="0"/>
                <a:cs typeface="Arial" panose="020B0604020202020204" pitchFamily="34" charset="0"/>
              </a:rPr>
              <a:t> </a:t>
            </a:r>
            <a:endParaRPr lang="en-US" sz="1500" dirty="0">
              <a:solidFill>
                <a:srgbClr val="002060"/>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Tx/>
              <a:buChar char="-"/>
            </a:pPr>
            <a:r>
              <a:rPr lang="en-US" sz="1500" dirty="0" err="1">
                <a:solidFill>
                  <a:srgbClr val="002060"/>
                </a:solidFill>
                <a:latin typeface="Arial" panose="020B0604020202020204" pitchFamily="34" charset="0"/>
                <a:cs typeface="Arial" panose="020B0604020202020204" pitchFamily="34" charset="0"/>
              </a:rPr>
              <a:t>für</a:t>
            </a:r>
            <a:r>
              <a:rPr lang="en-US" sz="1500" dirty="0">
                <a:solidFill>
                  <a:srgbClr val="002060"/>
                </a:solidFill>
                <a:latin typeface="Arial" panose="020B0604020202020204" pitchFamily="34" charset="0"/>
                <a:cs typeface="Arial" panose="020B0604020202020204" pitchFamily="34" charset="0"/>
              </a:rPr>
              <a:t> 3 </a:t>
            </a:r>
            <a:r>
              <a:rPr lang="en-US" sz="1500" dirty="0" err="1">
                <a:solidFill>
                  <a:srgbClr val="002060"/>
                </a:solidFill>
                <a:latin typeface="Arial" panose="020B0604020202020204" pitchFamily="34" charset="0"/>
                <a:cs typeface="Arial" panose="020B0604020202020204" pitchFamily="34" charset="0"/>
              </a:rPr>
              <a:t>Bestände</a:t>
            </a:r>
            <a:r>
              <a:rPr lang="en-US" sz="1500" dirty="0">
                <a:solidFill>
                  <a:srgbClr val="002060"/>
                </a:solidFill>
                <a:latin typeface="Arial" panose="020B0604020202020204" pitchFamily="34" charset="0"/>
                <a:cs typeface="Arial" panose="020B0604020202020204" pitchFamily="34" charset="0"/>
              </a:rPr>
              <a:t> </a:t>
            </a:r>
            <a:r>
              <a:rPr lang="en-US" sz="1500" dirty="0" err="1">
                <a:solidFill>
                  <a:srgbClr val="002060"/>
                </a:solidFill>
                <a:latin typeface="Arial" panose="020B0604020202020204" pitchFamily="34" charset="0"/>
                <a:cs typeface="Arial" panose="020B0604020202020204" pitchFamily="34" charset="0"/>
              </a:rPr>
              <a:t>überschritten</a:t>
            </a:r>
            <a:r>
              <a:rPr lang="en-US" sz="1500" dirty="0">
                <a:solidFill>
                  <a:srgbClr val="002060"/>
                </a:solidFill>
                <a:latin typeface="Arial" panose="020B0604020202020204" pitchFamily="34" charset="0"/>
                <a:cs typeface="Arial" panose="020B0604020202020204" pitchFamily="34" charset="0"/>
              </a:rPr>
              <a:t> die </a:t>
            </a:r>
            <a:r>
              <a:rPr lang="en-US" sz="1500" dirty="0" err="1" smtClean="0">
                <a:solidFill>
                  <a:srgbClr val="002060"/>
                </a:solidFill>
                <a:latin typeface="Arial" panose="020B0604020202020204" pitchFamily="34" charset="0"/>
                <a:cs typeface="Arial" panose="020B0604020202020204" pitchFamily="34" charset="0"/>
              </a:rPr>
              <a:t>tatsächlichen</a:t>
            </a:r>
            <a:r>
              <a:rPr lang="en-US" sz="1500" dirty="0" smtClean="0">
                <a:solidFill>
                  <a:srgbClr val="002060"/>
                </a:solidFill>
                <a:latin typeface="Arial" panose="020B0604020202020204" pitchFamily="34" charset="0"/>
                <a:cs typeface="Arial" panose="020B0604020202020204" pitchFamily="34" charset="0"/>
              </a:rPr>
              <a:t> </a:t>
            </a:r>
            <a:r>
              <a:rPr lang="en-US" sz="1500" dirty="0" err="1" smtClean="0">
                <a:solidFill>
                  <a:srgbClr val="002060"/>
                </a:solidFill>
                <a:latin typeface="Arial" panose="020B0604020202020204" pitchFamily="34" charset="0"/>
                <a:cs typeface="Arial" panose="020B0604020202020204" pitchFamily="34" charset="0"/>
              </a:rPr>
              <a:t>Fänge</a:t>
            </a:r>
            <a:r>
              <a:rPr lang="en-US" sz="1500" dirty="0" smtClean="0">
                <a:solidFill>
                  <a:srgbClr val="002060"/>
                </a:solidFill>
                <a:latin typeface="Arial" panose="020B0604020202020204" pitchFamily="34" charset="0"/>
                <a:cs typeface="Arial" panose="020B0604020202020204" pitchFamily="34" charset="0"/>
              </a:rPr>
              <a:t> um </a:t>
            </a:r>
            <a:r>
              <a:rPr lang="en-US" sz="1500" dirty="0">
                <a:solidFill>
                  <a:srgbClr val="002060"/>
                </a:solidFill>
                <a:latin typeface="Arial" panose="020B0604020202020204" pitchFamily="34" charset="0"/>
                <a:cs typeface="Arial" panose="020B0604020202020204" pitchFamily="34" charset="0"/>
              </a:rPr>
              <a:t>30-50</a:t>
            </a:r>
            <a:r>
              <a:rPr lang="en-US" sz="1500" dirty="0" smtClean="0">
                <a:solidFill>
                  <a:srgbClr val="002060"/>
                </a:solidFill>
                <a:latin typeface="Arial" panose="020B0604020202020204" pitchFamily="34" charset="0"/>
                <a:cs typeface="Arial" panose="020B0604020202020204" pitchFamily="34" charset="0"/>
              </a:rPr>
              <a:t>% die </a:t>
            </a:r>
            <a:r>
              <a:rPr lang="en-US" sz="1500" dirty="0" err="1" smtClean="0">
                <a:solidFill>
                  <a:srgbClr val="002060"/>
                </a:solidFill>
                <a:latin typeface="Arial" panose="020B0604020202020204" pitchFamily="34" charset="0"/>
                <a:cs typeface="Arial" panose="020B0604020202020204" pitchFamily="34" charset="0"/>
              </a:rPr>
              <a:t>erlaubten</a:t>
            </a:r>
            <a:r>
              <a:rPr lang="en-US" sz="1500" dirty="0" smtClean="0">
                <a:solidFill>
                  <a:srgbClr val="002060"/>
                </a:solidFill>
                <a:latin typeface="Arial" panose="020B0604020202020204" pitchFamily="34" charset="0"/>
                <a:cs typeface="Arial" panose="020B0604020202020204" pitchFamily="34" charset="0"/>
              </a:rPr>
              <a:t> </a:t>
            </a:r>
            <a:r>
              <a:rPr lang="en-US" sz="1500" dirty="0" err="1" smtClean="0">
                <a:solidFill>
                  <a:srgbClr val="002060"/>
                </a:solidFill>
                <a:latin typeface="Arial" panose="020B0604020202020204" pitchFamily="34" charset="0"/>
                <a:cs typeface="Arial" panose="020B0604020202020204" pitchFamily="34" charset="0"/>
              </a:rPr>
              <a:t>Fänge</a:t>
            </a:r>
            <a:r>
              <a:rPr lang="en-US" sz="1500" dirty="0" smtClean="0">
                <a:solidFill>
                  <a:srgbClr val="002060"/>
                </a:solidFill>
                <a:latin typeface="Arial" panose="020B0604020202020204" pitchFamily="34" charset="0"/>
                <a:cs typeface="Arial" panose="020B0604020202020204" pitchFamily="34" charset="0"/>
              </a:rPr>
              <a:t> </a:t>
            </a:r>
            <a:endParaRPr lang="de-DE" sz="1500" dirty="0">
              <a:solidFill>
                <a:srgbClr val="FFFF00"/>
              </a:solidFill>
              <a:latin typeface="Arial" panose="020B0604020202020204" pitchFamily="34" charset="0"/>
              <a:cs typeface="Arial" panose="020B0604020202020204" pitchFamily="34" charset="0"/>
            </a:endParaRPr>
          </a:p>
        </p:txBody>
      </p:sp>
      <p:sp>
        <p:nvSpPr>
          <p:cNvPr id="7" name="Textfeld 6"/>
          <p:cNvSpPr txBox="1"/>
          <p:nvPr/>
        </p:nvSpPr>
        <p:spPr>
          <a:xfrm>
            <a:off x="10189709" y="6511352"/>
            <a:ext cx="288862" cy="338554"/>
          </a:xfrm>
          <a:prstGeom prst="rect">
            <a:avLst/>
          </a:prstGeom>
          <a:noFill/>
        </p:spPr>
        <p:txBody>
          <a:bodyPr wrap="none" rtlCol="0">
            <a:spAutoFit/>
          </a:bodyPr>
          <a:lstStyle/>
          <a:p>
            <a:pPr eaLnBrk="0" fontAlgn="base" hangingPunct="0">
              <a:spcBef>
                <a:spcPct val="0"/>
              </a:spcBef>
              <a:spcAft>
                <a:spcPct val="0"/>
              </a:spcAft>
            </a:pPr>
            <a:r>
              <a:rPr lang="de-DE" sz="1600" dirty="0">
                <a:solidFill>
                  <a:srgbClr val="002060"/>
                </a:solidFill>
                <a:latin typeface="Calibri" panose="020F0502020204030204" pitchFamily="34" charset="0"/>
                <a:cs typeface="Arial" panose="020B0604020202020204" pitchFamily="34" charset="0"/>
              </a:rPr>
              <a:t>3</a:t>
            </a:r>
          </a:p>
        </p:txBody>
      </p:sp>
    </p:spTree>
    <p:extLst>
      <p:ext uri="{BB962C8B-B14F-4D97-AF65-F5344CB8AC3E}">
        <p14:creationId xmlns:p14="http://schemas.microsoft.com/office/powerpoint/2010/main" val="437892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Brief_Logo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142900"/>
            <a:ext cx="2007446" cy="1033666"/>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215680" y="359624"/>
            <a:ext cx="5380650" cy="830997"/>
          </a:xfrm>
          <a:prstGeom prst="rect">
            <a:avLst/>
          </a:prstGeom>
          <a:noFill/>
        </p:spPr>
        <p:txBody>
          <a:bodyPr wrap="square" rtlCol="0">
            <a:spAutoFit/>
          </a:bodyPr>
          <a:lstStyle/>
          <a:p>
            <a:pPr algn="ctr" eaLnBrk="0" fontAlgn="base" hangingPunct="0">
              <a:spcBef>
                <a:spcPct val="0"/>
              </a:spcBef>
              <a:spcAft>
                <a:spcPct val="0"/>
              </a:spcAft>
            </a:pPr>
            <a:r>
              <a:rPr lang="de-DE" sz="2400" dirty="0">
                <a:solidFill>
                  <a:srgbClr val="002060"/>
                </a:solidFill>
                <a:latin typeface="Arial" panose="020B0604020202020204" pitchFamily="34" charset="0"/>
                <a:cs typeface="Arial" panose="020B0604020202020204" pitchFamily="34" charset="0"/>
              </a:rPr>
              <a:t>Bewertung von MSC-zertifizierten Fischbeständen im Nordost-Atlantik</a:t>
            </a:r>
          </a:p>
        </p:txBody>
      </p:sp>
      <p:sp>
        <p:nvSpPr>
          <p:cNvPr id="4" name="Rechteck 3"/>
          <p:cNvSpPr/>
          <p:nvPr/>
        </p:nvSpPr>
        <p:spPr>
          <a:xfrm>
            <a:off x="8570165" y="1412777"/>
            <a:ext cx="2012673" cy="4524315"/>
          </a:xfrm>
          <a:prstGeom prst="rect">
            <a:avLst/>
          </a:prstGeom>
        </p:spPr>
        <p:txBody>
          <a:bodyPr wrap="square">
            <a:spAutoFit/>
          </a:bodyPr>
          <a:lstStyle/>
          <a:p>
            <a:pPr eaLnBrk="0" fontAlgn="base" hangingPunct="0">
              <a:spcBef>
                <a:spcPct val="0"/>
              </a:spcBef>
              <a:spcAft>
                <a:spcPct val="0"/>
              </a:spcAft>
            </a:pPr>
            <a:r>
              <a:rPr lang="en-US" sz="1200" dirty="0">
                <a:solidFill>
                  <a:srgbClr val="002060"/>
                </a:solidFill>
                <a:latin typeface="Arial" panose="020B0604020202020204" pitchFamily="34" charset="0"/>
                <a:cs typeface="Arial" panose="020B0604020202020204" pitchFamily="34" charset="0"/>
              </a:rPr>
              <a:t>Die </a:t>
            </a:r>
            <a:r>
              <a:rPr lang="en-US" sz="1200" dirty="0" err="1">
                <a:solidFill>
                  <a:srgbClr val="002060"/>
                </a:solidFill>
                <a:latin typeface="Arial" panose="020B0604020202020204" pitchFamily="34" charset="0"/>
                <a:cs typeface="Arial" panose="020B0604020202020204" pitchFamily="34" charset="0"/>
              </a:rPr>
              <a:t>Grafik</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zeigt</a:t>
            </a:r>
            <a:r>
              <a:rPr lang="en-US" sz="1200" dirty="0">
                <a:solidFill>
                  <a:srgbClr val="002060"/>
                </a:solidFill>
                <a:latin typeface="Arial" panose="020B0604020202020204" pitchFamily="34" charset="0"/>
                <a:cs typeface="Arial" panose="020B0604020202020204" pitchFamily="34" charset="0"/>
              </a:rPr>
              <a:t> 14 MSC-</a:t>
            </a:r>
            <a:r>
              <a:rPr lang="en-US" sz="1200" dirty="0" err="1">
                <a:solidFill>
                  <a:srgbClr val="002060"/>
                </a:solidFill>
                <a:latin typeface="Arial" panose="020B0604020202020204" pitchFamily="34" charset="0"/>
                <a:cs typeface="Arial" panose="020B0604020202020204" pitchFamily="34" charset="0"/>
              </a:rPr>
              <a:t>zertifizierte</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Bestände</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im</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Nordostatlantik</a:t>
            </a:r>
            <a:r>
              <a:rPr lang="en-US" sz="1200" dirty="0">
                <a:solidFill>
                  <a:srgbClr val="002060"/>
                </a:solidFill>
                <a:latin typeface="Arial" panose="020B0604020202020204" pitchFamily="34" charset="0"/>
                <a:cs typeface="Arial" panose="020B0604020202020204" pitchFamily="34" charset="0"/>
              </a:rPr>
              <a:t> in </a:t>
            </a:r>
            <a:r>
              <a:rPr lang="en-US" sz="1200" dirty="0" err="1">
                <a:solidFill>
                  <a:srgbClr val="002060"/>
                </a:solidFill>
                <a:latin typeface="Arial" panose="020B0604020202020204" pitchFamily="34" charset="0"/>
                <a:cs typeface="Arial" panose="020B0604020202020204" pitchFamily="34" charset="0"/>
              </a:rPr>
              <a:t>einem</a:t>
            </a:r>
            <a:r>
              <a:rPr lang="en-US" sz="1200" dirty="0">
                <a:solidFill>
                  <a:srgbClr val="002060"/>
                </a:solidFill>
                <a:latin typeface="Arial" panose="020B0604020202020204" pitchFamily="34" charset="0"/>
                <a:cs typeface="Arial" panose="020B0604020202020204" pitchFamily="34" charset="0"/>
              </a:rPr>
              <a:t> pressure-state </a:t>
            </a:r>
            <a:r>
              <a:rPr lang="en-US" sz="1200" dirty="0" err="1">
                <a:solidFill>
                  <a:srgbClr val="002060"/>
                </a:solidFill>
                <a:latin typeface="Arial" panose="020B0604020202020204" pitchFamily="34" charset="0"/>
                <a:cs typeface="Arial" panose="020B0604020202020204" pitchFamily="34" charset="0"/>
              </a:rPr>
              <a:t>Diagramm</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Dargestellt</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ist</a:t>
            </a:r>
            <a:r>
              <a:rPr lang="en-US" sz="1200" dirty="0">
                <a:solidFill>
                  <a:srgbClr val="002060"/>
                </a:solidFill>
                <a:latin typeface="Arial" panose="020B0604020202020204" pitchFamily="34" charset="0"/>
                <a:cs typeface="Arial" panose="020B0604020202020204" pitchFamily="34" charset="0"/>
              </a:rPr>
              <a:t> der </a:t>
            </a:r>
            <a:r>
              <a:rPr lang="en-US" sz="1200" dirty="0" err="1">
                <a:solidFill>
                  <a:srgbClr val="002060"/>
                </a:solidFill>
                <a:latin typeface="Arial" panose="020B0604020202020204" pitchFamily="34" charset="0"/>
                <a:cs typeface="Arial" panose="020B0604020202020204" pitchFamily="34" charset="0"/>
              </a:rPr>
              <a:t>Fischereidruck</a:t>
            </a:r>
            <a:r>
              <a:rPr lang="en-US" sz="1200" dirty="0">
                <a:solidFill>
                  <a:srgbClr val="002060"/>
                </a:solidFill>
                <a:latin typeface="Arial" panose="020B0604020202020204" pitchFamily="34" charset="0"/>
                <a:cs typeface="Arial" panose="020B0604020202020204" pitchFamily="34" charset="0"/>
              </a:rPr>
              <a:t> (F) </a:t>
            </a:r>
            <a:r>
              <a:rPr lang="en-US" sz="1200" dirty="0" err="1">
                <a:solidFill>
                  <a:srgbClr val="002060"/>
                </a:solidFill>
                <a:latin typeface="Arial" panose="020B0604020202020204" pitchFamily="34" charset="0"/>
                <a:cs typeface="Arial" panose="020B0604020202020204" pitchFamily="34" charset="0"/>
              </a:rPr>
              <a:t>relativ</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zum</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maximalen</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Fischereidruck</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F</a:t>
            </a:r>
            <a:r>
              <a:rPr lang="en-US" sz="1200" baseline="-25000" dirty="0" err="1">
                <a:solidFill>
                  <a:srgbClr val="002060"/>
                </a:solidFill>
                <a:latin typeface="Arial" panose="020B0604020202020204" pitchFamily="34" charset="0"/>
                <a:cs typeface="Arial" panose="020B0604020202020204" pitchFamily="34" charset="0"/>
              </a:rPr>
              <a:t>msy</a:t>
            </a:r>
            <a:r>
              <a:rPr lang="en-US" sz="1200" dirty="0">
                <a:solidFill>
                  <a:srgbClr val="002060"/>
                </a:solidFill>
                <a:latin typeface="Arial" panose="020B0604020202020204" pitchFamily="34" charset="0"/>
                <a:cs typeface="Arial" panose="020B0604020202020204" pitchFamily="34" charset="0"/>
              </a:rPr>
              <a:t>) und die </a:t>
            </a:r>
            <a:r>
              <a:rPr lang="en-US" sz="1200" dirty="0" err="1">
                <a:solidFill>
                  <a:srgbClr val="002060"/>
                </a:solidFill>
                <a:latin typeface="Arial" panose="020B0604020202020204" pitchFamily="34" charset="0"/>
                <a:cs typeface="Arial" panose="020B0604020202020204" pitchFamily="34" charset="0"/>
              </a:rPr>
              <a:t>Laicherbiomasse</a:t>
            </a:r>
            <a:r>
              <a:rPr lang="en-US" sz="1200" dirty="0">
                <a:solidFill>
                  <a:srgbClr val="002060"/>
                </a:solidFill>
                <a:latin typeface="Arial" panose="020B0604020202020204" pitchFamily="34" charset="0"/>
                <a:cs typeface="Arial" panose="020B0604020202020204" pitchFamily="34" charset="0"/>
              </a:rPr>
              <a:t> (B) </a:t>
            </a:r>
            <a:r>
              <a:rPr lang="en-US" sz="1200" dirty="0" err="1">
                <a:solidFill>
                  <a:srgbClr val="002060"/>
                </a:solidFill>
                <a:latin typeface="Arial" panose="020B0604020202020204" pitchFamily="34" charset="0"/>
                <a:cs typeface="Arial" panose="020B0604020202020204" pitchFamily="34" charset="0"/>
              </a:rPr>
              <a:t>relativ</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zu</a:t>
            </a:r>
            <a:r>
              <a:rPr lang="en-US" sz="1200" dirty="0">
                <a:solidFill>
                  <a:srgbClr val="002060"/>
                </a:solidFill>
                <a:latin typeface="Arial" panose="020B0604020202020204" pitchFamily="34" charset="0"/>
                <a:cs typeface="Arial" panose="020B0604020202020204" pitchFamily="34" charset="0"/>
              </a:rPr>
              <a:t> der </a:t>
            </a:r>
            <a:r>
              <a:rPr lang="en-US" sz="1200" dirty="0" err="1">
                <a:solidFill>
                  <a:srgbClr val="002060"/>
                </a:solidFill>
                <a:latin typeface="Arial" panose="020B0604020202020204" pitchFamily="34" charset="0"/>
                <a:cs typeface="Arial" panose="020B0604020202020204" pitchFamily="34" charset="0"/>
              </a:rPr>
              <a:t>Biomasse</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B</a:t>
            </a:r>
            <a:r>
              <a:rPr lang="en-US" sz="1200" baseline="-25000" dirty="0" err="1">
                <a:solidFill>
                  <a:srgbClr val="002060"/>
                </a:solidFill>
                <a:latin typeface="Arial" panose="020B0604020202020204" pitchFamily="34" charset="0"/>
                <a:cs typeface="Arial" panose="020B0604020202020204" pitchFamily="34" charset="0"/>
              </a:rPr>
              <a:t>pa</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wo</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davon</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ausgegangen</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wird</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dass</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sich</a:t>
            </a:r>
            <a:r>
              <a:rPr lang="en-US" sz="1200" dirty="0">
                <a:solidFill>
                  <a:srgbClr val="002060"/>
                </a:solidFill>
                <a:latin typeface="Arial" panose="020B0604020202020204" pitchFamily="34" charset="0"/>
                <a:cs typeface="Arial" panose="020B0604020202020204" pitchFamily="34" charset="0"/>
              </a:rPr>
              <a:t> der </a:t>
            </a:r>
            <a:r>
              <a:rPr lang="en-US" sz="1200" dirty="0" err="1">
                <a:solidFill>
                  <a:srgbClr val="002060"/>
                </a:solidFill>
                <a:latin typeface="Arial" panose="020B0604020202020204" pitchFamily="34" charset="0"/>
                <a:cs typeface="Arial" panose="020B0604020202020204" pitchFamily="34" charset="0"/>
              </a:rPr>
              <a:t>jeweilige</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Bestand</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außerhalb</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sicherer</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biologischer</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Grenzen</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befindet</a:t>
            </a:r>
            <a:r>
              <a:rPr lang="en-US" sz="1200" dirty="0">
                <a:solidFill>
                  <a:srgbClr val="002060"/>
                </a:solidFill>
                <a:latin typeface="Arial" panose="020B0604020202020204" pitchFamily="34" charset="0"/>
                <a:cs typeface="Arial" panose="020B0604020202020204" pitchFamily="34" charset="0"/>
              </a:rPr>
              <a:t>.  </a:t>
            </a:r>
          </a:p>
          <a:p>
            <a:pPr eaLnBrk="0" fontAlgn="base" hangingPunct="0">
              <a:spcBef>
                <a:spcPct val="0"/>
              </a:spcBef>
              <a:spcAft>
                <a:spcPct val="0"/>
              </a:spcAft>
            </a:pPr>
            <a:r>
              <a:rPr lang="en-US" sz="1200" dirty="0" err="1">
                <a:solidFill>
                  <a:srgbClr val="002060"/>
                </a:solidFill>
                <a:latin typeface="Arial" panose="020B0604020202020204" pitchFamily="34" charset="0"/>
                <a:cs typeface="Arial" panose="020B0604020202020204" pitchFamily="34" charset="0"/>
              </a:rPr>
              <a:t>Bestände</a:t>
            </a:r>
            <a:r>
              <a:rPr lang="en-US" sz="1200" dirty="0">
                <a:solidFill>
                  <a:srgbClr val="002060"/>
                </a:solidFill>
                <a:latin typeface="Arial" panose="020B0604020202020204" pitchFamily="34" charset="0"/>
                <a:cs typeface="Arial" panose="020B0604020202020204" pitchFamily="34" charset="0"/>
              </a:rPr>
              <a:t> in </a:t>
            </a:r>
            <a:r>
              <a:rPr lang="en-US" sz="1200" dirty="0" err="1">
                <a:solidFill>
                  <a:srgbClr val="002060"/>
                </a:solidFill>
                <a:latin typeface="Arial" panose="020B0604020202020204" pitchFamily="34" charset="0"/>
                <a:cs typeface="Arial" panose="020B0604020202020204" pitchFamily="34" charset="0"/>
              </a:rPr>
              <a:t>gutem</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Zustand</a:t>
            </a:r>
            <a:r>
              <a:rPr lang="en-US" sz="1200" dirty="0">
                <a:solidFill>
                  <a:srgbClr val="002060"/>
                </a:solidFill>
                <a:latin typeface="Arial" panose="020B0604020202020204" pitchFamily="34" charset="0"/>
                <a:cs typeface="Arial" panose="020B0604020202020204" pitchFamily="34" charset="0"/>
              </a:rPr>
              <a:t>, der in der </a:t>
            </a:r>
            <a:r>
              <a:rPr lang="en-US" sz="1200" dirty="0" err="1">
                <a:solidFill>
                  <a:srgbClr val="002060"/>
                </a:solidFill>
                <a:latin typeface="Arial" panose="020B0604020202020204" pitchFamily="34" charset="0"/>
                <a:cs typeface="Arial" panose="020B0604020202020204" pitchFamily="34" charset="0"/>
              </a:rPr>
              <a:t>Lage</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ist</a:t>
            </a:r>
            <a:r>
              <a:rPr lang="en-US" sz="1200" dirty="0">
                <a:solidFill>
                  <a:srgbClr val="002060"/>
                </a:solidFill>
                <a:latin typeface="Arial" panose="020B0604020202020204" pitchFamily="34" charset="0"/>
                <a:cs typeface="Arial" panose="020B0604020202020204" pitchFamily="34" charset="0"/>
              </a:rPr>
              <a:t> MSY </a:t>
            </a:r>
            <a:r>
              <a:rPr lang="en-US" sz="1200" dirty="0" err="1">
                <a:solidFill>
                  <a:srgbClr val="002060"/>
                </a:solidFill>
                <a:latin typeface="Arial" panose="020B0604020202020204" pitchFamily="34" charset="0"/>
                <a:cs typeface="Arial" panose="020B0604020202020204" pitchFamily="34" charset="0"/>
              </a:rPr>
              <a:t>zu</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produzieren</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befinden</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sich</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im</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oberen</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linken</a:t>
            </a:r>
            <a:r>
              <a:rPr lang="en-US" sz="1200" dirty="0">
                <a:solidFill>
                  <a:srgbClr val="002060"/>
                </a:solidFill>
                <a:latin typeface="Arial" panose="020B0604020202020204" pitchFamily="34" charset="0"/>
                <a:cs typeface="Arial" panose="020B0604020202020204" pitchFamily="34" charset="0"/>
              </a:rPr>
              <a:t> Feld. Die </a:t>
            </a:r>
            <a:r>
              <a:rPr lang="en-US" sz="1200" dirty="0" err="1">
                <a:solidFill>
                  <a:srgbClr val="002060"/>
                </a:solidFill>
                <a:latin typeface="Arial" panose="020B0604020202020204" pitchFamily="34" charset="0"/>
                <a:cs typeface="Arial" panose="020B0604020202020204" pitchFamily="34" charset="0"/>
              </a:rPr>
              <a:t>Abkürzungen</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sind</a:t>
            </a:r>
            <a:r>
              <a:rPr lang="en-US" sz="1200" dirty="0">
                <a:solidFill>
                  <a:srgbClr val="002060"/>
                </a:solidFill>
                <a:latin typeface="Arial" panose="020B0604020202020204" pitchFamily="34" charset="0"/>
                <a:cs typeface="Arial" panose="020B0604020202020204" pitchFamily="34" charset="0"/>
              </a:rPr>
              <a:t> die </a:t>
            </a:r>
            <a:r>
              <a:rPr lang="en-US" sz="1200" dirty="0" err="1">
                <a:solidFill>
                  <a:srgbClr val="002060"/>
                </a:solidFill>
                <a:latin typeface="Arial" panose="020B0604020202020204" pitchFamily="34" charset="0"/>
                <a:cs typeface="Arial" panose="020B0604020202020204" pitchFamily="34" charset="0"/>
              </a:rPr>
              <a:t>offiziellen</a:t>
            </a:r>
            <a:r>
              <a:rPr lang="en-US" sz="1200" dirty="0">
                <a:solidFill>
                  <a:srgbClr val="002060"/>
                </a:solidFill>
                <a:latin typeface="Arial" panose="020B0604020202020204" pitchFamily="34" charset="0"/>
                <a:cs typeface="Arial" panose="020B0604020202020204" pitchFamily="34" charset="0"/>
              </a:rPr>
              <a:t> </a:t>
            </a:r>
            <a:r>
              <a:rPr lang="en-US" sz="1200" dirty="0" err="1">
                <a:solidFill>
                  <a:srgbClr val="002060"/>
                </a:solidFill>
                <a:latin typeface="Arial" panose="020B0604020202020204" pitchFamily="34" charset="0"/>
                <a:cs typeface="Arial" panose="020B0604020202020204" pitchFamily="34" charset="0"/>
              </a:rPr>
              <a:t>Bestands-Identifikatoren</a:t>
            </a:r>
            <a:r>
              <a:rPr lang="en-US" sz="1200" dirty="0">
                <a:solidFill>
                  <a:srgbClr val="002060"/>
                </a:solidFill>
                <a:latin typeface="Arial" panose="020B0604020202020204" pitchFamily="34" charset="0"/>
                <a:cs typeface="Arial" panose="020B0604020202020204" pitchFamily="34" charset="0"/>
              </a:rPr>
              <a:t>.</a:t>
            </a:r>
            <a:endParaRPr lang="de-DE" sz="1200" b="1" dirty="0">
              <a:solidFill>
                <a:srgbClr val="002060"/>
              </a:solidFill>
              <a:latin typeface="Arial" panose="020B0604020202020204" pitchFamily="34" charset="0"/>
              <a:cs typeface="Arial" panose="020B0604020202020204" pitchFamily="34" charset="0"/>
            </a:endParaRPr>
          </a:p>
        </p:txBody>
      </p:sp>
      <p:sp>
        <p:nvSpPr>
          <p:cNvPr id="10" name="Textfeld 9"/>
          <p:cNvSpPr txBox="1"/>
          <p:nvPr/>
        </p:nvSpPr>
        <p:spPr>
          <a:xfrm>
            <a:off x="1703512" y="6463733"/>
            <a:ext cx="1337226" cy="276999"/>
          </a:xfrm>
          <a:prstGeom prst="rect">
            <a:avLst/>
          </a:prstGeom>
          <a:noFill/>
        </p:spPr>
        <p:txBody>
          <a:bodyPr wrap="none" rtlCol="0">
            <a:spAutoFit/>
          </a:bodyPr>
          <a:lstStyle/>
          <a:p>
            <a:pPr eaLnBrk="0" fontAlgn="base" hangingPunct="0">
              <a:spcBef>
                <a:spcPct val="0"/>
              </a:spcBef>
              <a:spcAft>
                <a:spcPct val="0"/>
              </a:spcAft>
            </a:pPr>
            <a:r>
              <a:rPr lang="de-DE" sz="1200" i="1" dirty="0">
                <a:solidFill>
                  <a:srgbClr val="002060"/>
                </a:solidFill>
                <a:latin typeface="Arial" panose="020B0604020202020204" pitchFamily="34" charset="0"/>
                <a:cs typeface="Arial" panose="020B0604020202020204" pitchFamily="34" charset="0"/>
              </a:rPr>
              <a:t>Opitz et al. 2016</a:t>
            </a:r>
          </a:p>
        </p:txBody>
      </p:sp>
      <p:graphicFrame>
        <p:nvGraphicFramePr>
          <p:cNvPr id="8" name="Chart 1"/>
          <p:cNvGraphicFramePr>
            <a:graphicFrameLocks/>
          </p:cNvGraphicFramePr>
          <p:nvPr>
            <p:extLst/>
          </p:nvPr>
        </p:nvGraphicFramePr>
        <p:xfrm>
          <a:off x="1847529" y="1305511"/>
          <a:ext cx="6732239" cy="52614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8"/>
          <p:cNvSpPr txBox="1"/>
          <p:nvPr/>
        </p:nvSpPr>
        <p:spPr>
          <a:xfrm>
            <a:off x="10189709" y="6511352"/>
            <a:ext cx="288862" cy="338554"/>
          </a:xfrm>
          <a:prstGeom prst="rect">
            <a:avLst/>
          </a:prstGeom>
          <a:noFill/>
        </p:spPr>
        <p:txBody>
          <a:bodyPr wrap="none" rtlCol="0">
            <a:spAutoFit/>
          </a:bodyPr>
          <a:lstStyle/>
          <a:p>
            <a:pPr eaLnBrk="0" fontAlgn="base" hangingPunct="0">
              <a:spcBef>
                <a:spcPct val="0"/>
              </a:spcBef>
              <a:spcAft>
                <a:spcPct val="0"/>
              </a:spcAft>
            </a:pPr>
            <a:r>
              <a:rPr lang="de-DE" sz="1600" dirty="0">
                <a:solidFill>
                  <a:srgbClr val="002060"/>
                </a:solidFill>
                <a:latin typeface="Calibri" panose="020F0502020204030204" pitchFamily="34" charset="0"/>
                <a:cs typeface="Arial" panose="020B0604020202020204" pitchFamily="34" charset="0"/>
              </a:rPr>
              <a:t>4</a:t>
            </a:r>
          </a:p>
        </p:txBody>
      </p:sp>
    </p:spTree>
    <p:extLst>
      <p:ext uri="{BB962C8B-B14F-4D97-AF65-F5344CB8AC3E}">
        <p14:creationId xmlns:p14="http://schemas.microsoft.com/office/powerpoint/2010/main" val="3422866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6BAD666-1B45-414C-A101-3A530761F6D7}" type="slidenum">
              <a:rPr lang="en-US" altLang="de-DE" smtClean="0">
                <a:solidFill>
                  <a:srgbClr val="FFFF00"/>
                </a:solidFill>
              </a:rPr>
              <a:pPr/>
              <a:t>22</a:t>
            </a:fld>
            <a:endParaRPr lang="en-US" altLang="de-DE">
              <a:solidFill>
                <a:srgbClr val="FFFF00"/>
              </a:solidFill>
            </a:endParaRP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
            <a:ext cx="12307457" cy="5584359"/>
          </a:xfrm>
          <a:prstGeom prst="rect">
            <a:avLst/>
          </a:prstGeom>
        </p:spPr>
      </p:pic>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801" y="2685453"/>
            <a:ext cx="8980055" cy="2221343"/>
          </a:xfrm>
          <a:prstGeom prst="rect">
            <a:avLst/>
          </a:prstGeom>
        </p:spPr>
      </p:pic>
      <p:sp>
        <p:nvSpPr>
          <p:cNvPr id="6" name="TextBox 5"/>
          <p:cNvSpPr txBox="1"/>
          <p:nvPr/>
        </p:nvSpPr>
        <p:spPr>
          <a:xfrm>
            <a:off x="3134748" y="4906796"/>
            <a:ext cx="8908160" cy="1477328"/>
          </a:xfrm>
          <a:prstGeom prst="rect">
            <a:avLst/>
          </a:prstGeom>
          <a:solidFill>
            <a:schemeClr val="tx1">
              <a:lumMod val="20000"/>
              <a:lumOff val="80000"/>
            </a:schemeClr>
          </a:solidFill>
        </p:spPr>
        <p:txBody>
          <a:bodyPr wrap="square" rtlCol="0">
            <a:spAutoFit/>
          </a:bodyPr>
          <a:lstStyle/>
          <a:p>
            <a:r>
              <a:rPr lang="en-US" dirty="0" smtClean="0">
                <a:solidFill>
                  <a:srgbClr val="000000"/>
                </a:solidFill>
                <a:latin typeface="arial" panose="020B0604020202020204" pitchFamily="34" charset="0"/>
              </a:rPr>
              <a:t>“There </a:t>
            </a:r>
            <a:r>
              <a:rPr lang="en-US" dirty="0">
                <a:solidFill>
                  <a:srgbClr val="000000"/>
                </a:solidFill>
                <a:latin typeface="arial" panose="020B0604020202020204" pitchFamily="34" charset="0"/>
              </a:rPr>
              <a:t>has been a decline in biomass of mature females of 75% in just 10 years in the Northwest Atlantic, where US federal efforts to manage the stock are hampered by high bycatch, continued exploitation in Canadian Atlantic waters, and regular defiance of scientific advice by US Atlantic states. European demand continues to fuel markets around the world</a:t>
            </a:r>
            <a:r>
              <a:rPr lang="en-US" dirty="0" smtClean="0">
                <a:solidFill>
                  <a:srgbClr val="000000"/>
                </a:solidFill>
                <a:latin typeface="arial" panose="020B0604020202020204" pitchFamily="34" charset="0"/>
              </a:rPr>
              <a:t>.”</a:t>
            </a:r>
            <a:r>
              <a:rPr lang="en-US" dirty="0">
                <a:solidFill>
                  <a:srgbClr val="000000"/>
                </a:solidFill>
                <a:latin typeface="arial" panose="020B0604020202020204" pitchFamily="34" charset="0"/>
              </a:rPr>
              <a:t> </a:t>
            </a:r>
            <a:endParaRPr lang="en-US" dirty="0"/>
          </a:p>
        </p:txBody>
      </p:sp>
    </p:spTree>
    <p:extLst>
      <p:ext uri="{BB962C8B-B14F-4D97-AF65-F5344CB8AC3E}">
        <p14:creationId xmlns:p14="http://schemas.microsoft.com/office/powerpoint/2010/main" val="121900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smtClean="0">
                <a:solidFill>
                  <a:schemeClr val="bg1"/>
                </a:solidFill>
              </a:rPr>
              <a:t>Zusammenfassung 2016</a:t>
            </a:r>
            <a:endParaRPr lang="en-US" dirty="0">
              <a:solidFill>
                <a:schemeClr val="bg1"/>
              </a:solidFill>
            </a:endParaRPr>
          </a:p>
        </p:txBody>
      </p:sp>
      <p:sp>
        <p:nvSpPr>
          <p:cNvPr id="5" name="Content Placeholder 4"/>
          <p:cNvSpPr>
            <a:spLocks noGrp="1"/>
          </p:cNvSpPr>
          <p:nvPr>
            <p:ph idx="1"/>
          </p:nvPr>
        </p:nvSpPr>
        <p:spPr/>
        <p:txBody>
          <a:bodyPr/>
          <a:lstStyle/>
          <a:p>
            <a:r>
              <a:rPr lang="de-DE" dirty="0" smtClean="0">
                <a:solidFill>
                  <a:schemeClr val="bg1"/>
                </a:solidFill>
              </a:rPr>
              <a:t>MSC muss dringend seine Regeln ändern, so dass überfischten Beständen sofort das Siegel entzogen wird</a:t>
            </a:r>
          </a:p>
          <a:p>
            <a:r>
              <a:rPr lang="de-DE" dirty="0" smtClean="0">
                <a:solidFill>
                  <a:schemeClr val="bg1"/>
                </a:solidFill>
              </a:rPr>
              <a:t>Zertifizierung von bedrohten Arten ist auszuschließen</a:t>
            </a:r>
          </a:p>
          <a:p>
            <a:r>
              <a:rPr lang="de-DE" dirty="0" smtClean="0">
                <a:solidFill>
                  <a:schemeClr val="bg1"/>
                </a:solidFill>
              </a:rPr>
              <a:t>Es gab genug Kritik und Zeit für Verbesserungen, warum wurde nichts getan? Langzeit-Unterstützer beginnen sich abzuwenden.</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D6BAD666-1B45-414C-A101-3A530761F6D7}" type="slidenum">
              <a:rPr lang="en-US" altLang="de-DE" smtClean="0">
                <a:solidFill>
                  <a:srgbClr val="FFFF00"/>
                </a:solidFill>
              </a:rPr>
              <a:pPr/>
              <a:t>23</a:t>
            </a:fld>
            <a:endParaRPr lang="en-US" altLang="de-DE">
              <a:solidFill>
                <a:srgbClr val="FFFF00"/>
              </a:solidFill>
            </a:endParaRPr>
          </a:p>
        </p:txBody>
      </p:sp>
    </p:spTree>
    <p:extLst>
      <p:ext uri="{BB962C8B-B14F-4D97-AF65-F5344CB8AC3E}">
        <p14:creationId xmlns:p14="http://schemas.microsoft.com/office/powerpoint/2010/main" val="3237624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92313" y="1700213"/>
            <a:ext cx="8229600" cy="1143000"/>
          </a:xfrm>
        </p:spPr>
        <p:txBody>
          <a:bodyPr/>
          <a:lstStyle/>
          <a:p>
            <a:r>
              <a:rPr lang="de-DE" altLang="en-US" dirty="0" smtClean="0"/>
              <a:t>Danke</a:t>
            </a:r>
            <a:endParaRPr lang="en-US" altLang="en-US" dirty="0" smtClean="0"/>
          </a:p>
        </p:txBody>
      </p:sp>
      <p:pic>
        <p:nvPicPr>
          <p:cNvPr id="215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63750" y="4508500"/>
            <a:ext cx="8229600" cy="1873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820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91544" y="0"/>
            <a:ext cx="8229600" cy="1143000"/>
          </a:xfrm>
        </p:spPr>
        <p:txBody>
          <a:bodyPr/>
          <a:lstStyle/>
          <a:p>
            <a:r>
              <a:rPr lang="en-US" dirty="0" smtClean="0"/>
              <a:t>Der </a:t>
            </a:r>
            <a:r>
              <a:rPr lang="en-US" i="1" dirty="0" smtClean="0"/>
              <a:t>MSY</a:t>
            </a:r>
            <a:r>
              <a:rPr lang="en-US" dirty="0" smtClean="0"/>
              <a:t> </a:t>
            </a:r>
            <a:r>
              <a:rPr lang="en-US" dirty="0" err="1" smtClean="0"/>
              <a:t>Rahmen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357" y="790552"/>
            <a:ext cx="7537198" cy="553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03712" y="4293096"/>
            <a:ext cx="6048672" cy="1008112"/>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     </a:t>
            </a:r>
            <a:r>
              <a:rPr lang="en-US" dirty="0" err="1" smtClean="0">
                <a:solidFill>
                  <a:prstClr val="black"/>
                </a:solidFill>
              </a:rPr>
              <a:t>Außerhalb</a:t>
            </a:r>
            <a:r>
              <a:rPr lang="en-US" dirty="0" smtClean="0">
                <a:solidFill>
                  <a:prstClr val="black"/>
                </a:solidFill>
              </a:rPr>
              <a:t> </a:t>
            </a:r>
            <a:r>
              <a:rPr lang="en-US" dirty="0" err="1" smtClean="0">
                <a:solidFill>
                  <a:prstClr val="black"/>
                </a:solidFill>
              </a:rPr>
              <a:t>sicherer</a:t>
            </a:r>
            <a:r>
              <a:rPr lang="en-US" dirty="0" smtClean="0">
                <a:solidFill>
                  <a:prstClr val="black"/>
                </a:solidFill>
              </a:rPr>
              <a:t> </a:t>
            </a:r>
            <a:r>
              <a:rPr lang="en-US" dirty="0" err="1" smtClean="0">
                <a:solidFill>
                  <a:prstClr val="black"/>
                </a:solidFill>
              </a:rPr>
              <a:t>biologischer</a:t>
            </a:r>
            <a:r>
              <a:rPr lang="en-US" dirty="0" smtClean="0">
                <a:solidFill>
                  <a:prstClr val="black"/>
                </a:solidFill>
              </a:rPr>
              <a:t> </a:t>
            </a:r>
            <a:r>
              <a:rPr lang="en-US" dirty="0" err="1" smtClean="0">
                <a:solidFill>
                  <a:prstClr val="black"/>
                </a:solidFill>
              </a:rPr>
              <a:t>Grenzen</a:t>
            </a:r>
            <a:endParaRPr lang="en-US" dirty="0">
              <a:solidFill>
                <a:prstClr val="black"/>
              </a:solidFill>
            </a:endParaRPr>
          </a:p>
        </p:txBody>
      </p:sp>
      <p:sp>
        <p:nvSpPr>
          <p:cNvPr id="3" name="Rectangle 2"/>
          <p:cNvSpPr/>
          <p:nvPr/>
        </p:nvSpPr>
        <p:spPr>
          <a:xfrm>
            <a:off x="6567056" y="1412776"/>
            <a:ext cx="2985329" cy="2880320"/>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prstClr val="black"/>
                </a:solidFill>
              </a:rPr>
              <a:t>Überfischung</a:t>
            </a:r>
            <a:endParaRPr lang="en-US" dirty="0">
              <a:solidFill>
                <a:prstClr val="black"/>
              </a:solidFill>
            </a:endParaRPr>
          </a:p>
        </p:txBody>
      </p:sp>
      <p:sp>
        <p:nvSpPr>
          <p:cNvPr id="4" name="Rectangle 3"/>
          <p:cNvSpPr/>
          <p:nvPr/>
        </p:nvSpPr>
        <p:spPr>
          <a:xfrm>
            <a:off x="3503712" y="3212976"/>
            <a:ext cx="2973288" cy="1008112"/>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prstClr val="black"/>
                </a:solidFill>
              </a:rPr>
              <a:t>Erholung</a:t>
            </a:r>
            <a:endParaRPr lang="en-US" dirty="0">
              <a:solidFill>
                <a:prstClr val="black"/>
              </a:solidFill>
            </a:endParaRPr>
          </a:p>
        </p:txBody>
      </p:sp>
      <p:sp>
        <p:nvSpPr>
          <p:cNvPr id="6" name="Rectangle 5"/>
          <p:cNvSpPr/>
          <p:nvPr/>
        </p:nvSpPr>
        <p:spPr>
          <a:xfrm>
            <a:off x="3503712" y="1412776"/>
            <a:ext cx="2980215" cy="1728192"/>
          </a:xfrm>
          <a:prstGeom prst="rect">
            <a:avLst/>
          </a:prstGeom>
          <a:solidFill>
            <a:srgbClr val="00B05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a:p>
            <a:endParaRPr lang="en-US" dirty="0">
              <a:solidFill>
                <a:prstClr val="white"/>
              </a:solidFill>
            </a:endParaRPr>
          </a:p>
          <a:p>
            <a:r>
              <a:rPr lang="en-US" dirty="0">
                <a:solidFill>
                  <a:prstClr val="black"/>
                </a:solidFill>
              </a:rPr>
              <a:t>     </a:t>
            </a:r>
            <a:r>
              <a:rPr lang="en-US" dirty="0" err="1" smtClean="0">
                <a:solidFill>
                  <a:prstClr val="black"/>
                </a:solidFill>
              </a:rPr>
              <a:t>Große</a:t>
            </a:r>
            <a:r>
              <a:rPr lang="en-US" dirty="0" smtClean="0">
                <a:solidFill>
                  <a:prstClr val="black"/>
                </a:solidFill>
              </a:rPr>
              <a:t> </a:t>
            </a:r>
            <a:r>
              <a:rPr lang="en-US" dirty="0" err="1" smtClean="0">
                <a:solidFill>
                  <a:prstClr val="black"/>
                </a:solidFill>
              </a:rPr>
              <a:t>Bestände</a:t>
            </a:r>
            <a:endParaRPr lang="en-US" dirty="0">
              <a:solidFill>
                <a:prstClr val="black"/>
              </a:solidFill>
            </a:endParaRPr>
          </a:p>
          <a:p>
            <a:r>
              <a:rPr lang="en-US" dirty="0">
                <a:solidFill>
                  <a:prstClr val="black"/>
                </a:solidFill>
              </a:rPr>
              <a:t>       </a:t>
            </a:r>
            <a:r>
              <a:rPr lang="en-US" dirty="0" err="1" smtClean="0">
                <a:solidFill>
                  <a:prstClr val="black"/>
                </a:solidFill>
              </a:rPr>
              <a:t>Hohe</a:t>
            </a:r>
            <a:r>
              <a:rPr lang="en-US" dirty="0" smtClean="0">
                <a:solidFill>
                  <a:prstClr val="black"/>
                </a:solidFill>
              </a:rPr>
              <a:t> </a:t>
            </a:r>
            <a:r>
              <a:rPr lang="en-US" dirty="0" err="1" smtClean="0">
                <a:solidFill>
                  <a:prstClr val="black"/>
                </a:solidFill>
              </a:rPr>
              <a:t>Gewinne</a:t>
            </a:r>
            <a:endParaRPr lang="en-US" dirty="0">
              <a:solidFill>
                <a:prstClr val="black"/>
              </a:solidFill>
            </a:endParaRPr>
          </a:p>
          <a:p>
            <a:r>
              <a:rPr lang="en-US" dirty="0">
                <a:solidFill>
                  <a:prstClr val="black"/>
                </a:solidFill>
              </a:rPr>
              <a:t>                 </a:t>
            </a:r>
            <a:r>
              <a:rPr lang="en-US" dirty="0" err="1" smtClean="0">
                <a:solidFill>
                  <a:prstClr val="black"/>
                </a:solidFill>
              </a:rPr>
              <a:t>Hohe</a:t>
            </a:r>
            <a:r>
              <a:rPr lang="en-US" dirty="0" smtClean="0">
                <a:solidFill>
                  <a:prstClr val="black"/>
                </a:solidFill>
              </a:rPr>
              <a:t> </a:t>
            </a:r>
            <a:r>
              <a:rPr lang="en-US" dirty="0" err="1" smtClean="0">
                <a:solidFill>
                  <a:prstClr val="black"/>
                </a:solidFill>
              </a:rPr>
              <a:t>Fänge</a:t>
            </a:r>
            <a:endParaRPr lang="en-US" dirty="0">
              <a:solidFill>
                <a:prstClr val="black"/>
              </a:solidFill>
            </a:endParaRPr>
          </a:p>
        </p:txBody>
      </p:sp>
      <p:sp>
        <p:nvSpPr>
          <p:cNvPr id="7" name="TextBox 6"/>
          <p:cNvSpPr txBox="1"/>
          <p:nvPr/>
        </p:nvSpPr>
        <p:spPr>
          <a:xfrm>
            <a:off x="4316934" y="1484784"/>
            <a:ext cx="1053494" cy="369332"/>
          </a:xfrm>
          <a:prstGeom prst="rect">
            <a:avLst/>
          </a:prstGeom>
          <a:noFill/>
        </p:spPr>
        <p:txBody>
          <a:bodyPr wrap="none" rtlCol="0">
            <a:spAutoFit/>
          </a:bodyPr>
          <a:lstStyle/>
          <a:p>
            <a:r>
              <a:rPr lang="en-US" b="1" dirty="0">
                <a:solidFill>
                  <a:prstClr val="black"/>
                </a:solidFill>
              </a:rPr>
              <a:t>CFP 2013</a:t>
            </a:r>
          </a:p>
        </p:txBody>
      </p:sp>
    </p:spTree>
    <p:extLst>
      <p:ext uri="{BB962C8B-B14F-4D97-AF65-F5344CB8AC3E}">
        <p14:creationId xmlns:p14="http://schemas.microsoft.com/office/powerpoint/2010/main" val="95955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Gemeinsame Fischereipolitik der EU (2013)</a:t>
            </a:r>
            <a:endParaRPr lang="en-US" dirty="0"/>
          </a:p>
        </p:txBody>
      </p:sp>
      <p:sp>
        <p:nvSpPr>
          <p:cNvPr id="3" name="Content Placeholder 2"/>
          <p:cNvSpPr>
            <a:spLocks noGrp="1"/>
          </p:cNvSpPr>
          <p:nvPr>
            <p:ph idx="1"/>
          </p:nvPr>
        </p:nvSpPr>
        <p:spPr/>
        <p:txBody>
          <a:bodyPr/>
          <a:lstStyle/>
          <a:p>
            <a:r>
              <a:rPr lang="de-DE" dirty="0" smtClean="0"/>
              <a:t>Alle Fischbestände wiederaufbauen, über die Größe (</a:t>
            </a:r>
            <a:r>
              <a:rPr lang="de-DE" i="1" dirty="0" err="1" smtClean="0"/>
              <a:t>B</a:t>
            </a:r>
            <a:r>
              <a:rPr lang="de-DE" i="1" baseline="-25000" dirty="0" err="1" smtClean="0"/>
              <a:t>msy</a:t>
            </a:r>
            <a:r>
              <a:rPr lang="de-DE" dirty="0" smtClean="0"/>
              <a:t>), bei der sie den maximalen Dauerertrag (</a:t>
            </a:r>
            <a:r>
              <a:rPr lang="de-DE" i="1" dirty="0" smtClean="0"/>
              <a:t>MSY</a:t>
            </a:r>
            <a:r>
              <a:rPr lang="de-DE" dirty="0" smtClean="0"/>
              <a:t>) liefern können</a:t>
            </a:r>
          </a:p>
          <a:p>
            <a:r>
              <a:rPr lang="de-DE" dirty="0" smtClean="0"/>
              <a:t>Dazu bis 2015 schrittweise den Fischereidruck senken, auf höchstens </a:t>
            </a:r>
            <a:r>
              <a:rPr lang="de-DE" i="1" dirty="0" err="1" smtClean="0"/>
              <a:t>F</a:t>
            </a:r>
            <a:r>
              <a:rPr lang="de-DE" i="1" baseline="-25000" dirty="0" err="1" smtClean="0"/>
              <a:t>msy</a:t>
            </a:r>
            <a:r>
              <a:rPr lang="de-DE" dirty="0" smtClean="0"/>
              <a:t> </a:t>
            </a:r>
            <a:r>
              <a:rPr lang="de-DE" dirty="0" smtClean="0">
                <a:solidFill>
                  <a:schemeClr val="bg1">
                    <a:lumMod val="50000"/>
                  </a:schemeClr>
                </a:solidFill>
              </a:rPr>
              <a:t>(eng begrenzte Ausnahmen bis 2020 möglich)</a:t>
            </a:r>
            <a:endParaRPr lang="en-US" dirty="0">
              <a:solidFill>
                <a:schemeClr val="bg1">
                  <a:lumMod val="50000"/>
                </a:schemeClr>
              </a:solidFill>
            </a:endParaRPr>
          </a:p>
        </p:txBody>
      </p:sp>
    </p:spTree>
    <p:extLst>
      <p:ext uri="{BB962C8B-B14F-4D97-AF65-F5344CB8AC3E}">
        <p14:creationId xmlns:p14="http://schemas.microsoft.com/office/powerpoint/2010/main" val="2319104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9536" y="0"/>
            <a:ext cx="8229600" cy="1052736"/>
          </a:xfrm>
        </p:spPr>
        <p:txBody>
          <a:bodyPr/>
          <a:lstStyle/>
          <a:p>
            <a:r>
              <a:rPr lang="en-US" dirty="0" smtClean="0"/>
              <a:t>European Stocks in 2013-2015</a:t>
            </a:r>
            <a:endParaRPr lang="en-US" dirty="0"/>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893712" y="821905"/>
            <a:ext cx="10414230" cy="6005064"/>
          </a:xfrm>
          <a:prstGeom prst="rect">
            <a:avLst/>
          </a:prstGeom>
          <a:noFill/>
        </p:spPr>
      </p:pic>
      <p:sp>
        <p:nvSpPr>
          <p:cNvPr id="9" name="TextBox 8"/>
          <p:cNvSpPr txBox="1"/>
          <p:nvPr/>
        </p:nvSpPr>
        <p:spPr>
          <a:xfrm>
            <a:off x="3264772" y="821904"/>
            <a:ext cx="3666068" cy="369332"/>
          </a:xfrm>
          <a:prstGeom prst="rect">
            <a:avLst/>
          </a:prstGeom>
          <a:noFill/>
        </p:spPr>
        <p:txBody>
          <a:bodyPr wrap="none" rtlCol="0">
            <a:spAutoFit/>
          </a:bodyPr>
          <a:lstStyle/>
          <a:p>
            <a:r>
              <a:rPr lang="en-US" b="1" dirty="0">
                <a:solidFill>
                  <a:prstClr val="black"/>
                </a:solidFill>
                <a:latin typeface="Arial"/>
                <a:cs typeface="Arial"/>
              </a:rPr>
              <a:t>◄    </a:t>
            </a:r>
            <a:r>
              <a:rPr lang="en-US" b="1" dirty="0" smtClean="0">
                <a:solidFill>
                  <a:prstClr val="black"/>
                </a:solidFill>
              </a:rPr>
              <a:t>Management </a:t>
            </a:r>
            <a:r>
              <a:rPr lang="en-US" b="1" dirty="0" err="1" smtClean="0">
                <a:solidFill>
                  <a:prstClr val="black"/>
                </a:solidFill>
              </a:rPr>
              <a:t>Entscheidung</a:t>
            </a:r>
            <a:r>
              <a:rPr lang="en-US" b="1" dirty="0" smtClean="0">
                <a:solidFill>
                  <a:prstClr val="black"/>
                </a:solidFill>
              </a:rPr>
              <a:t>   </a:t>
            </a:r>
            <a:r>
              <a:rPr lang="en-US" b="1" dirty="0">
                <a:solidFill>
                  <a:prstClr val="black"/>
                </a:solidFill>
                <a:latin typeface="Arial"/>
                <a:cs typeface="Arial"/>
              </a:rPr>
              <a:t>►</a:t>
            </a:r>
            <a:endParaRPr lang="en-US" b="1" dirty="0">
              <a:solidFill>
                <a:prstClr val="black"/>
              </a:solidFill>
            </a:endParaRPr>
          </a:p>
        </p:txBody>
      </p:sp>
      <p:sp>
        <p:nvSpPr>
          <p:cNvPr id="4" name="TextBox 3"/>
          <p:cNvSpPr txBox="1"/>
          <p:nvPr/>
        </p:nvSpPr>
        <p:spPr>
          <a:xfrm>
            <a:off x="2644138" y="6532880"/>
            <a:ext cx="7697428" cy="369332"/>
          </a:xfrm>
          <a:prstGeom prst="rect">
            <a:avLst/>
          </a:prstGeom>
          <a:noFill/>
        </p:spPr>
        <p:txBody>
          <a:bodyPr wrap="none" rtlCol="0">
            <a:spAutoFit/>
          </a:bodyPr>
          <a:lstStyle/>
          <a:p>
            <a:r>
              <a:rPr lang="en-US" dirty="0">
                <a:solidFill>
                  <a:prstClr val="black"/>
                </a:solidFill>
              </a:rPr>
              <a:t>Analysis of </a:t>
            </a:r>
            <a:r>
              <a:rPr lang="en-US" dirty="0" smtClean="0">
                <a:solidFill>
                  <a:prstClr val="black"/>
                </a:solidFill>
              </a:rPr>
              <a:t>397 </a:t>
            </a:r>
            <a:r>
              <a:rPr lang="en-US" dirty="0">
                <a:solidFill>
                  <a:prstClr val="black"/>
                </a:solidFill>
              </a:rPr>
              <a:t>stocks </a:t>
            </a:r>
            <a:r>
              <a:rPr lang="en-US" dirty="0" smtClean="0">
                <a:solidFill>
                  <a:prstClr val="black"/>
                </a:solidFill>
              </a:rPr>
              <a:t>in European Seas and adjacent waters.   Froese </a:t>
            </a:r>
            <a:r>
              <a:rPr lang="en-US" dirty="0">
                <a:solidFill>
                  <a:prstClr val="black"/>
                </a:solidFill>
              </a:rPr>
              <a:t>et al</a:t>
            </a:r>
            <a:r>
              <a:rPr lang="en-US" dirty="0" smtClean="0">
                <a:solidFill>
                  <a:prstClr val="black"/>
                </a:solidFill>
              </a:rPr>
              <a:t>. 2016.</a:t>
            </a:r>
            <a:endParaRPr lang="en-US" dirty="0">
              <a:solidFill>
                <a:prstClr val="black"/>
              </a:solidFill>
            </a:endParaRPr>
          </a:p>
        </p:txBody>
      </p:sp>
      <p:sp>
        <p:nvSpPr>
          <p:cNvPr id="10" name="TextBox 9"/>
          <p:cNvSpPr txBox="1"/>
          <p:nvPr/>
        </p:nvSpPr>
        <p:spPr>
          <a:xfrm rot="-5400000">
            <a:off x="-650186" y="3435224"/>
            <a:ext cx="3993337" cy="369332"/>
          </a:xfrm>
          <a:prstGeom prst="rect">
            <a:avLst/>
          </a:prstGeom>
          <a:noFill/>
        </p:spPr>
        <p:txBody>
          <a:bodyPr wrap="none" rtlCol="0">
            <a:spAutoFit/>
          </a:bodyPr>
          <a:lstStyle/>
          <a:p>
            <a:r>
              <a:rPr lang="en-US" dirty="0">
                <a:solidFill>
                  <a:prstClr val="black"/>
                </a:solidFill>
                <a:latin typeface="Arial"/>
                <a:cs typeface="Arial"/>
              </a:rPr>
              <a:t>◄</a:t>
            </a:r>
            <a:r>
              <a:rPr lang="en-US" dirty="0">
                <a:solidFill>
                  <a:prstClr val="black"/>
                </a:solidFill>
              </a:rPr>
              <a:t>   </a:t>
            </a:r>
            <a:r>
              <a:rPr lang="en-US" b="1" dirty="0">
                <a:solidFill>
                  <a:prstClr val="black"/>
                </a:solidFill>
              </a:rPr>
              <a:t>F &amp; </a:t>
            </a:r>
            <a:r>
              <a:rPr lang="en-US" dirty="0">
                <a:solidFill>
                  <a:prstClr val="black"/>
                </a:solidFill>
              </a:rPr>
              <a:t> </a:t>
            </a:r>
            <a:r>
              <a:rPr lang="en-US" b="1" dirty="0" err="1" smtClean="0">
                <a:solidFill>
                  <a:prstClr val="black"/>
                </a:solidFill>
              </a:rPr>
              <a:t>Fortpflanzung</a:t>
            </a:r>
            <a:r>
              <a:rPr lang="en-US" b="1" dirty="0" smtClean="0">
                <a:solidFill>
                  <a:prstClr val="black"/>
                </a:solidFill>
              </a:rPr>
              <a:t> </a:t>
            </a:r>
            <a:r>
              <a:rPr lang="en-US" b="1" dirty="0">
                <a:solidFill>
                  <a:prstClr val="black"/>
                </a:solidFill>
              </a:rPr>
              <a:t>&amp; </a:t>
            </a:r>
            <a:r>
              <a:rPr lang="en-US" b="1" dirty="0" err="1" smtClean="0">
                <a:solidFill>
                  <a:prstClr val="black"/>
                </a:solidFill>
              </a:rPr>
              <a:t>Wachstum</a:t>
            </a:r>
            <a:r>
              <a:rPr lang="en-US" dirty="0" smtClean="0">
                <a:solidFill>
                  <a:prstClr val="black"/>
                </a:solidFill>
              </a:rPr>
              <a:t>   </a:t>
            </a:r>
            <a:r>
              <a:rPr lang="en-US" dirty="0">
                <a:solidFill>
                  <a:prstClr val="black"/>
                </a:solidFill>
                <a:latin typeface="Arial"/>
                <a:cs typeface="Arial"/>
              </a:rPr>
              <a:t>►</a:t>
            </a:r>
            <a:endParaRPr lang="en-US" dirty="0">
              <a:solidFill>
                <a:prstClr val="black"/>
              </a:solidFill>
            </a:endParaRPr>
          </a:p>
        </p:txBody>
      </p:sp>
    </p:spTree>
    <p:extLst>
      <p:ext uri="{BB962C8B-B14F-4D97-AF65-F5344CB8AC3E}">
        <p14:creationId xmlns:p14="http://schemas.microsoft.com/office/powerpoint/2010/main" val="242470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0626" y="6293186"/>
            <a:ext cx="10675551" cy="646331"/>
          </a:xfrm>
          <a:prstGeom prst="rect">
            <a:avLst/>
          </a:prstGeom>
          <a:noFill/>
        </p:spPr>
        <p:txBody>
          <a:bodyPr wrap="none" rtlCol="0">
            <a:spAutoFit/>
          </a:bodyPr>
          <a:lstStyle/>
          <a:p>
            <a:r>
              <a:rPr lang="en-US" dirty="0" err="1" smtClean="0"/>
              <a:t>Ausbeutung</a:t>
            </a:r>
            <a:r>
              <a:rPr lang="en-US" dirty="0" smtClean="0"/>
              <a:t> von </a:t>
            </a:r>
            <a:r>
              <a:rPr lang="en-US" dirty="0"/>
              <a:t>397 </a:t>
            </a:r>
            <a:r>
              <a:rPr lang="en-US" dirty="0" err="1" smtClean="0"/>
              <a:t>Beständen</a:t>
            </a:r>
            <a:r>
              <a:rPr lang="en-US" dirty="0" smtClean="0"/>
              <a:t> </a:t>
            </a:r>
            <a:r>
              <a:rPr lang="en-US" dirty="0"/>
              <a:t>in </a:t>
            </a:r>
            <a:r>
              <a:rPr lang="en-US" dirty="0" err="1" smtClean="0"/>
              <a:t>europäischen</a:t>
            </a:r>
            <a:r>
              <a:rPr lang="en-US" dirty="0" smtClean="0"/>
              <a:t> </a:t>
            </a:r>
            <a:r>
              <a:rPr lang="en-US" dirty="0" err="1" smtClean="0"/>
              <a:t>Meeren</a:t>
            </a:r>
            <a:r>
              <a:rPr lang="en-US" dirty="0" smtClean="0"/>
              <a:t> 2013-2015. </a:t>
            </a:r>
            <a:r>
              <a:rPr lang="en-US" dirty="0" err="1" smtClean="0"/>
              <a:t>Verschiedene</a:t>
            </a:r>
            <a:r>
              <a:rPr lang="en-US" dirty="0" smtClean="0"/>
              <a:t> </a:t>
            </a:r>
            <a:r>
              <a:rPr lang="en-US" dirty="0" err="1" smtClean="0"/>
              <a:t>Arten</a:t>
            </a:r>
            <a:r>
              <a:rPr lang="en-US" dirty="0" smtClean="0"/>
              <a:t> der </a:t>
            </a:r>
            <a:r>
              <a:rPr lang="en-US" dirty="0" err="1" smtClean="0"/>
              <a:t>Überfischung</a:t>
            </a:r>
            <a:endParaRPr lang="en-US" dirty="0" smtClean="0"/>
          </a:p>
          <a:p>
            <a:r>
              <a:rPr lang="en-US" dirty="0" err="1" smtClean="0"/>
              <a:t>Überlagern</a:t>
            </a:r>
            <a:r>
              <a:rPr lang="en-US" dirty="0" smtClean="0"/>
              <a:t> </a:t>
            </a:r>
            <a:r>
              <a:rPr lang="en-US" dirty="0" err="1" smtClean="0"/>
              <a:t>sich</a:t>
            </a:r>
            <a:r>
              <a:rPr lang="en-US" dirty="0" smtClean="0"/>
              <a:t>, die </a:t>
            </a:r>
            <a:r>
              <a:rPr lang="en-US" dirty="0" err="1" smtClean="0"/>
              <a:t>Zahlen</a:t>
            </a:r>
            <a:r>
              <a:rPr lang="en-US" dirty="0" smtClean="0"/>
              <a:t> </a:t>
            </a:r>
            <a:r>
              <a:rPr lang="en-US" dirty="0" err="1" smtClean="0"/>
              <a:t>ergeben</a:t>
            </a:r>
            <a:r>
              <a:rPr lang="en-US" dirty="0" smtClean="0"/>
              <a:t> </a:t>
            </a:r>
            <a:r>
              <a:rPr lang="en-US" dirty="0" err="1" smtClean="0"/>
              <a:t>daher</a:t>
            </a:r>
            <a:r>
              <a:rPr lang="en-US" dirty="0" smtClean="0"/>
              <a:t> </a:t>
            </a:r>
            <a:r>
              <a:rPr lang="en-US" dirty="0" err="1" smtClean="0"/>
              <a:t>nicht</a:t>
            </a:r>
            <a:r>
              <a:rPr lang="en-US" dirty="0" smtClean="0"/>
              <a:t> 100%.</a:t>
            </a:r>
            <a:r>
              <a:rPr lang="de-DE" dirty="0" smtClean="0"/>
              <a:t>                                                                 </a:t>
            </a:r>
            <a:r>
              <a:rPr lang="de-DE" dirty="0" err="1" smtClean="0"/>
              <a:t>Froese</a:t>
            </a:r>
            <a:r>
              <a:rPr lang="de-DE" dirty="0" smtClean="0"/>
              <a:t> et al. 2016</a:t>
            </a:r>
            <a:endParaRPr lang="en-US" dirty="0"/>
          </a:p>
        </p:txBody>
      </p:sp>
      <p:pic>
        <p:nvPicPr>
          <p:cNvPr id="2" name="Picture 1"/>
          <p:cNvPicPr>
            <a:picLocks noChangeAspect="1"/>
          </p:cNvPicPr>
          <p:nvPr/>
        </p:nvPicPr>
        <p:blipFill>
          <a:blip r:embed="rId2"/>
          <a:stretch>
            <a:fillRect/>
          </a:stretch>
        </p:blipFill>
        <p:spPr>
          <a:xfrm>
            <a:off x="721598" y="70338"/>
            <a:ext cx="10333953" cy="6211366"/>
          </a:xfrm>
          <a:prstGeom prst="rect">
            <a:avLst/>
          </a:prstGeom>
        </p:spPr>
      </p:pic>
    </p:spTree>
    <p:extLst>
      <p:ext uri="{BB962C8B-B14F-4D97-AF65-F5344CB8AC3E}">
        <p14:creationId xmlns:p14="http://schemas.microsoft.com/office/powerpoint/2010/main" val="3801519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7686" y="6488668"/>
            <a:ext cx="9117689" cy="369332"/>
          </a:xfrm>
          <a:prstGeom prst="rect">
            <a:avLst/>
          </a:prstGeom>
          <a:noFill/>
        </p:spPr>
        <p:txBody>
          <a:bodyPr wrap="none" rtlCol="0">
            <a:spAutoFit/>
          </a:bodyPr>
          <a:lstStyle/>
          <a:p>
            <a:r>
              <a:rPr lang="en-US" dirty="0" err="1" smtClean="0"/>
              <a:t>Zustand</a:t>
            </a:r>
            <a:r>
              <a:rPr lang="en-US" dirty="0" smtClean="0"/>
              <a:t> von 397 </a:t>
            </a:r>
            <a:r>
              <a:rPr lang="en-US" dirty="0" err="1" smtClean="0"/>
              <a:t>Beständen</a:t>
            </a:r>
            <a:r>
              <a:rPr lang="en-US" dirty="0" smtClean="0"/>
              <a:t> in </a:t>
            </a:r>
            <a:r>
              <a:rPr lang="en-US" dirty="0" err="1" smtClean="0"/>
              <a:t>europäischen</a:t>
            </a:r>
            <a:r>
              <a:rPr lang="en-US" dirty="0" smtClean="0"/>
              <a:t> </a:t>
            </a:r>
            <a:r>
              <a:rPr lang="en-US" dirty="0" err="1" smtClean="0"/>
              <a:t>Meeren</a:t>
            </a:r>
            <a:r>
              <a:rPr lang="en-US" dirty="0" smtClean="0"/>
              <a:t>.</a:t>
            </a:r>
            <a:r>
              <a:rPr lang="de-DE" dirty="0" smtClean="0"/>
              <a:t>                                      </a:t>
            </a:r>
            <a:r>
              <a:rPr lang="de-DE" dirty="0" err="1" smtClean="0"/>
              <a:t>Froese</a:t>
            </a:r>
            <a:r>
              <a:rPr lang="de-DE" dirty="0" smtClean="0"/>
              <a:t> et al. 2016</a:t>
            </a:r>
            <a:endParaRPr lang="en-US" dirty="0"/>
          </a:p>
        </p:txBody>
      </p:sp>
      <p:pic>
        <p:nvPicPr>
          <p:cNvPr id="2" name="Picture 1"/>
          <p:cNvPicPr>
            <a:picLocks noChangeAspect="1"/>
          </p:cNvPicPr>
          <p:nvPr/>
        </p:nvPicPr>
        <p:blipFill>
          <a:blip r:embed="rId2"/>
          <a:stretch>
            <a:fillRect/>
          </a:stretch>
        </p:blipFill>
        <p:spPr>
          <a:xfrm>
            <a:off x="653734" y="-1432"/>
            <a:ext cx="10679034" cy="6418782"/>
          </a:xfrm>
          <a:prstGeom prst="rect">
            <a:avLst/>
          </a:prstGeom>
        </p:spPr>
      </p:pic>
    </p:spTree>
    <p:extLst>
      <p:ext uri="{BB962C8B-B14F-4D97-AF65-F5344CB8AC3E}">
        <p14:creationId xmlns:p14="http://schemas.microsoft.com/office/powerpoint/2010/main" val="3987057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Nur noch nachhaltiger Fischereidruck in 2015?</a:t>
            </a:r>
            <a:endParaRPr lang="en-US" dirty="0"/>
          </a:p>
        </p:txBody>
      </p:sp>
      <p:pic>
        <p:nvPicPr>
          <p:cNvPr id="3" name="Picture 2"/>
          <p:cNvPicPr>
            <a:picLocks noChangeAspect="1"/>
          </p:cNvPicPr>
          <p:nvPr/>
        </p:nvPicPr>
        <p:blipFill>
          <a:blip r:embed="rId2"/>
          <a:stretch>
            <a:fillRect/>
          </a:stretch>
        </p:blipFill>
        <p:spPr>
          <a:xfrm>
            <a:off x="1128456" y="1375705"/>
            <a:ext cx="8925806" cy="5360237"/>
          </a:xfrm>
          <a:prstGeom prst="rect">
            <a:avLst/>
          </a:prstGeom>
        </p:spPr>
      </p:pic>
      <p:sp>
        <p:nvSpPr>
          <p:cNvPr id="4" name="TextBox 3"/>
          <p:cNvSpPr txBox="1"/>
          <p:nvPr/>
        </p:nvSpPr>
        <p:spPr>
          <a:xfrm>
            <a:off x="4654752" y="1812250"/>
            <a:ext cx="2636491" cy="461665"/>
          </a:xfrm>
          <a:prstGeom prst="rect">
            <a:avLst/>
          </a:prstGeom>
          <a:noFill/>
        </p:spPr>
        <p:txBody>
          <a:bodyPr wrap="none" rtlCol="0">
            <a:spAutoFit/>
          </a:bodyPr>
          <a:lstStyle/>
          <a:p>
            <a:r>
              <a:rPr lang="de-DE" sz="2400" dirty="0" err="1" smtClean="0"/>
              <a:t>Example</a:t>
            </a:r>
            <a:r>
              <a:rPr lang="de-DE" sz="2400" dirty="0" smtClean="0"/>
              <a:t>: North </a:t>
            </a:r>
            <a:r>
              <a:rPr lang="de-DE" sz="2400" dirty="0" err="1" smtClean="0"/>
              <a:t>Sea</a:t>
            </a:r>
            <a:endParaRPr lang="en-US" sz="2400" dirty="0"/>
          </a:p>
        </p:txBody>
      </p:sp>
      <p:sp>
        <p:nvSpPr>
          <p:cNvPr id="5" name="Oval 4"/>
          <p:cNvSpPr/>
          <p:nvPr/>
        </p:nvSpPr>
        <p:spPr>
          <a:xfrm>
            <a:off x="9218476" y="1489520"/>
            <a:ext cx="666147" cy="4675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919883" y="2900427"/>
            <a:ext cx="1093005" cy="1125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64772" y="6520467"/>
            <a:ext cx="7016601" cy="369332"/>
          </a:xfrm>
          <a:prstGeom prst="rect">
            <a:avLst/>
          </a:prstGeom>
          <a:noFill/>
        </p:spPr>
        <p:txBody>
          <a:bodyPr wrap="none" rtlCol="0">
            <a:spAutoFit/>
          </a:bodyPr>
          <a:lstStyle/>
          <a:p>
            <a:r>
              <a:rPr lang="en-US" dirty="0" err="1" smtClean="0">
                <a:solidFill>
                  <a:prstClr val="black"/>
                </a:solidFill>
              </a:rPr>
              <a:t>Analyse</a:t>
            </a:r>
            <a:r>
              <a:rPr lang="en-US" dirty="0" smtClean="0">
                <a:solidFill>
                  <a:prstClr val="black"/>
                </a:solidFill>
              </a:rPr>
              <a:t> von 45 </a:t>
            </a:r>
            <a:r>
              <a:rPr lang="en-US" dirty="0" err="1" smtClean="0">
                <a:solidFill>
                  <a:prstClr val="black"/>
                </a:solidFill>
              </a:rPr>
              <a:t>Beständen</a:t>
            </a:r>
            <a:r>
              <a:rPr lang="en-US" dirty="0" smtClean="0">
                <a:solidFill>
                  <a:prstClr val="black"/>
                </a:solidFill>
              </a:rPr>
              <a:t> in der </a:t>
            </a:r>
            <a:r>
              <a:rPr lang="en-US" dirty="0" err="1" smtClean="0">
                <a:solidFill>
                  <a:prstClr val="black"/>
                </a:solidFill>
              </a:rPr>
              <a:t>Nordsee</a:t>
            </a:r>
            <a:r>
              <a:rPr lang="en-US" dirty="0" smtClean="0">
                <a:solidFill>
                  <a:prstClr val="black"/>
                </a:solidFill>
              </a:rPr>
              <a:t>                        </a:t>
            </a:r>
            <a:r>
              <a:rPr lang="en-US" dirty="0">
                <a:solidFill>
                  <a:prstClr val="black"/>
                </a:solidFill>
              </a:rPr>
              <a:t>Froese et al</a:t>
            </a:r>
            <a:r>
              <a:rPr lang="en-US" dirty="0" smtClean="0">
                <a:solidFill>
                  <a:prstClr val="black"/>
                </a:solidFill>
              </a:rPr>
              <a:t>. 2016</a:t>
            </a:r>
            <a:endParaRPr lang="en-US" dirty="0">
              <a:solidFill>
                <a:prstClr val="black"/>
              </a:solidFill>
            </a:endParaRPr>
          </a:p>
        </p:txBody>
      </p:sp>
    </p:spTree>
    <p:extLst>
      <p:ext uri="{BB962C8B-B14F-4D97-AF65-F5344CB8AC3E}">
        <p14:creationId xmlns:p14="http://schemas.microsoft.com/office/powerpoint/2010/main" val="406590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Fischereidruck in allen europäischen Meeren</a:t>
            </a:r>
            <a:br>
              <a:rPr lang="de-DE" dirty="0" smtClean="0"/>
            </a:br>
            <a:endParaRPr lang="en-US" sz="27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564943" y="1064525"/>
            <a:ext cx="9348717" cy="5631975"/>
          </a:xfrm>
          <a:prstGeom prst="rect">
            <a:avLst/>
          </a:prstGeom>
          <a:noFill/>
        </p:spPr>
      </p:pic>
      <p:sp>
        <p:nvSpPr>
          <p:cNvPr id="6" name="TextBox 5"/>
          <p:cNvSpPr txBox="1"/>
          <p:nvPr/>
        </p:nvSpPr>
        <p:spPr>
          <a:xfrm>
            <a:off x="2449674" y="6404615"/>
            <a:ext cx="8088625" cy="369332"/>
          </a:xfrm>
          <a:prstGeom prst="rect">
            <a:avLst/>
          </a:prstGeom>
          <a:noFill/>
        </p:spPr>
        <p:txBody>
          <a:bodyPr wrap="none" rtlCol="0">
            <a:spAutoFit/>
          </a:bodyPr>
          <a:lstStyle/>
          <a:p>
            <a:r>
              <a:rPr lang="en-US" dirty="0" err="1" smtClean="0">
                <a:solidFill>
                  <a:prstClr val="black"/>
                </a:solidFill>
              </a:rPr>
              <a:t>Analyse</a:t>
            </a:r>
            <a:r>
              <a:rPr lang="en-US" dirty="0" smtClean="0">
                <a:solidFill>
                  <a:prstClr val="black"/>
                </a:solidFill>
              </a:rPr>
              <a:t> von 397 </a:t>
            </a:r>
            <a:r>
              <a:rPr lang="en-US" dirty="0" err="1" smtClean="0">
                <a:solidFill>
                  <a:prstClr val="black"/>
                </a:solidFill>
              </a:rPr>
              <a:t>Beständen</a:t>
            </a:r>
            <a:r>
              <a:rPr lang="en-US" dirty="0" smtClean="0">
                <a:solidFill>
                  <a:prstClr val="black"/>
                </a:solidFill>
              </a:rPr>
              <a:t> in </a:t>
            </a:r>
            <a:r>
              <a:rPr lang="en-US" dirty="0" err="1" smtClean="0">
                <a:solidFill>
                  <a:prstClr val="black"/>
                </a:solidFill>
              </a:rPr>
              <a:t>europäischen</a:t>
            </a:r>
            <a:r>
              <a:rPr lang="en-US" dirty="0" smtClean="0">
                <a:solidFill>
                  <a:prstClr val="black"/>
                </a:solidFill>
              </a:rPr>
              <a:t> </a:t>
            </a:r>
            <a:r>
              <a:rPr lang="en-US" dirty="0" err="1" smtClean="0">
                <a:solidFill>
                  <a:prstClr val="black"/>
                </a:solidFill>
              </a:rPr>
              <a:t>Meeren</a:t>
            </a:r>
            <a:r>
              <a:rPr lang="en-US" dirty="0" smtClean="0">
                <a:solidFill>
                  <a:prstClr val="black"/>
                </a:solidFill>
              </a:rPr>
              <a:t>                    Froese </a:t>
            </a:r>
            <a:r>
              <a:rPr lang="en-US" dirty="0">
                <a:solidFill>
                  <a:prstClr val="black"/>
                </a:solidFill>
              </a:rPr>
              <a:t>et al</a:t>
            </a:r>
            <a:r>
              <a:rPr lang="en-US" dirty="0" smtClean="0">
                <a:solidFill>
                  <a:prstClr val="black"/>
                </a:solidFill>
              </a:rPr>
              <a:t>. 2016</a:t>
            </a:r>
            <a:endParaRPr lang="en-US" dirty="0">
              <a:solidFill>
                <a:prstClr val="black"/>
              </a:solidFill>
            </a:endParaRPr>
          </a:p>
        </p:txBody>
      </p:sp>
    </p:spTree>
    <p:extLst>
      <p:ext uri="{BB962C8B-B14F-4D97-AF65-F5344CB8AC3E}">
        <p14:creationId xmlns:p14="http://schemas.microsoft.com/office/powerpoint/2010/main" val="4069083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andarddesign">
  <a:themeElements>
    <a:clrScheme name="Standarddesign 8">
      <a:dk1>
        <a:srgbClr val="000000"/>
      </a:dk1>
      <a:lt1>
        <a:srgbClr val="FFFF00"/>
      </a:lt1>
      <a:dk2>
        <a:srgbClr val="000000"/>
      </a:dk2>
      <a:lt2>
        <a:srgbClr val="FFFF00"/>
      </a:lt2>
      <a:accent1>
        <a:srgbClr val="00CC99"/>
      </a:accent1>
      <a:accent2>
        <a:srgbClr val="3333CC"/>
      </a:accent2>
      <a:accent3>
        <a:srgbClr val="AAAAAA"/>
      </a:accent3>
      <a:accent4>
        <a:srgbClr val="DADA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1"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1" u="none" strike="noStrike" cap="none" normalizeH="0" baseline="0" smtClean="0">
            <a:ln>
              <a:noFill/>
            </a:ln>
            <a:solidFill>
              <a:schemeClr val="tx1"/>
            </a:solidFill>
            <a:effectLst/>
            <a:latin typeface="Times New Roman"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design 8">
        <a:dk1>
          <a:srgbClr val="000000"/>
        </a:dk1>
        <a:lt1>
          <a:srgbClr val="FFFF00"/>
        </a:lt1>
        <a:dk2>
          <a:srgbClr val="000000"/>
        </a:dk2>
        <a:lt2>
          <a:srgbClr val="FFFF00"/>
        </a:lt2>
        <a:accent1>
          <a:srgbClr val="00CC99"/>
        </a:accent1>
        <a:accent2>
          <a:srgbClr val="3333CC"/>
        </a:accent2>
        <a:accent3>
          <a:srgbClr val="AAAAAA"/>
        </a:accent3>
        <a:accent4>
          <a:srgbClr val="DADA00"/>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997</Words>
  <Application>Microsoft Office PowerPoint</Application>
  <PresentationFormat>Widescreen</PresentationFormat>
  <Paragraphs>108</Paragraphs>
  <Slides>24</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24</vt:i4>
      </vt:variant>
    </vt:vector>
  </HeadingPairs>
  <TitlesOfParts>
    <vt:vector size="33" baseType="lpstr">
      <vt:lpstr>Arial</vt:lpstr>
      <vt:lpstr>Arial</vt:lpstr>
      <vt:lpstr>Calibri</vt:lpstr>
      <vt:lpstr>Calibri Light</vt:lpstr>
      <vt:lpstr>Times New Roman</vt:lpstr>
      <vt:lpstr>Office Theme</vt:lpstr>
      <vt:lpstr>1_Office Theme</vt:lpstr>
      <vt:lpstr>2_Office Theme</vt:lpstr>
      <vt:lpstr>Standarddesign</vt:lpstr>
      <vt:lpstr>Ende der Überfischung: Helfen Öko-Label?</vt:lpstr>
      <vt:lpstr>Überblick</vt:lpstr>
      <vt:lpstr>Der MSY Rahmen</vt:lpstr>
      <vt:lpstr>Gemeinsame Fischereipolitik der EU (2013)</vt:lpstr>
      <vt:lpstr>European Stocks in 2013-2015</vt:lpstr>
      <vt:lpstr>PowerPoint Presentation</vt:lpstr>
      <vt:lpstr>PowerPoint Presentation</vt:lpstr>
      <vt:lpstr>Nur noch nachhaltiger Fischereidruck in 2015?</vt:lpstr>
      <vt:lpstr>Fischereidruck in allen europäischen Meeren </vt:lpstr>
      <vt:lpstr>Bestandsgröße in den europäischen Meeren</vt:lpstr>
      <vt:lpstr>PowerPoint Presentation</vt:lpstr>
      <vt:lpstr>Können Ökolabel helfen?</vt:lpstr>
      <vt:lpstr>Marine Stewardship Council (MSC)</vt:lpstr>
      <vt:lpstr>Prinzipien und Kriterien</vt:lpstr>
      <vt:lpstr>PowerPoint Presentation</vt:lpstr>
      <vt:lpstr>Reality Check </vt:lpstr>
      <vt:lpstr>Certification of Threatened Species</vt:lpstr>
      <vt:lpstr>Zusammenfassung 2012</vt:lpstr>
      <vt:lpstr>PowerPoint Presentation</vt:lpstr>
      <vt:lpstr>PowerPoint Presentation</vt:lpstr>
      <vt:lpstr>PowerPoint Presentation</vt:lpstr>
      <vt:lpstr>PowerPoint Presentation</vt:lpstr>
      <vt:lpstr>Zusammenfassung 2016</vt:lpstr>
      <vt:lpstr>Danke</vt:lpstr>
    </vt:vector>
  </TitlesOfParts>
  <Company>GEOMAR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Fish and Fisheries in European Seas</dc:title>
  <dc:creator>Froese, Rainer</dc:creator>
  <cp:lastModifiedBy>Froese, Rainer</cp:lastModifiedBy>
  <cp:revision>75</cp:revision>
  <dcterms:created xsi:type="dcterms:W3CDTF">2016-09-06T08:13:12Z</dcterms:created>
  <dcterms:modified xsi:type="dcterms:W3CDTF">2016-12-14T16:07:26Z</dcterms:modified>
</cp:coreProperties>
</file>