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0"/>
  </p:notesMasterIdLst>
  <p:sldIdLst>
    <p:sldId id="256" r:id="rId3"/>
    <p:sldId id="331" r:id="rId4"/>
    <p:sldId id="265" r:id="rId5"/>
    <p:sldId id="311" r:id="rId6"/>
    <p:sldId id="317" r:id="rId7"/>
    <p:sldId id="319" r:id="rId8"/>
    <p:sldId id="320" r:id="rId9"/>
    <p:sldId id="321" r:id="rId10"/>
    <p:sldId id="323" r:id="rId11"/>
    <p:sldId id="322" r:id="rId12"/>
    <p:sldId id="326" r:id="rId13"/>
    <p:sldId id="328" r:id="rId14"/>
    <p:sldId id="329" r:id="rId15"/>
    <p:sldId id="324" r:id="rId16"/>
    <p:sldId id="330" r:id="rId17"/>
    <p:sldId id="325" r:id="rId18"/>
    <p:sldId id="3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oese, Rainer" initials="FR" lastIdx="0" clrIdx="0">
    <p:extLst>
      <p:ext uri="{19B8F6BF-5375-455C-9EA6-DF929625EA0E}">
        <p15:presenceInfo xmlns:p15="http://schemas.microsoft.com/office/powerpoint/2012/main" userId="S-1-5-21-1472992259-1790093595-831022721-33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62" d="100"/>
          <a:sy n="62" d="100"/>
        </p:scale>
        <p:origin x="365" y="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DDB52-4250-4B34-B94F-35D4C4AF8BAB}" type="datetimeFigureOut">
              <a:rPr lang="en-US" smtClean="0"/>
              <a:t>11/28/2018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7FC76-B673-41BE-B7F5-B4BF8516AD01}" type="slidenum">
              <a:rPr lang="en-US" smtClean="0"/>
              <a:t>‹#›</a:t>
            </a:fld>
            <a:endParaRPr lang="en-US"/>
          </a:p>
        </p:txBody>
      </p:sp>
    </p:spTree>
    <p:extLst>
      <p:ext uri="{BB962C8B-B14F-4D97-AF65-F5344CB8AC3E}">
        <p14:creationId xmlns:p14="http://schemas.microsoft.com/office/powerpoint/2010/main" val="20180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Fishers sorting and measuring the catch of a beach-seine in False Bay, South Africa. Undersized fish are collected in a hoop-net for immediate release. Of 170 permits for such operations in the 1970s, only 4 remain today. Methods such as LBB can help in estimating the stock status of the four main species and in determining minimum landing sizes that reduce the impact of fishing on these stocks (Photographer: Robert </a:t>
            </a:r>
            <a:r>
              <a:rPr lang="en-US" dirty="0" err="1" smtClean="0"/>
              <a:t>Tarr</a:t>
            </a:r>
            <a:r>
              <a:rPr lang="en-US" dirty="0" smtClean="0"/>
              <a:t>).</a:t>
            </a:r>
            <a:endParaRPr lang="en-US" dirty="0"/>
          </a:p>
        </p:txBody>
      </p:sp>
      <p:sp>
        <p:nvSpPr>
          <p:cNvPr id="4" name="Slide Number Placeholder 3"/>
          <p:cNvSpPr>
            <a:spLocks noGrp="1"/>
          </p:cNvSpPr>
          <p:nvPr>
            <p:ph type="sldNum" sz="quarter" idx="10"/>
          </p:nvPr>
        </p:nvSpPr>
        <p:spPr/>
        <p:txBody>
          <a:bodyPr/>
          <a:lstStyle/>
          <a:p>
            <a:fld id="{1C17FC76-B673-41BE-B7F5-B4BF8516AD01}" type="slidenum">
              <a:rPr lang="en-US" smtClean="0"/>
              <a:t>2</a:t>
            </a:fld>
            <a:endParaRPr lang="en-US"/>
          </a:p>
        </p:txBody>
      </p:sp>
    </p:spTree>
    <p:extLst>
      <p:ext uri="{BB962C8B-B14F-4D97-AF65-F5344CB8AC3E}">
        <p14:creationId xmlns:p14="http://schemas.microsoft.com/office/powerpoint/2010/main" val="1121600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Conceptual framework for the analysis of length frequency data from the commercial fishery, here modeled with life history traits of western Baltic cod (</a:t>
            </a:r>
            <a:r>
              <a:rPr lang="en-US" sz="1200" kern="1200" dirty="0" err="1" smtClean="0">
                <a:solidFill>
                  <a:schemeClr val="tx1"/>
                </a:solidFill>
                <a:effectLst/>
                <a:latin typeface="+mn-lt"/>
                <a:ea typeface="+mn-ea"/>
                <a:cs typeface="+mn-cs"/>
              </a:rPr>
              <a:t>Gadus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morhua</a:t>
            </a:r>
            <a:r>
              <a:rPr lang="en-US" sz="1200" kern="1200" dirty="0" smtClean="0">
                <a:solidFill>
                  <a:schemeClr val="tx1"/>
                </a:solidFill>
                <a:effectLst/>
                <a:latin typeface="+mn-lt"/>
                <a:ea typeface="+mn-ea"/>
                <a:cs typeface="+mn-cs"/>
              </a:rPr>
              <a:t>). The green curve shows the decline in cohort numbers without fishing. The blue curve shows the decline with fishing, the yellow curve shows the fish vulnerable to the gear, and the red curve is the catch in numbers resulting from a certain fishing effort. The vertical dashed lines indicate the length (L</a:t>
            </a:r>
            <a:r>
              <a:rPr lang="en-US" sz="1200" kern="1200" baseline="-250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where fish become vulnerable to the gear, the length (</a:t>
            </a:r>
            <a:r>
              <a:rPr lang="en-US" sz="1200" kern="1200" dirty="0" err="1" smtClean="0">
                <a:solidFill>
                  <a:schemeClr val="tx1"/>
                </a:solidFill>
                <a:effectLst/>
                <a:latin typeface="+mn-lt"/>
                <a:ea typeface="+mn-ea"/>
                <a:cs typeface="+mn-cs"/>
              </a:rPr>
              <a:t>L</a:t>
            </a:r>
            <a:r>
              <a:rPr lang="en-US" sz="1200" kern="1200" baseline="-25000" dirty="0" err="1"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where 50% of the individuals are retained by the gear, the length (</a:t>
            </a:r>
            <a:r>
              <a:rPr lang="en-US" sz="1200" kern="1200" dirty="0" err="1" smtClean="0">
                <a:solidFill>
                  <a:schemeClr val="tx1"/>
                </a:solidFill>
                <a:effectLst/>
                <a:latin typeface="+mn-lt"/>
                <a:ea typeface="+mn-ea"/>
                <a:cs typeface="+mn-cs"/>
              </a:rPr>
              <a:t>L</a:t>
            </a:r>
            <a:r>
              <a:rPr lang="en-US" sz="1200" kern="1200" baseline="-25000" dirty="0" err="1" smtClean="0">
                <a:solidFill>
                  <a:schemeClr val="tx1"/>
                </a:solidFill>
                <a:effectLst/>
                <a:latin typeface="+mn-lt"/>
                <a:ea typeface="+mn-ea"/>
                <a:cs typeface="+mn-cs"/>
              </a:rPr>
              <a:t>opt</a:t>
            </a:r>
            <a:r>
              <a:rPr lang="en-US" sz="1200" kern="1200" dirty="0" smtClean="0">
                <a:solidFill>
                  <a:schemeClr val="tx1"/>
                </a:solidFill>
                <a:effectLst/>
                <a:latin typeface="+mn-lt"/>
                <a:ea typeface="+mn-ea"/>
                <a:cs typeface="+mn-cs"/>
              </a:rPr>
              <a:t>) where the unexploited cohort would have maximum biomass, and the asymptotic length (</a:t>
            </a:r>
            <a:r>
              <a:rPr lang="en-US" sz="1200" kern="1200" dirty="0" err="1" smtClean="0">
                <a:solidFill>
                  <a:schemeClr val="tx1"/>
                </a:solidFill>
                <a:effectLst/>
                <a:latin typeface="+mn-lt"/>
                <a:ea typeface="+mn-ea"/>
                <a:cs typeface="+mn-cs"/>
              </a:rPr>
              <a:t>L</a:t>
            </a:r>
            <a:r>
              <a:rPr lang="en-US" sz="1200" kern="1200" baseline="-25000" dirty="0" err="1" smtClean="0">
                <a:solidFill>
                  <a:schemeClr val="tx1"/>
                </a:solidFill>
                <a:effectLst/>
                <a:latin typeface="+mn-lt"/>
                <a:ea typeface="+mn-ea"/>
                <a:cs typeface="+mn-cs"/>
              </a:rPr>
              <a:t>inf</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C17FC76-B673-41BE-B7F5-B4BF8516AD01}" type="slidenum">
              <a:rPr lang="en-US" smtClean="0"/>
              <a:t>4</a:t>
            </a:fld>
            <a:endParaRPr lang="en-US"/>
          </a:p>
        </p:txBody>
      </p:sp>
    </p:spTree>
    <p:extLst>
      <p:ext uri="{BB962C8B-B14F-4D97-AF65-F5344CB8AC3E}">
        <p14:creationId xmlns:p14="http://schemas.microsoft.com/office/powerpoint/2010/main" val="419082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Schematic representation of the length-frequency distribution in commercial catch, with indication of the sections that are subject to no gear selection (dotted red curve), partial gear selection (solid red curve), and full gear selection (dashed red curve). Note the difference between the length at half of the peak of the catch curve and the slightly larger true </a:t>
            </a:r>
            <a:r>
              <a:rPr lang="en-US" sz="1200" kern="1200" dirty="0" err="1" smtClean="0">
                <a:solidFill>
                  <a:schemeClr val="tx1"/>
                </a:solidFill>
                <a:effectLst/>
                <a:latin typeface="+mn-lt"/>
                <a:ea typeface="+mn-ea"/>
                <a:cs typeface="+mn-cs"/>
              </a:rPr>
              <a:t>L</a:t>
            </a:r>
            <a:r>
              <a:rPr lang="en-US" sz="1200" kern="1200" baseline="-25000" dirty="0" err="1"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used in the model [Sim_19.xlsx].</a:t>
            </a:r>
            <a:endParaRPr lang="en-US" dirty="0"/>
          </a:p>
        </p:txBody>
      </p:sp>
      <p:sp>
        <p:nvSpPr>
          <p:cNvPr id="4" name="Slide Number Placeholder 3"/>
          <p:cNvSpPr>
            <a:spLocks noGrp="1"/>
          </p:cNvSpPr>
          <p:nvPr>
            <p:ph type="sldNum" sz="quarter" idx="10"/>
          </p:nvPr>
        </p:nvSpPr>
        <p:spPr/>
        <p:txBody>
          <a:bodyPr/>
          <a:lstStyle/>
          <a:p>
            <a:fld id="{1C17FC76-B673-41BE-B7F5-B4BF8516AD01}" type="slidenum">
              <a:rPr lang="en-US" smtClean="0"/>
              <a:t>5</a:t>
            </a:fld>
            <a:endParaRPr lang="en-US"/>
          </a:p>
        </p:txBody>
      </p:sp>
    </p:spTree>
    <p:extLst>
      <p:ext uri="{BB962C8B-B14F-4D97-AF65-F5344CB8AC3E}">
        <p14:creationId xmlns:p14="http://schemas.microsoft.com/office/powerpoint/2010/main" val="150798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7FC76-B673-41BE-B7F5-B4BF8516AD01}" type="slidenum">
              <a:rPr lang="en-US" smtClean="0"/>
              <a:t>12</a:t>
            </a:fld>
            <a:endParaRPr lang="en-US"/>
          </a:p>
        </p:txBody>
      </p:sp>
    </p:spTree>
    <p:extLst>
      <p:ext uri="{BB962C8B-B14F-4D97-AF65-F5344CB8AC3E}">
        <p14:creationId xmlns:p14="http://schemas.microsoft.com/office/powerpoint/2010/main" val="373315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7FC76-B673-41BE-B7F5-B4BF8516AD01}" type="slidenum">
              <a:rPr lang="en-US" smtClean="0"/>
              <a:t>13</a:t>
            </a:fld>
            <a:endParaRPr lang="en-US"/>
          </a:p>
        </p:txBody>
      </p:sp>
    </p:spTree>
    <p:extLst>
      <p:ext uri="{BB962C8B-B14F-4D97-AF65-F5344CB8AC3E}">
        <p14:creationId xmlns:p14="http://schemas.microsoft.com/office/powerpoint/2010/main" val="168485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An example of graphical output produced by LBB, here for North Sea haddock, for the years 2010 to 2014. The upper left panel shows the accumulated LF data used to estimate priors </a:t>
            </a:r>
            <a:r>
              <a:rPr lang="en-US" sz="1200" i="1" kern="1200" dirty="0" err="1" smtClean="0">
                <a:solidFill>
                  <a:schemeClr val="tx1"/>
                </a:solidFill>
                <a:effectLst/>
                <a:latin typeface="+mn-lt"/>
                <a:ea typeface="+mn-ea"/>
                <a:cs typeface="+mn-cs"/>
              </a:rPr>
              <a:t>L</a:t>
            </a:r>
            <a:r>
              <a:rPr lang="en-US" sz="1200" i="1" kern="1200" baseline="-25000" dirty="0" err="1" smtClean="0">
                <a:solidFill>
                  <a:schemeClr val="tx1"/>
                </a:solidFill>
                <a:effectLst/>
                <a:latin typeface="+mn-lt"/>
                <a:ea typeface="+mn-ea"/>
                <a:cs typeface="+mn-cs"/>
              </a:rPr>
              <a:t>c</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a:t>
            </a:r>
            <a:r>
              <a:rPr lang="en-US" sz="1200" i="1" kern="1200" baseline="-25000" dirty="0" err="1" smtClean="0">
                <a:solidFill>
                  <a:schemeClr val="tx1"/>
                </a:solidFill>
                <a:effectLst/>
                <a:latin typeface="+mn-lt"/>
                <a:ea typeface="+mn-ea"/>
                <a:cs typeface="+mn-cs"/>
              </a:rPr>
              <a:t>inf</a:t>
            </a:r>
            <a:r>
              <a:rPr lang="en-US" sz="1200" i="1" kern="1200" dirty="0" smtClean="0">
                <a:solidFill>
                  <a:schemeClr val="tx1"/>
                </a:solidFill>
                <a:effectLst/>
                <a:latin typeface="+mn-lt"/>
                <a:ea typeface="+mn-ea"/>
                <a:cs typeface="+mn-cs"/>
              </a:rPr>
              <a:t>. and Z/K. The upper middle and right panels show the LF data for the first and last year in the time series. The red curve shows the fit of Equation 8, which provides estimates Z/K, M/K, F/K, </a:t>
            </a:r>
            <a:r>
              <a:rPr lang="en-US" sz="1200" i="1" kern="1200" dirty="0" err="1" smtClean="0">
                <a:solidFill>
                  <a:schemeClr val="tx1"/>
                </a:solidFill>
                <a:effectLst/>
                <a:latin typeface="+mn-lt"/>
                <a:ea typeface="+mn-ea"/>
                <a:cs typeface="+mn-cs"/>
              </a:rPr>
              <a:t>L</a:t>
            </a:r>
            <a:r>
              <a:rPr lang="en-US" sz="1200" i="1" kern="1200" baseline="-25000" dirty="0" err="1" smtClean="0">
                <a:solidFill>
                  <a:schemeClr val="tx1"/>
                </a:solidFill>
                <a:effectLst/>
                <a:latin typeface="+mn-lt"/>
                <a:ea typeface="+mn-ea"/>
                <a:cs typeface="+mn-cs"/>
              </a:rPr>
              <a:t>c</a:t>
            </a:r>
            <a:r>
              <a:rPr lang="en-US" sz="1200" i="1"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L</a:t>
            </a:r>
            <a:r>
              <a:rPr lang="en-US" sz="1200" i="1" kern="1200" baseline="-25000" dirty="0" err="1" smtClean="0">
                <a:solidFill>
                  <a:schemeClr val="tx1"/>
                </a:solidFill>
                <a:effectLst/>
                <a:latin typeface="+mn-lt"/>
                <a:ea typeface="+mn-ea"/>
                <a:cs typeface="+mn-cs"/>
              </a:rPr>
              <a:t>inf</a:t>
            </a:r>
            <a:r>
              <a:rPr lang="en-US" sz="1200" i="1" kern="1200" dirty="0" smtClean="0">
                <a:solidFill>
                  <a:schemeClr val="tx1"/>
                </a:solidFill>
                <a:effectLst/>
                <a:latin typeface="+mn-lt"/>
                <a:ea typeface="+mn-ea"/>
                <a:cs typeface="+mn-cs"/>
              </a:rPr>
              <a:t>. From </a:t>
            </a:r>
            <a:r>
              <a:rPr lang="en-US" sz="1200" i="1" kern="1200" dirty="0" err="1" smtClean="0">
                <a:solidFill>
                  <a:schemeClr val="tx1"/>
                </a:solidFill>
                <a:effectLst/>
                <a:latin typeface="+mn-lt"/>
                <a:ea typeface="+mn-ea"/>
                <a:cs typeface="+mn-cs"/>
              </a:rPr>
              <a:t>L</a:t>
            </a:r>
            <a:r>
              <a:rPr lang="en-US" sz="1200" i="1" kern="1200" baseline="-25000" dirty="0" err="1" smtClean="0">
                <a:solidFill>
                  <a:schemeClr val="tx1"/>
                </a:solidFill>
                <a:effectLst/>
                <a:latin typeface="+mn-lt"/>
                <a:ea typeface="+mn-ea"/>
                <a:cs typeface="+mn-cs"/>
              </a:rPr>
              <a:t>inf</a:t>
            </a:r>
            <a:r>
              <a:rPr lang="en-US" sz="1200" i="1" kern="1200" dirty="0" smtClean="0">
                <a:solidFill>
                  <a:schemeClr val="tx1"/>
                </a:solidFill>
                <a:effectLst/>
                <a:latin typeface="+mn-lt"/>
                <a:ea typeface="+mn-ea"/>
                <a:cs typeface="+mn-cs"/>
              </a:rPr>
              <a:t> and M/K, </a:t>
            </a:r>
            <a:r>
              <a:rPr lang="en-US" sz="1200" i="1" kern="1200" dirty="0" err="1" smtClean="0">
                <a:solidFill>
                  <a:schemeClr val="tx1"/>
                </a:solidFill>
                <a:effectLst/>
                <a:latin typeface="+mn-lt"/>
                <a:ea typeface="+mn-ea"/>
                <a:cs typeface="+mn-cs"/>
              </a:rPr>
              <a:t>L</a:t>
            </a:r>
            <a:r>
              <a:rPr lang="en-US" sz="1200" i="1" kern="1200" baseline="-25000" dirty="0" err="1" smtClean="0">
                <a:solidFill>
                  <a:schemeClr val="tx1"/>
                </a:solidFill>
                <a:effectLst/>
                <a:latin typeface="+mn-lt"/>
                <a:ea typeface="+mn-ea"/>
                <a:cs typeface="+mn-cs"/>
              </a:rPr>
              <a:t>opt</a:t>
            </a:r>
            <a:r>
              <a:rPr lang="en-US" sz="1200" i="1" kern="1200" dirty="0" smtClean="0">
                <a:solidFill>
                  <a:schemeClr val="tx1"/>
                </a:solidFill>
                <a:effectLst/>
                <a:latin typeface="+mn-lt"/>
                <a:ea typeface="+mn-ea"/>
                <a:cs typeface="+mn-cs"/>
              </a:rPr>
              <a:t> is calculated and shown as reference. The lower left panel shows </a:t>
            </a:r>
            <a:r>
              <a:rPr lang="en-US" sz="1200" i="1" kern="1200" dirty="0" err="1" smtClean="0">
                <a:solidFill>
                  <a:schemeClr val="tx1"/>
                </a:solidFill>
                <a:effectLst/>
                <a:latin typeface="+mn-lt"/>
                <a:ea typeface="+mn-ea"/>
                <a:cs typeface="+mn-cs"/>
              </a:rPr>
              <a:t>L</a:t>
            </a:r>
            <a:r>
              <a:rPr lang="en-US" sz="1200" i="1" kern="1200" baseline="-25000" dirty="0" err="1" smtClean="0">
                <a:solidFill>
                  <a:schemeClr val="tx1"/>
                </a:solidFill>
                <a:effectLst/>
                <a:latin typeface="+mn-lt"/>
                <a:ea typeface="+mn-ea"/>
                <a:cs typeface="+mn-cs"/>
              </a:rPr>
              <a:t>mean</a:t>
            </a:r>
            <a:r>
              <a:rPr lang="en-US" sz="1200" i="1" kern="1200" dirty="0" smtClean="0">
                <a:solidFill>
                  <a:schemeClr val="tx1"/>
                </a:solidFill>
                <a:effectLst/>
                <a:latin typeface="+mn-lt"/>
                <a:ea typeface="+mn-ea"/>
                <a:cs typeface="+mn-cs"/>
              </a:rPr>
              <a:t> (bold black curve) relative to </a:t>
            </a:r>
            <a:r>
              <a:rPr lang="en-US" sz="1200" i="1" kern="1200" dirty="0" err="1" smtClean="0">
                <a:solidFill>
                  <a:schemeClr val="tx1"/>
                </a:solidFill>
                <a:effectLst/>
                <a:latin typeface="+mn-lt"/>
                <a:ea typeface="+mn-ea"/>
                <a:cs typeface="+mn-cs"/>
              </a:rPr>
              <a:t>L</a:t>
            </a:r>
            <a:r>
              <a:rPr lang="en-US" sz="1200" i="1" kern="1200" baseline="-25000" dirty="0" err="1" smtClean="0">
                <a:solidFill>
                  <a:schemeClr val="tx1"/>
                </a:solidFill>
                <a:effectLst/>
                <a:latin typeface="+mn-lt"/>
                <a:ea typeface="+mn-ea"/>
                <a:cs typeface="+mn-cs"/>
              </a:rPr>
              <a:t>opt</a:t>
            </a:r>
            <a:r>
              <a:rPr lang="en-US" sz="1200" i="1"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L</a:t>
            </a:r>
            <a:r>
              <a:rPr lang="en-US" sz="1200" i="1" kern="1200" baseline="-25000" dirty="0" err="1" smtClean="0">
                <a:solidFill>
                  <a:schemeClr val="tx1"/>
                </a:solidFill>
                <a:effectLst/>
                <a:latin typeface="+mn-lt"/>
                <a:ea typeface="+mn-ea"/>
                <a:cs typeface="+mn-cs"/>
              </a:rPr>
              <a:t>c</a:t>
            </a:r>
            <a:r>
              <a:rPr lang="en-US" sz="1200" i="1" kern="1200" dirty="0" smtClean="0">
                <a:solidFill>
                  <a:schemeClr val="tx1"/>
                </a:solidFill>
                <a:effectLst/>
                <a:latin typeface="+mn-lt"/>
                <a:ea typeface="+mn-ea"/>
                <a:cs typeface="+mn-cs"/>
              </a:rPr>
              <a:t> (black curve) with approximate 95% confidence limits (dotted curves) relative to </a:t>
            </a:r>
            <a:r>
              <a:rPr lang="en-US" sz="1200" i="1" kern="1200" dirty="0" err="1" smtClean="0">
                <a:solidFill>
                  <a:schemeClr val="tx1"/>
                </a:solidFill>
                <a:effectLst/>
                <a:latin typeface="+mn-lt"/>
                <a:ea typeface="+mn-ea"/>
                <a:cs typeface="+mn-cs"/>
              </a:rPr>
              <a:t>L</a:t>
            </a:r>
            <a:r>
              <a:rPr lang="en-US" sz="1200" i="1" kern="1200" baseline="-25000" dirty="0" err="1" smtClean="0">
                <a:solidFill>
                  <a:schemeClr val="tx1"/>
                </a:solidFill>
                <a:effectLst/>
                <a:latin typeface="+mn-lt"/>
                <a:ea typeface="+mn-ea"/>
                <a:cs typeface="+mn-cs"/>
              </a:rPr>
              <a:t>c_opt</a:t>
            </a:r>
            <a:r>
              <a:rPr lang="en-US" sz="1200" i="1" kern="1200" dirty="0" smtClean="0">
                <a:solidFill>
                  <a:schemeClr val="tx1"/>
                </a:solidFill>
                <a:effectLst/>
                <a:latin typeface="+mn-lt"/>
                <a:ea typeface="+mn-ea"/>
                <a:cs typeface="+mn-cs"/>
              </a:rPr>
              <a:t>.. The lower middle panel shows relative fishing pressure F/M (black curve), with approximate 95% confidence limits (dotted curves), with indication of the reference level where F = M (green horizontal line). The lower right panel shows relative biomass B/B</a:t>
            </a:r>
            <a:r>
              <a:rPr lang="en-US" sz="1200" i="1" kern="1200" baseline="-25000" dirty="0" smtClean="0">
                <a:solidFill>
                  <a:schemeClr val="tx1"/>
                </a:solidFill>
                <a:effectLst/>
                <a:latin typeface="+mn-lt"/>
                <a:ea typeface="+mn-ea"/>
                <a:cs typeface="+mn-cs"/>
              </a:rPr>
              <a:t>0</a:t>
            </a:r>
            <a:r>
              <a:rPr lang="en-US" sz="1200" i="1" kern="1200" dirty="0" smtClean="0">
                <a:solidFill>
                  <a:schemeClr val="tx1"/>
                </a:solidFill>
                <a:effectLst/>
                <a:latin typeface="+mn-lt"/>
                <a:ea typeface="+mn-ea"/>
                <a:cs typeface="+mn-cs"/>
              </a:rPr>
              <a:t> (black curve) with approximate 95% confidence limits (dotted black curves) with indication of a proxy for </a:t>
            </a:r>
            <a:r>
              <a:rPr lang="en-US" sz="1200" i="1" kern="1200" dirty="0" err="1" smtClean="0">
                <a:solidFill>
                  <a:schemeClr val="tx1"/>
                </a:solidFill>
                <a:effectLst/>
                <a:latin typeface="+mn-lt"/>
                <a:ea typeface="+mn-ea"/>
                <a:cs typeface="+mn-cs"/>
              </a:rPr>
              <a:t>B</a:t>
            </a:r>
            <a:r>
              <a:rPr lang="en-US" sz="1200" i="1" kern="1200" baseline="-25000" dirty="0" err="1" smtClean="0">
                <a:solidFill>
                  <a:schemeClr val="tx1"/>
                </a:solidFill>
                <a:effectLst/>
                <a:latin typeface="+mn-lt"/>
                <a:ea typeface="+mn-ea"/>
                <a:cs typeface="+mn-cs"/>
              </a:rPr>
              <a:t>msy</a:t>
            </a:r>
            <a:r>
              <a:rPr lang="en-US" sz="1200" i="1" kern="1200" dirty="0" smtClean="0">
                <a:solidFill>
                  <a:schemeClr val="tx1"/>
                </a:solidFill>
                <a:effectLst/>
                <a:latin typeface="+mn-lt"/>
                <a:ea typeface="+mn-ea"/>
                <a:cs typeface="+mn-cs"/>
              </a:rPr>
              <a:t> (green dashed line) and a proxy for </a:t>
            </a:r>
            <a:r>
              <a:rPr lang="en-US" sz="1200" i="1" kern="1200" dirty="0" err="1" smtClean="0">
                <a:solidFill>
                  <a:schemeClr val="tx1"/>
                </a:solidFill>
                <a:effectLst/>
                <a:latin typeface="+mn-lt"/>
                <a:ea typeface="+mn-ea"/>
                <a:cs typeface="+mn-cs"/>
              </a:rPr>
              <a:t>B</a:t>
            </a:r>
            <a:r>
              <a:rPr lang="en-US" sz="1200" i="1" kern="1200" baseline="-25000" dirty="0" err="1" smtClean="0">
                <a:solidFill>
                  <a:schemeClr val="tx1"/>
                </a:solidFill>
                <a:effectLst/>
                <a:latin typeface="+mn-lt"/>
                <a:ea typeface="+mn-ea"/>
                <a:cs typeface="+mn-cs"/>
              </a:rPr>
              <a:t>pa</a:t>
            </a:r>
            <a:r>
              <a:rPr lang="en-US" sz="1200" i="1" kern="1200" dirty="0" smtClean="0">
                <a:solidFill>
                  <a:schemeClr val="tx1"/>
                </a:solidFill>
                <a:effectLst/>
                <a:latin typeface="+mn-lt"/>
                <a:ea typeface="+mn-ea"/>
                <a:cs typeface="+mn-cs"/>
              </a:rPr>
              <a:t> (red dotted line).</a:t>
            </a:r>
          </a:p>
          <a:p>
            <a:endParaRPr lang="en-US" dirty="0"/>
          </a:p>
        </p:txBody>
      </p:sp>
      <p:sp>
        <p:nvSpPr>
          <p:cNvPr id="4" name="Slide Number Placeholder 3"/>
          <p:cNvSpPr>
            <a:spLocks noGrp="1"/>
          </p:cNvSpPr>
          <p:nvPr>
            <p:ph type="sldNum" sz="quarter" idx="10"/>
          </p:nvPr>
        </p:nvSpPr>
        <p:spPr/>
        <p:txBody>
          <a:bodyPr/>
          <a:lstStyle/>
          <a:p>
            <a:fld id="{1C17FC76-B673-41BE-B7F5-B4BF8516AD01}" type="slidenum">
              <a:rPr lang="en-US" smtClean="0"/>
              <a:t>14</a:t>
            </a:fld>
            <a:endParaRPr lang="en-US"/>
          </a:p>
        </p:txBody>
      </p:sp>
    </p:spTree>
    <p:extLst>
      <p:ext uri="{BB962C8B-B14F-4D97-AF65-F5344CB8AC3E}">
        <p14:creationId xmlns:p14="http://schemas.microsoft.com/office/powerpoint/2010/main" val="337432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7FC76-B673-41BE-B7F5-B4BF8516AD01}" type="slidenum">
              <a:rPr lang="en-US" smtClean="0"/>
              <a:t>15</a:t>
            </a:fld>
            <a:endParaRPr lang="en-US"/>
          </a:p>
        </p:txBody>
      </p:sp>
    </p:spTree>
    <p:extLst>
      <p:ext uri="{BB962C8B-B14F-4D97-AF65-F5344CB8AC3E}">
        <p14:creationId xmlns:p14="http://schemas.microsoft.com/office/powerpoint/2010/main" val="764302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A3C5F83-125B-40D4-B7E4-A26AB1A4E2E9}" type="datetime1">
              <a:rPr lang="en-US" smtClean="0"/>
              <a:t>11/28/2018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8CC110-AD99-4034-A884-A3DF7FCD126B}" type="slidenum">
              <a:rPr lang="en-US" smtClean="0"/>
              <a:t>‹#›</a:t>
            </a:fld>
            <a:endParaRPr lang="en-US"/>
          </a:p>
        </p:txBody>
      </p:sp>
    </p:spTree>
    <p:extLst>
      <p:ext uri="{BB962C8B-B14F-4D97-AF65-F5344CB8AC3E}">
        <p14:creationId xmlns:p14="http://schemas.microsoft.com/office/powerpoint/2010/main" val="102236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36C67F4-CDAF-48DE-9595-ACDC3A7BA96C}" type="datetime1">
              <a:rPr lang="en-US" smtClean="0"/>
              <a:t>11/28/2018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8CC110-AD99-4034-A884-A3DF7FCD126B}" type="slidenum">
              <a:rPr lang="en-US" smtClean="0"/>
              <a:t>‹#›</a:t>
            </a:fld>
            <a:endParaRPr lang="en-US"/>
          </a:p>
        </p:txBody>
      </p:sp>
    </p:spTree>
    <p:extLst>
      <p:ext uri="{BB962C8B-B14F-4D97-AF65-F5344CB8AC3E}">
        <p14:creationId xmlns:p14="http://schemas.microsoft.com/office/powerpoint/2010/main" val="2908637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231B18E-B5F5-4603-9F20-B4AB203A5BFC}" type="datetime1">
              <a:rPr lang="en-US" smtClean="0"/>
              <a:t>11/28/2018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8CC110-AD99-4034-A884-A3DF7FCD126B}" type="slidenum">
              <a:rPr lang="en-US" smtClean="0"/>
              <a:t>‹#›</a:t>
            </a:fld>
            <a:endParaRPr lang="en-US"/>
          </a:p>
        </p:txBody>
      </p:sp>
    </p:spTree>
    <p:extLst>
      <p:ext uri="{BB962C8B-B14F-4D97-AF65-F5344CB8AC3E}">
        <p14:creationId xmlns:p14="http://schemas.microsoft.com/office/powerpoint/2010/main" val="2035709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fld id="{8BCDEB6F-12CC-4D68-A894-3B29ECAE9348}" type="datetime1">
              <a:rPr lang="en-US" altLang="de-DE" smtClean="0">
                <a:solidFill>
                  <a:srgbClr val="FFFF00"/>
                </a:solidFill>
              </a:rPr>
              <a:t>11/28/2018</a:t>
            </a:fld>
            <a:endParaRPr lang="en-US" altLang="de-DE">
              <a:solidFill>
                <a:srgbClr val="FFFF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FFFF00"/>
              </a:solidFill>
            </a:endParaRPr>
          </a:p>
        </p:txBody>
      </p:sp>
      <p:sp>
        <p:nvSpPr>
          <p:cNvPr id="6" name="Foliennummernplatzhalter 5"/>
          <p:cNvSpPr>
            <a:spLocks noGrp="1"/>
          </p:cNvSpPr>
          <p:nvPr>
            <p:ph type="sldNum" sz="quarter" idx="12"/>
          </p:nvPr>
        </p:nvSpPr>
        <p:spPr/>
        <p:txBody>
          <a:bodyPr/>
          <a:lstStyle>
            <a:lvl1pPr>
              <a:defRPr/>
            </a:lvl1pPr>
          </a:lstStyle>
          <a:p>
            <a:fld id="{20A84B28-C6F7-4AAF-BCF8-11ADF74F095A}"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2309999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FD740335-752C-4520-85F3-38C337856510}" type="datetime1">
              <a:rPr lang="en-US" altLang="de-DE" smtClean="0">
                <a:solidFill>
                  <a:srgbClr val="FFFF00"/>
                </a:solidFill>
              </a:rPr>
              <a:t>11/28/2018</a:t>
            </a:fld>
            <a:endParaRPr lang="en-US" altLang="de-DE">
              <a:solidFill>
                <a:srgbClr val="FFFF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FFFF00"/>
              </a:solidFill>
            </a:endParaRPr>
          </a:p>
        </p:txBody>
      </p:sp>
      <p:sp>
        <p:nvSpPr>
          <p:cNvPr id="6" name="Foliennummernplatzhalter 5"/>
          <p:cNvSpPr>
            <a:spLocks noGrp="1"/>
          </p:cNvSpPr>
          <p:nvPr>
            <p:ph type="sldNum" sz="quarter" idx="12"/>
          </p:nvPr>
        </p:nvSpPr>
        <p:spPr/>
        <p:txBody>
          <a:bodyPr/>
          <a:lstStyle>
            <a:lvl1pPr>
              <a:defRPr/>
            </a:lvl1pPr>
          </a:lstStyle>
          <a:p>
            <a:fld id="{2927B4F1-7B19-4AAC-9E7A-09718F637BFD}"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573271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fld id="{4EFB8AD5-CB5B-4AC7-88A1-69432FA9A5EC}" type="datetime1">
              <a:rPr lang="en-US" altLang="de-DE" smtClean="0">
                <a:solidFill>
                  <a:srgbClr val="FFFF00"/>
                </a:solidFill>
              </a:rPr>
              <a:t>11/28/2018</a:t>
            </a:fld>
            <a:endParaRPr lang="en-US" altLang="de-DE">
              <a:solidFill>
                <a:srgbClr val="FFFF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FFFF00"/>
              </a:solidFill>
            </a:endParaRPr>
          </a:p>
        </p:txBody>
      </p:sp>
      <p:sp>
        <p:nvSpPr>
          <p:cNvPr id="6" name="Foliennummernplatzhalter 5"/>
          <p:cNvSpPr>
            <a:spLocks noGrp="1"/>
          </p:cNvSpPr>
          <p:nvPr>
            <p:ph type="sldNum" sz="quarter" idx="12"/>
          </p:nvPr>
        </p:nvSpPr>
        <p:spPr/>
        <p:txBody>
          <a:bodyPr/>
          <a:lstStyle>
            <a:lvl1pPr>
              <a:defRPr/>
            </a:lvl1pPr>
          </a:lstStyle>
          <a:p>
            <a:fld id="{3B11684F-137B-43EF-81F5-D06A03E23D7A}"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3826797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fld id="{F6844418-3ECC-4F85-A118-0F17FC603C02}" type="datetime1">
              <a:rPr lang="en-US" altLang="de-DE" smtClean="0">
                <a:solidFill>
                  <a:srgbClr val="FFFF00"/>
                </a:solidFill>
              </a:rPr>
              <a:t>11/28/2018</a:t>
            </a:fld>
            <a:endParaRPr lang="en-US" altLang="de-DE">
              <a:solidFill>
                <a:srgbClr val="FFFF00"/>
              </a:solidFill>
            </a:endParaRPr>
          </a:p>
        </p:txBody>
      </p:sp>
      <p:sp>
        <p:nvSpPr>
          <p:cNvPr id="6" name="Fußzeilenplatzhalter 5"/>
          <p:cNvSpPr>
            <a:spLocks noGrp="1"/>
          </p:cNvSpPr>
          <p:nvPr>
            <p:ph type="ftr" sz="quarter" idx="11"/>
          </p:nvPr>
        </p:nvSpPr>
        <p:spPr/>
        <p:txBody>
          <a:bodyPr/>
          <a:lstStyle>
            <a:lvl1pPr>
              <a:defRPr/>
            </a:lvl1pPr>
          </a:lstStyle>
          <a:p>
            <a:endParaRPr lang="en-US" altLang="de-DE">
              <a:solidFill>
                <a:srgbClr val="FFFF00"/>
              </a:solidFill>
            </a:endParaRPr>
          </a:p>
        </p:txBody>
      </p:sp>
      <p:sp>
        <p:nvSpPr>
          <p:cNvPr id="7" name="Foliennummernplatzhalter 6"/>
          <p:cNvSpPr>
            <a:spLocks noGrp="1"/>
          </p:cNvSpPr>
          <p:nvPr>
            <p:ph type="sldNum" sz="quarter" idx="12"/>
          </p:nvPr>
        </p:nvSpPr>
        <p:spPr/>
        <p:txBody>
          <a:bodyPr/>
          <a:lstStyle>
            <a:lvl1pPr>
              <a:defRPr/>
            </a:lvl1pPr>
          </a:lstStyle>
          <a:p>
            <a:fld id="{F25CB2EC-D074-48AF-8EF4-59D1753CADFF}"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3786237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fld id="{B15FCF32-0B60-47DE-BC19-86CC700E6EDE}" type="datetime1">
              <a:rPr lang="en-US" altLang="de-DE" smtClean="0">
                <a:solidFill>
                  <a:srgbClr val="FFFF00"/>
                </a:solidFill>
              </a:rPr>
              <a:t>11/28/2018</a:t>
            </a:fld>
            <a:endParaRPr lang="en-US" altLang="de-DE">
              <a:solidFill>
                <a:srgbClr val="FFFF00"/>
              </a:solidFill>
            </a:endParaRPr>
          </a:p>
        </p:txBody>
      </p:sp>
      <p:sp>
        <p:nvSpPr>
          <p:cNvPr id="8" name="Fußzeilenplatzhalter 7"/>
          <p:cNvSpPr>
            <a:spLocks noGrp="1"/>
          </p:cNvSpPr>
          <p:nvPr>
            <p:ph type="ftr" sz="quarter" idx="11"/>
          </p:nvPr>
        </p:nvSpPr>
        <p:spPr/>
        <p:txBody>
          <a:bodyPr/>
          <a:lstStyle>
            <a:lvl1pPr>
              <a:defRPr/>
            </a:lvl1pPr>
          </a:lstStyle>
          <a:p>
            <a:endParaRPr lang="en-US" altLang="de-DE">
              <a:solidFill>
                <a:srgbClr val="FFFF00"/>
              </a:solidFill>
            </a:endParaRPr>
          </a:p>
        </p:txBody>
      </p:sp>
      <p:sp>
        <p:nvSpPr>
          <p:cNvPr id="9" name="Foliennummernplatzhalter 8"/>
          <p:cNvSpPr>
            <a:spLocks noGrp="1"/>
          </p:cNvSpPr>
          <p:nvPr>
            <p:ph type="sldNum" sz="quarter" idx="12"/>
          </p:nvPr>
        </p:nvSpPr>
        <p:spPr/>
        <p:txBody>
          <a:bodyPr/>
          <a:lstStyle>
            <a:lvl1pPr>
              <a:defRPr/>
            </a:lvl1pPr>
          </a:lstStyle>
          <a:p>
            <a:fld id="{35CD42D1-5280-4945-A8FD-31889A74F5CA}"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3482442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fld id="{E76F32F5-10DB-4E2D-8B3B-80B2F0C772BC}" type="datetime1">
              <a:rPr lang="en-US" altLang="de-DE" smtClean="0">
                <a:solidFill>
                  <a:srgbClr val="FFFF00"/>
                </a:solidFill>
              </a:rPr>
              <a:t>11/28/2018</a:t>
            </a:fld>
            <a:endParaRPr lang="en-US" altLang="de-DE">
              <a:solidFill>
                <a:srgbClr val="FFFF00"/>
              </a:solidFill>
            </a:endParaRPr>
          </a:p>
        </p:txBody>
      </p:sp>
      <p:sp>
        <p:nvSpPr>
          <p:cNvPr id="4" name="Fußzeilenplatzhalter 3"/>
          <p:cNvSpPr>
            <a:spLocks noGrp="1"/>
          </p:cNvSpPr>
          <p:nvPr>
            <p:ph type="ftr" sz="quarter" idx="11"/>
          </p:nvPr>
        </p:nvSpPr>
        <p:spPr/>
        <p:txBody>
          <a:bodyPr/>
          <a:lstStyle>
            <a:lvl1pPr>
              <a:defRPr/>
            </a:lvl1pPr>
          </a:lstStyle>
          <a:p>
            <a:endParaRPr lang="en-US" altLang="de-DE">
              <a:solidFill>
                <a:srgbClr val="FFFF00"/>
              </a:solidFill>
            </a:endParaRPr>
          </a:p>
        </p:txBody>
      </p:sp>
      <p:sp>
        <p:nvSpPr>
          <p:cNvPr id="5" name="Foliennummernplatzhalter 4"/>
          <p:cNvSpPr>
            <a:spLocks noGrp="1"/>
          </p:cNvSpPr>
          <p:nvPr>
            <p:ph type="sldNum" sz="quarter" idx="12"/>
          </p:nvPr>
        </p:nvSpPr>
        <p:spPr/>
        <p:txBody>
          <a:bodyPr/>
          <a:lstStyle>
            <a:lvl1pPr>
              <a:defRPr/>
            </a:lvl1pPr>
          </a:lstStyle>
          <a:p>
            <a:fld id="{5DD9F1BD-E49B-4418-B440-8CE1330D745B}"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82321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698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fld id="{88CF8FE9-57B0-42AF-A949-FB20F57E5F0A}" type="datetime1">
              <a:rPr lang="en-US" altLang="de-DE" smtClean="0">
                <a:solidFill>
                  <a:srgbClr val="FFFF00"/>
                </a:solidFill>
              </a:rPr>
              <a:t>11/28/2018</a:t>
            </a:fld>
            <a:endParaRPr lang="en-US" altLang="de-DE">
              <a:solidFill>
                <a:srgbClr val="FFFF00"/>
              </a:solidFill>
            </a:endParaRPr>
          </a:p>
        </p:txBody>
      </p:sp>
      <p:sp>
        <p:nvSpPr>
          <p:cNvPr id="6" name="Fußzeilenplatzhalter 5"/>
          <p:cNvSpPr>
            <a:spLocks noGrp="1"/>
          </p:cNvSpPr>
          <p:nvPr>
            <p:ph type="ftr" sz="quarter" idx="11"/>
          </p:nvPr>
        </p:nvSpPr>
        <p:spPr/>
        <p:txBody>
          <a:bodyPr/>
          <a:lstStyle>
            <a:lvl1pPr>
              <a:defRPr/>
            </a:lvl1pPr>
          </a:lstStyle>
          <a:p>
            <a:endParaRPr lang="en-US" altLang="de-DE">
              <a:solidFill>
                <a:srgbClr val="FFFF00"/>
              </a:solidFill>
            </a:endParaRPr>
          </a:p>
        </p:txBody>
      </p:sp>
      <p:sp>
        <p:nvSpPr>
          <p:cNvPr id="7" name="Foliennummernplatzhalter 6"/>
          <p:cNvSpPr>
            <a:spLocks noGrp="1"/>
          </p:cNvSpPr>
          <p:nvPr>
            <p:ph type="sldNum" sz="quarter" idx="12"/>
          </p:nvPr>
        </p:nvSpPr>
        <p:spPr/>
        <p:txBody>
          <a:bodyPr/>
          <a:lstStyle>
            <a:lvl1pPr>
              <a:defRPr/>
            </a:lvl1pPr>
          </a:lstStyle>
          <a:p>
            <a:fld id="{B5867869-75DF-4420-9974-2C7CA6959DA3}"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346800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7193C-135B-4727-927E-62525EC94E69}" type="datetime1">
              <a:rPr lang="en-US" smtClean="0"/>
              <a:t>11/28/2018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8CC110-AD99-4034-A884-A3DF7FCD126B}" type="slidenum">
              <a:rPr lang="en-US" smtClean="0"/>
              <a:t>‹#›</a:t>
            </a:fld>
            <a:endParaRPr lang="en-US"/>
          </a:p>
        </p:txBody>
      </p:sp>
    </p:spTree>
    <p:extLst>
      <p:ext uri="{BB962C8B-B14F-4D97-AF65-F5344CB8AC3E}">
        <p14:creationId xmlns:p14="http://schemas.microsoft.com/office/powerpoint/2010/main" val="561563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fld id="{11D415D5-0FC9-4E8E-B66A-FBA4972CB20B}" type="datetime1">
              <a:rPr lang="en-US" altLang="de-DE" smtClean="0">
                <a:solidFill>
                  <a:srgbClr val="FFFF00"/>
                </a:solidFill>
              </a:rPr>
              <a:t>11/28/2018</a:t>
            </a:fld>
            <a:endParaRPr lang="en-US" altLang="de-DE">
              <a:solidFill>
                <a:srgbClr val="FFFF00"/>
              </a:solidFill>
            </a:endParaRPr>
          </a:p>
        </p:txBody>
      </p:sp>
      <p:sp>
        <p:nvSpPr>
          <p:cNvPr id="6" name="Fußzeilenplatzhalter 5"/>
          <p:cNvSpPr>
            <a:spLocks noGrp="1"/>
          </p:cNvSpPr>
          <p:nvPr>
            <p:ph type="ftr" sz="quarter" idx="11"/>
          </p:nvPr>
        </p:nvSpPr>
        <p:spPr/>
        <p:txBody>
          <a:bodyPr/>
          <a:lstStyle>
            <a:lvl1pPr>
              <a:defRPr/>
            </a:lvl1pPr>
          </a:lstStyle>
          <a:p>
            <a:endParaRPr lang="en-US" altLang="de-DE">
              <a:solidFill>
                <a:srgbClr val="FFFF00"/>
              </a:solidFill>
            </a:endParaRPr>
          </a:p>
        </p:txBody>
      </p:sp>
      <p:sp>
        <p:nvSpPr>
          <p:cNvPr id="7" name="Foliennummernplatzhalter 6"/>
          <p:cNvSpPr>
            <a:spLocks noGrp="1"/>
          </p:cNvSpPr>
          <p:nvPr>
            <p:ph type="sldNum" sz="quarter" idx="12"/>
          </p:nvPr>
        </p:nvSpPr>
        <p:spPr/>
        <p:txBody>
          <a:bodyPr/>
          <a:lstStyle>
            <a:lvl1pPr>
              <a:defRPr/>
            </a:lvl1pPr>
          </a:lstStyle>
          <a:p>
            <a:fld id="{E831A0C2-7C72-46BE-A99E-233C444D7885}"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1936194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E765EF3C-8A92-425F-88D9-3BDCC33702E7}" type="datetime1">
              <a:rPr lang="en-US" altLang="de-DE" smtClean="0">
                <a:solidFill>
                  <a:srgbClr val="FFFF00"/>
                </a:solidFill>
              </a:rPr>
              <a:t>11/28/2018</a:t>
            </a:fld>
            <a:endParaRPr lang="en-US" altLang="de-DE">
              <a:solidFill>
                <a:srgbClr val="FFFF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FFFF00"/>
              </a:solidFill>
            </a:endParaRPr>
          </a:p>
        </p:txBody>
      </p:sp>
      <p:sp>
        <p:nvSpPr>
          <p:cNvPr id="6" name="Foliennummernplatzhalter 5"/>
          <p:cNvSpPr>
            <a:spLocks noGrp="1"/>
          </p:cNvSpPr>
          <p:nvPr>
            <p:ph type="sldNum" sz="quarter" idx="12"/>
          </p:nvPr>
        </p:nvSpPr>
        <p:spPr/>
        <p:txBody>
          <a:bodyPr/>
          <a:lstStyle>
            <a:lvl1pPr>
              <a:defRPr/>
            </a:lvl1pPr>
          </a:lstStyle>
          <a:p>
            <a:fld id="{81F6AA50-8857-4E45-A71B-52A0EB560C56}"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3736401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686800" y="609600"/>
            <a:ext cx="25908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4400" y="609600"/>
            <a:ext cx="75692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E941E654-1B14-4BBA-A8F5-972A525676E6}" type="datetime1">
              <a:rPr lang="en-US" altLang="de-DE" smtClean="0">
                <a:solidFill>
                  <a:srgbClr val="FFFF00"/>
                </a:solidFill>
              </a:rPr>
              <a:t>11/28/2018</a:t>
            </a:fld>
            <a:endParaRPr lang="en-US" altLang="de-DE">
              <a:solidFill>
                <a:srgbClr val="FFFF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FFFF00"/>
              </a:solidFill>
            </a:endParaRPr>
          </a:p>
        </p:txBody>
      </p:sp>
      <p:sp>
        <p:nvSpPr>
          <p:cNvPr id="6" name="Foliennummernplatzhalter 5"/>
          <p:cNvSpPr>
            <a:spLocks noGrp="1"/>
          </p:cNvSpPr>
          <p:nvPr>
            <p:ph type="sldNum" sz="quarter" idx="12"/>
          </p:nvPr>
        </p:nvSpPr>
        <p:spPr/>
        <p:txBody>
          <a:bodyPr/>
          <a:lstStyle>
            <a:lvl1pPr>
              <a:defRPr/>
            </a:lvl1pPr>
          </a:lstStyle>
          <a:p>
            <a:fld id="{F09A96B6-C127-491A-B2AF-DE1630653A63}"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290982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F17DE5B-4E0F-40EE-A3B0-7395BCE879A8}" type="datetime1">
              <a:rPr lang="en-US" smtClean="0"/>
              <a:t>11/28/2018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8CC110-AD99-4034-A884-A3DF7FCD126B}" type="slidenum">
              <a:rPr lang="en-US" smtClean="0"/>
              <a:t>‹#›</a:t>
            </a:fld>
            <a:endParaRPr lang="en-US"/>
          </a:p>
        </p:txBody>
      </p:sp>
    </p:spTree>
    <p:extLst>
      <p:ext uri="{BB962C8B-B14F-4D97-AF65-F5344CB8AC3E}">
        <p14:creationId xmlns:p14="http://schemas.microsoft.com/office/powerpoint/2010/main" val="306041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97DE3CA-9AFA-40BB-A5D2-0C4AF0ACCCC5}" type="datetime1">
              <a:rPr lang="en-US" smtClean="0"/>
              <a:t>11/28/2018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8CC110-AD99-4034-A884-A3DF7FCD126B}" type="slidenum">
              <a:rPr lang="en-US" smtClean="0"/>
              <a:t>‹#›</a:t>
            </a:fld>
            <a:endParaRPr lang="en-US"/>
          </a:p>
        </p:txBody>
      </p:sp>
    </p:spTree>
    <p:extLst>
      <p:ext uri="{BB962C8B-B14F-4D97-AF65-F5344CB8AC3E}">
        <p14:creationId xmlns:p14="http://schemas.microsoft.com/office/powerpoint/2010/main" val="710157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9C46B92-A16E-4C88-A2D5-DB83F7BE7BE4}" type="datetime1">
              <a:rPr lang="en-US" smtClean="0"/>
              <a:t>11/28/2018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68CC110-AD99-4034-A884-A3DF7FCD126B}" type="slidenum">
              <a:rPr lang="en-US" smtClean="0"/>
              <a:t>‹#›</a:t>
            </a:fld>
            <a:endParaRPr lang="en-US"/>
          </a:p>
        </p:txBody>
      </p:sp>
    </p:spTree>
    <p:extLst>
      <p:ext uri="{BB962C8B-B14F-4D97-AF65-F5344CB8AC3E}">
        <p14:creationId xmlns:p14="http://schemas.microsoft.com/office/powerpoint/2010/main" val="407007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1645AE1-C0BE-4B88-8FC5-0717357AF35D}" type="datetime1">
              <a:rPr lang="en-US" smtClean="0"/>
              <a:t>11/28/2018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68CC110-AD99-4034-A884-A3DF7FCD126B}" type="slidenum">
              <a:rPr lang="en-US" smtClean="0"/>
              <a:t>‹#›</a:t>
            </a:fld>
            <a:endParaRPr lang="en-US"/>
          </a:p>
        </p:txBody>
      </p:sp>
    </p:spTree>
    <p:extLst>
      <p:ext uri="{BB962C8B-B14F-4D97-AF65-F5344CB8AC3E}">
        <p14:creationId xmlns:p14="http://schemas.microsoft.com/office/powerpoint/2010/main" val="426770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DC6585B-1268-4A70-90CA-CAE2BF5B7428}" type="datetime1">
              <a:rPr lang="en-US" smtClean="0"/>
              <a:t>11/28/2018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68CC110-AD99-4034-A884-A3DF7FCD126B}" type="slidenum">
              <a:rPr lang="en-US" smtClean="0"/>
              <a:t>‹#›</a:t>
            </a:fld>
            <a:endParaRPr lang="en-US"/>
          </a:p>
        </p:txBody>
      </p:sp>
    </p:spTree>
    <p:extLst>
      <p:ext uri="{BB962C8B-B14F-4D97-AF65-F5344CB8AC3E}">
        <p14:creationId xmlns:p14="http://schemas.microsoft.com/office/powerpoint/2010/main" val="146169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D383B9-56C0-4D59-9438-EE5D0BD8C15E}" type="datetime1">
              <a:rPr lang="en-US" smtClean="0"/>
              <a:t>11/28/2018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8CC110-AD99-4034-A884-A3DF7FCD126B}" type="slidenum">
              <a:rPr lang="en-US" smtClean="0"/>
              <a:t>‹#›</a:t>
            </a:fld>
            <a:endParaRPr lang="en-US"/>
          </a:p>
        </p:txBody>
      </p:sp>
    </p:spTree>
    <p:extLst>
      <p:ext uri="{BB962C8B-B14F-4D97-AF65-F5344CB8AC3E}">
        <p14:creationId xmlns:p14="http://schemas.microsoft.com/office/powerpoint/2010/main" val="296704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A87CE2-FD36-445F-A19E-1FF00AD0D4F5}" type="datetime1">
              <a:rPr lang="en-US" smtClean="0"/>
              <a:t>11/28/2018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8CC110-AD99-4034-A884-A3DF7FCD126B}" type="slidenum">
              <a:rPr lang="en-US" smtClean="0"/>
              <a:t>‹#›</a:t>
            </a:fld>
            <a:endParaRPr lang="en-US"/>
          </a:p>
        </p:txBody>
      </p:sp>
    </p:spTree>
    <p:extLst>
      <p:ext uri="{BB962C8B-B14F-4D97-AF65-F5344CB8AC3E}">
        <p14:creationId xmlns:p14="http://schemas.microsoft.com/office/powerpoint/2010/main" val="107966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54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vl1pPr>
          </a:lstStyle>
          <a:p>
            <a:pPr eaLnBrk="0" fontAlgn="base" hangingPunct="0">
              <a:spcBef>
                <a:spcPct val="0"/>
              </a:spcBef>
              <a:spcAft>
                <a:spcPct val="0"/>
              </a:spcAft>
            </a:pPr>
            <a:fld id="{691A8720-9D27-4889-BB6F-1E263AC52F60}" type="datetime1">
              <a:rPr lang="en-US" altLang="de-DE" smtClean="0">
                <a:solidFill>
                  <a:srgbClr val="FFFF00"/>
                </a:solidFill>
              </a:rPr>
              <a:t>11/28/2018</a:t>
            </a:fld>
            <a:endParaRPr lang="en-US" altLang="de-DE">
              <a:solidFill>
                <a:srgbClr val="FFFF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a:lvl1pPr>
          </a:lstStyle>
          <a:p>
            <a:pPr eaLnBrk="0" fontAlgn="base" hangingPunct="0">
              <a:spcBef>
                <a:spcPct val="0"/>
              </a:spcBef>
              <a:spcAft>
                <a:spcPct val="0"/>
              </a:spcAft>
            </a:pPr>
            <a:endParaRPr lang="en-US" altLang="de-DE">
              <a:solidFill>
                <a:srgbClr val="FFFF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lvl1pPr>
          </a:lstStyle>
          <a:p>
            <a:pPr eaLnBrk="0" fontAlgn="base" hangingPunct="0">
              <a:spcBef>
                <a:spcPct val="0"/>
              </a:spcBef>
              <a:spcAft>
                <a:spcPct val="0"/>
              </a:spcAft>
            </a:pPr>
            <a:fld id="{AA069F9B-0C60-430A-BD17-45D5F7A425B1}" type="slidenum">
              <a:rPr lang="en-US" altLang="de-DE">
                <a:solidFill>
                  <a:srgbClr val="FFFF00"/>
                </a:solidFill>
              </a:rPr>
              <a:pPr eaLnBrk="0" fontAlgn="base" hangingPunct="0">
                <a:spcBef>
                  <a:spcPct val="0"/>
                </a:spcBef>
                <a:spcAft>
                  <a:spcPct val="0"/>
                </a:spcAft>
              </a:pPr>
              <a:t>‹#›</a:t>
            </a:fld>
            <a:endParaRPr lang="en-US" altLang="de-DE">
              <a:solidFill>
                <a:srgbClr val="FFFF00"/>
              </a:solidFill>
            </a:endParaRPr>
          </a:p>
        </p:txBody>
      </p:sp>
    </p:spTree>
    <p:extLst>
      <p:ext uri="{BB962C8B-B14F-4D97-AF65-F5344CB8AC3E}">
        <p14:creationId xmlns:p14="http://schemas.microsoft.com/office/powerpoint/2010/main" val="1332869647"/>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mailto:rfroese@geomar.de"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i="1" dirty="0" smtClean="0"/>
              <a:t>Managing Fisheries </a:t>
            </a:r>
            <a:br>
              <a:rPr lang="en-US" i="1" dirty="0" smtClean="0"/>
            </a:br>
            <a:r>
              <a:rPr lang="en-US" i="1" dirty="0" smtClean="0"/>
              <a:t>with a Ruler</a:t>
            </a:r>
            <a:endParaRPr lang="en-US" dirty="0"/>
          </a:p>
        </p:txBody>
      </p:sp>
      <p:sp>
        <p:nvSpPr>
          <p:cNvPr id="3" name="Subtitle 2"/>
          <p:cNvSpPr>
            <a:spLocks noGrp="1"/>
          </p:cNvSpPr>
          <p:nvPr>
            <p:ph type="subTitle" idx="1"/>
          </p:nvPr>
        </p:nvSpPr>
        <p:spPr>
          <a:xfrm>
            <a:off x="1524000" y="4822616"/>
            <a:ext cx="9144000" cy="1842987"/>
          </a:xfrm>
        </p:spPr>
        <p:txBody>
          <a:bodyPr/>
          <a:lstStyle/>
          <a:p>
            <a:r>
              <a:rPr lang="de-DE" dirty="0" smtClean="0"/>
              <a:t>Rainer Froese, GEOMAR</a:t>
            </a:r>
          </a:p>
          <a:p>
            <a:r>
              <a:rPr lang="de-DE" dirty="0" smtClean="0"/>
              <a:t>Q-</a:t>
            </a:r>
            <a:r>
              <a:rPr lang="de-DE" dirty="0" err="1" smtClean="0"/>
              <a:t>Quatics</a:t>
            </a:r>
            <a:r>
              <a:rPr lang="de-DE" dirty="0" smtClean="0"/>
              <a:t> Training Course, Los </a:t>
            </a:r>
            <a:r>
              <a:rPr lang="de-DE" dirty="0" err="1" smtClean="0"/>
              <a:t>Baños</a:t>
            </a:r>
            <a:r>
              <a:rPr lang="de-DE" dirty="0" smtClean="0"/>
              <a:t>, 28 November </a:t>
            </a:r>
            <a:r>
              <a:rPr lang="de-DE" dirty="0" smtClean="0"/>
              <a:t>2018</a:t>
            </a:r>
          </a:p>
        </p:txBody>
      </p:sp>
      <p:sp>
        <p:nvSpPr>
          <p:cNvPr id="4" name="Slide Number Placeholder 3"/>
          <p:cNvSpPr>
            <a:spLocks noGrp="1"/>
          </p:cNvSpPr>
          <p:nvPr>
            <p:ph type="sldNum" sz="quarter" idx="12"/>
          </p:nvPr>
        </p:nvSpPr>
        <p:spPr/>
        <p:txBody>
          <a:bodyPr/>
          <a:lstStyle/>
          <a:p>
            <a:fld id="{B68CC110-AD99-4034-A884-A3DF7FCD126B}" type="slidenum">
              <a:rPr lang="en-US" smtClean="0"/>
              <a:t>1</a:t>
            </a:fld>
            <a:endParaRPr lang="en-US"/>
          </a:p>
        </p:txBody>
      </p:sp>
    </p:spTree>
    <p:extLst>
      <p:ext uri="{BB962C8B-B14F-4D97-AF65-F5344CB8AC3E}">
        <p14:creationId xmlns:p14="http://schemas.microsoft.com/office/powerpoint/2010/main" val="950425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555" y="295702"/>
            <a:ext cx="10363200" cy="1143000"/>
          </a:xfrm>
        </p:spPr>
        <p:txBody>
          <a:bodyPr/>
          <a:lstStyle/>
          <a:p>
            <a:r>
              <a:rPr lang="de-DE" dirty="0" smtClean="0">
                <a:solidFill>
                  <a:schemeClr val="bg1"/>
                </a:solidFill>
              </a:rPr>
              <a:t>Proxy </a:t>
            </a:r>
            <a:r>
              <a:rPr lang="de-DE" dirty="0" err="1" smtClean="0">
                <a:solidFill>
                  <a:schemeClr val="bg1"/>
                </a:solidFill>
              </a:rPr>
              <a:t>for</a:t>
            </a:r>
            <a:r>
              <a:rPr lang="de-DE" dirty="0" smtClean="0">
                <a:solidFill>
                  <a:schemeClr val="bg1"/>
                </a:solidFill>
              </a:rPr>
              <a:t> </a:t>
            </a:r>
            <a:r>
              <a:rPr lang="de-DE" i="1" dirty="0" err="1" smtClean="0">
                <a:solidFill>
                  <a:schemeClr val="bg1"/>
                </a:solidFill>
              </a:rPr>
              <a:t>B</a:t>
            </a:r>
            <a:r>
              <a:rPr lang="de-DE" i="1" baseline="-25000" dirty="0" err="1" smtClean="0">
                <a:solidFill>
                  <a:schemeClr val="bg1"/>
                </a:solidFill>
              </a:rPr>
              <a:t>msy</a:t>
            </a:r>
            <a:r>
              <a:rPr lang="de-DE" dirty="0" smtClean="0"/>
              <a:t> </a:t>
            </a:r>
            <a:endParaRPr lang="en-US" dirty="0"/>
          </a:p>
        </p:txBody>
      </p:sp>
      <p:sp>
        <p:nvSpPr>
          <p:cNvPr id="3" name="Slide Number Placeholder 2"/>
          <p:cNvSpPr>
            <a:spLocks noGrp="1"/>
          </p:cNvSpPr>
          <p:nvPr>
            <p:ph type="sldNum" sz="quarter" idx="12"/>
          </p:nvPr>
        </p:nvSpPr>
        <p:spPr/>
        <p:txBody>
          <a:bodyPr/>
          <a:lstStyle/>
          <a:p>
            <a:fld id="{5DD9F1BD-E49B-4418-B440-8CE1330D745B}" type="slidenum">
              <a:rPr lang="en-US" altLang="de-DE" smtClean="0">
                <a:solidFill>
                  <a:srgbClr val="FFFF00"/>
                </a:solidFill>
              </a:rPr>
              <a:pPr/>
              <a:t>10</a:t>
            </a:fld>
            <a:endParaRPr lang="en-US" altLang="de-DE">
              <a:solidFill>
                <a:srgbClr val="FFFF00"/>
              </a:solidFill>
            </a:endParaRPr>
          </a:p>
        </p:txBody>
      </p:sp>
      <p:sp>
        <p:nvSpPr>
          <p:cNvPr id="4" name="TextBox 3"/>
          <p:cNvSpPr txBox="1"/>
          <p:nvPr/>
        </p:nvSpPr>
        <p:spPr>
          <a:xfrm>
            <a:off x="714233" y="1933206"/>
            <a:ext cx="10777182" cy="3046988"/>
          </a:xfrm>
          <a:prstGeom prst="rect">
            <a:avLst/>
          </a:prstGeom>
          <a:noFill/>
        </p:spPr>
        <p:txBody>
          <a:bodyPr wrap="square" rtlCol="0">
            <a:spAutoFit/>
          </a:bodyPr>
          <a:lstStyle/>
          <a:p>
            <a:r>
              <a:rPr lang="de-DE" sz="2400" dirty="0" smtClean="0">
                <a:solidFill>
                  <a:schemeClr val="bg1"/>
                </a:solidFill>
              </a:rPr>
              <a:t>A </a:t>
            </a:r>
            <a:r>
              <a:rPr lang="de-DE" sz="2400" dirty="0" err="1" smtClean="0">
                <a:solidFill>
                  <a:schemeClr val="bg1"/>
                </a:solidFill>
              </a:rPr>
              <a:t>proxy</a:t>
            </a:r>
            <a:r>
              <a:rPr lang="de-DE" sz="2400" dirty="0" smtClean="0">
                <a:solidFill>
                  <a:schemeClr val="bg1"/>
                </a:solidFill>
              </a:rPr>
              <a:t> </a:t>
            </a:r>
            <a:r>
              <a:rPr lang="de-DE" sz="2400" dirty="0" err="1" smtClean="0">
                <a:solidFill>
                  <a:schemeClr val="bg1"/>
                </a:solidFill>
              </a:rPr>
              <a:t>for</a:t>
            </a:r>
            <a:r>
              <a:rPr lang="de-DE" sz="2400" dirty="0" smtClean="0">
                <a:solidFill>
                  <a:schemeClr val="bg1"/>
                </a:solidFill>
              </a:rPr>
              <a:t> </a:t>
            </a:r>
            <a:r>
              <a:rPr lang="de-DE" sz="2400" dirty="0" err="1" smtClean="0">
                <a:solidFill>
                  <a:schemeClr val="bg1"/>
                </a:solidFill>
              </a:rPr>
              <a:t>the</a:t>
            </a:r>
            <a:r>
              <a:rPr lang="de-DE" sz="2400" dirty="0" smtClean="0">
                <a:solidFill>
                  <a:schemeClr val="bg1"/>
                </a:solidFill>
              </a:rPr>
              <a:t> </a:t>
            </a:r>
            <a:r>
              <a:rPr lang="de-DE" sz="2400" dirty="0" err="1" smtClean="0">
                <a:solidFill>
                  <a:schemeClr val="bg1"/>
                </a:solidFill>
              </a:rPr>
              <a:t>biomass</a:t>
            </a:r>
            <a:r>
              <a:rPr lang="de-DE" sz="2400" dirty="0" smtClean="0">
                <a:solidFill>
                  <a:schemeClr val="bg1"/>
                </a:solidFill>
              </a:rPr>
              <a:t> </a:t>
            </a:r>
            <a:r>
              <a:rPr lang="de-DE" sz="2400" dirty="0" err="1" smtClean="0">
                <a:solidFill>
                  <a:schemeClr val="bg1"/>
                </a:solidFill>
              </a:rPr>
              <a:t>that</a:t>
            </a:r>
            <a:r>
              <a:rPr lang="de-DE" sz="2400" dirty="0" smtClean="0">
                <a:solidFill>
                  <a:schemeClr val="bg1"/>
                </a:solidFill>
              </a:rPr>
              <a:t> </a:t>
            </a:r>
            <a:r>
              <a:rPr lang="de-DE" sz="2400" dirty="0" err="1" smtClean="0">
                <a:solidFill>
                  <a:schemeClr val="bg1"/>
                </a:solidFill>
              </a:rPr>
              <a:t>can</a:t>
            </a:r>
            <a:r>
              <a:rPr lang="de-DE" sz="2400" dirty="0" smtClean="0">
                <a:solidFill>
                  <a:schemeClr val="bg1"/>
                </a:solidFill>
              </a:rPr>
              <a:t> </a:t>
            </a:r>
            <a:r>
              <a:rPr lang="de-DE" sz="2400" dirty="0" err="1" smtClean="0">
                <a:solidFill>
                  <a:schemeClr val="bg1"/>
                </a:solidFill>
              </a:rPr>
              <a:t>produce</a:t>
            </a:r>
            <a:r>
              <a:rPr lang="de-DE" sz="2400" dirty="0" smtClean="0">
                <a:solidFill>
                  <a:schemeClr val="bg1"/>
                </a:solidFill>
              </a:rPr>
              <a:t> </a:t>
            </a:r>
            <a:r>
              <a:rPr lang="de-DE" sz="2400" dirty="0" err="1" smtClean="0">
                <a:solidFill>
                  <a:schemeClr val="bg1"/>
                </a:solidFill>
              </a:rPr>
              <a:t>the</a:t>
            </a:r>
            <a:r>
              <a:rPr lang="de-DE" sz="2400" dirty="0" smtClean="0">
                <a:solidFill>
                  <a:schemeClr val="bg1"/>
                </a:solidFill>
              </a:rPr>
              <a:t> </a:t>
            </a:r>
            <a:r>
              <a:rPr lang="de-DE" sz="2400" dirty="0" err="1" smtClean="0">
                <a:solidFill>
                  <a:schemeClr val="bg1"/>
                </a:solidFill>
              </a:rPr>
              <a:t>maximum</a:t>
            </a:r>
            <a:r>
              <a:rPr lang="de-DE" sz="2400" dirty="0" smtClean="0">
                <a:solidFill>
                  <a:schemeClr val="bg1"/>
                </a:solidFill>
              </a:rPr>
              <a:t> </a:t>
            </a:r>
            <a:r>
              <a:rPr lang="de-DE" sz="2400" dirty="0" err="1" smtClean="0">
                <a:solidFill>
                  <a:schemeClr val="bg1"/>
                </a:solidFill>
              </a:rPr>
              <a:t>sustainable</a:t>
            </a:r>
            <a:r>
              <a:rPr lang="de-DE" sz="2400" dirty="0" smtClean="0">
                <a:solidFill>
                  <a:schemeClr val="bg1"/>
                </a:solidFill>
              </a:rPr>
              <a:t> </a:t>
            </a:r>
            <a:r>
              <a:rPr lang="de-DE" sz="2400" dirty="0" err="1" smtClean="0">
                <a:solidFill>
                  <a:schemeClr val="bg1"/>
                </a:solidFill>
              </a:rPr>
              <a:t>yield</a:t>
            </a:r>
            <a:r>
              <a:rPr lang="de-DE" sz="2400" dirty="0" smtClean="0">
                <a:solidFill>
                  <a:schemeClr val="bg1"/>
                </a:solidFill>
              </a:rPr>
              <a:t> </a:t>
            </a:r>
            <a:r>
              <a:rPr lang="de-DE" sz="2400" dirty="0" err="1" smtClean="0">
                <a:solidFill>
                  <a:schemeClr val="bg1"/>
                </a:solidFill>
              </a:rPr>
              <a:t>can</a:t>
            </a:r>
            <a:r>
              <a:rPr lang="de-DE" sz="2400" dirty="0" smtClean="0">
                <a:solidFill>
                  <a:schemeClr val="bg1"/>
                </a:solidFill>
              </a:rPr>
              <a:t> </a:t>
            </a:r>
            <a:r>
              <a:rPr lang="de-DE" sz="2400" dirty="0" err="1" smtClean="0">
                <a:solidFill>
                  <a:schemeClr val="bg1"/>
                </a:solidFill>
              </a:rPr>
              <a:t>be</a:t>
            </a:r>
            <a:r>
              <a:rPr lang="de-DE" sz="2400" dirty="0" smtClean="0">
                <a:solidFill>
                  <a:schemeClr val="bg1"/>
                </a:solidFill>
              </a:rPr>
              <a:t> </a:t>
            </a:r>
            <a:r>
              <a:rPr lang="de-DE" sz="2400" dirty="0" err="1" smtClean="0">
                <a:solidFill>
                  <a:schemeClr val="bg1"/>
                </a:solidFill>
              </a:rPr>
              <a:t>calculated</a:t>
            </a:r>
            <a:r>
              <a:rPr lang="de-DE" sz="2400" dirty="0" smtClean="0">
                <a:solidFill>
                  <a:schemeClr val="bg1"/>
                </a:solidFill>
              </a:rPr>
              <a:t> </a:t>
            </a:r>
            <a:r>
              <a:rPr lang="de-DE" sz="2400" dirty="0" err="1" smtClean="0">
                <a:solidFill>
                  <a:schemeClr val="bg1"/>
                </a:solidFill>
              </a:rPr>
              <a:t>from</a:t>
            </a:r>
            <a:r>
              <a:rPr lang="de-DE" sz="2400" dirty="0" smtClean="0">
                <a:solidFill>
                  <a:schemeClr val="bg1"/>
                </a:solidFill>
              </a:rPr>
              <a:t> </a:t>
            </a:r>
            <a:r>
              <a:rPr lang="de-DE" sz="2400" dirty="0" err="1" smtClean="0">
                <a:solidFill>
                  <a:schemeClr val="bg1"/>
                </a:solidFill>
              </a:rPr>
              <a:t>standard</a:t>
            </a:r>
            <a:r>
              <a:rPr lang="de-DE" sz="2400" dirty="0" smtClean="0">
                <a:solidFill>
                  <a:schemeClr val="bg1"/>
                </a:solidFill>
              </a:rPr>
              <a:t> </a:t>
            </a:r>
            <a:r>
              <a:rPr lang="de-DE" sz="2400" dirty="0" err="1" smtClean="0">
                <a:solidFill>
                  <a:schemeClr val="bg1"/>
                </a:solidFill>
              </a:rPr>
              <a:t>equations</a:t>
            </a:r>
            <a:r>
              <a:rPr lang="de-DE" sz="2400" dirty="0" smtClean="0">
                <a:solidFill>
                  <a:schemeClr val="bg1"/>
                </a:solidFill>
              </a:rPr>
              <a:t> </a:t>
            </a:r>
            <a:r>
              <a:rPr lang="de-DE" sz="2400" dirty="0" err="1" smtClean="0">
                <a:solidFill>
                  <a:schemeClr val="bg1"/>
                </a:solidFill>
              </a:rPr>
              <a:t>by</a:t>
            </a:r>
            <a:r>
              <a:rPr lang="de-DE" sz="2400" dirty="0" smtClean="0">
                <a:solidFill>
                  <a:schemeClr val="bg1"/>
                </a:solidFill>
              </a:rPr>
              <a:t> </a:t>
            </a:r>
            <a:r>
              <a:rPr lang="de-DE" sz="2400" dirty="0" err="1" smtClean="0">
                <a:solidFill>
                  <a:schemeClr val="bg1"/>
                </a:solidFill>
              </a:rPr>
              <a:t>assuming</a:t>
            </a:r>
            <a:r>
              <a:rPr lang="de-DE" sz="2400" dirty="0" smtClean="0">
                <a:solidFill>
                  <a:schemeClr val="bg1"/>
                </a:solidFill>
              </a:rPr>
              <a:t> </a:t>
            </a:r>
            <a:r>
              <a:rPr lang="de-DE" sz="2400" dirty="0" err="1" smtClean="0">
                <a:solidFill>
                  <a:schemeClr val="bg1"/>
                </a:solidFill>
              </a:rPr>
              <a:t>that</a:t>
            </a:r>
            <a:r>
              <a:rPr lang="de-DE" sz="2400" dirty="0" smtClean="0">
                <a:solidFill>
                  <a:schemeClr val="bg1"/>
                </a:solidFill>
              </a:rPr>
              <a:t> </a:t>
            </a:r>
            <a:r>
              <a:rPr lang="de-DE" sz="2400" i="1" dirty="0" err="1" smtClean="0">
                <a:solidFill>
                  <a:schemeClr val="bg1"/>
                </a:solidFill>
              </a:rPr>
              <a:t>L</a:t>
            </a:r>
            <a:r>
              <a:rPr lang="de-DE" sz="2400" i="1" baseline="-25000" dirty="0" err="1" smtClean="0">
                <a:solidFill>
                  <a:schemeClr val="bg1"/>
                </a:solidFill>
              </a:rPr>
              <a:t>c</a:t>
            </a:r>
            <a:r>
              <a:rPr lang="de-DE" sz="2400" dirty="0" smtClean="0">
                <a:solidFill>
                  <a:schemeClr val="bg1"/>
                </a:solidFill>
              </a:rPr>
              <a:t> = </a:t>
            </a:r>
            <a:r>
              <a:rPr lang="de-DE" sz="2400" i="1" dirty="0" err="1" smtClean="0">
                <a:solidFill>
                  <a:schemeClr val="bg1"/>
                </a:solidFill>
              </a:rPr>
              <a:t>L</a:t>
            </a:r>
            <a:r>
              <a:rPr lang="de-DE" sz="2400" i="1" baseline="-25000" dirty="0" err="1" smtClean="0">
                <a:solidFill>
                  <a:schemeClr val="bg1"/>
                </a:solidFill>
              </a:rPr>
              <a:t>c_opt</a:t>
            </a:r>
            <a:r>
              <a:rPr lang="de-DE" sz="2400" dirty="0" smtClean="0">
                <a:solidFill>
                  <a:schemeClr val="bg1"/>
                </a:solidFill>
              </a:rPr>
              <a:t> </a:t>
            </a:r>
            <a:r>
              <a:rPr lang="de-DE" sz="2400" dirty="0" err="1" smtClean="0">
                <a:solidFill>
                  <a:schemeClr val="bg1"/>
                </a:solidFill>
              </a:rPr>
              <a:t>and</a:t>
            </a:r>
            <a:r>
              <a:rPr lang="de-DE" sz="2400" dirty="0" smtClean="0">
                <a:solidFill>
                  <a:schemeClr val="bg1"/>
                </a:solidFill>
              </a:rPr>
              <a:t> </a:t>
            </a:r>
            <a:r>
              <a:rPr lang="de-DE" sz="2400" i="1" dirty="0" smtClean="0">
                <a:solidFill>
                  <a:schemeClr val="bg1"/>
                </a:solidFill>
              </a:rPr>
              <a:t>F</a:t>
            </a:r>
            <a:r>
              <a:rPr lang="de-DE" sz="2400" dirty="0" smtClean="0">
                <a:solidFill>
                  <a:schemeClr val="bg1"/>
                </a:solidFill>
              </a:rPr>
              <a:t>/</a:t>
            </a:r>
            <a:r>
              <a:rPr lang="de-DE" sz="2400" i="1" dirty="0" smtClean="0">
                <a:solidFill>
                  <a:schemeClr val="bg1"/>
                </a:solidFill>
              </a:rPr>
              <a:t>M</a:t>
            </a:r>
            <a:r>
              <a:rPr lang="de-DE" sz="2400" dirty="0" smtClean="0">
                <a:solidFill>
                  <a:schemeClr val="bg1"/>
                </a:solidFill>
              </a:rPr>
              <a:t> = 1.0</a:t>
            </a:r>
          </a:p>
          <a:p>
            <a:endParaRPr lang="de-DE" sz="2400" dirty="0">
              <a:solidFill>
                <a:schemeClr val="bg1"/>
              </a:solidFill>
            </a:endParaRPr>
          </a:p>
          <a:p>
            <a:r>
              <a:rPr lang="de-DE" sz="2400" dirty="0" smtClean="0">
                <a:solidFill>
                  <a:schemeClr val="bg1"/>
                </a:solidFill>
              </a:rPr>
              <a:t>The relative </a:t>
            </a:r>
            <a:r>
              <a:rPr lang="de-DE" sz="2400" dirty="0" err="1" smtClean="0">
                <a:solidFill>
                  <a:schemeClr val="bg1"/>
                </a:solidFill>
              </a:rPr>
              <a:t>biomass</a:t>
            </a:r>
            <a:r>
              <a:rPr lang="de-DE" sz="2400" dirty="0" smtClean="0">
                <a:solidFill>
                  <a:schemeClr val="bg1"/>
                </a:solidFill>
              </a:rPr>
              <a:t> </a:t>
            </a:r>
            <a:r>
              <a:rPr lang="de-DE" sz="2400" dirty="0" err="1" smtClean="0">
                <a:solidFill>
                  <a:schemeClr val="bg1"/>
                </a:solidFill>
              </a:rPr>
              <a:t>and</a:t>
            </a:r>
            <a:r>
              <a:rPr lang="de-DE" sz="2400" dirty="0" smtClean="0">
                <a:solidFill>
                  <a:schemeClr val="bg1"/>
                </a:solidFill>
              </a:rPr>
              <a:t> </a:t>
            </a:r>
            <a:r>
              <a:rPr lang="de-DE" sz="2400" dirty="0" err="1" smtClean="0">
                <a:solidFill>
                  <a:schemeClr val="bg1"/>
                </a:solidFill>
              </a:rPr>
              <a:t>the</a:t>
            </a:r>
            <a:r>
              <a:rPr lang="de-DE" sz="2400" dirty="0" smtClean="0">
                <a:solidFill>
                  <a:schemeClr val="bg1"/>
                </a:solidFill>
              </a:rPr>
              <a:t> </a:t>
            </a:r>
            <a:r>
              <a:rPr lang="de-DE" sz="2400" dirty="0" err="1" smtClean="0">
                <a:solidFill>
                  <a:schemeClr val="bg1"/>
                </a:solidFill>
              </a:rPr>
              <a:t>length</a:t>
            </a:r>
            <a:r>
              <a:rPr lang="de-DE" sz="2400" dirty="0" smtClean="0">
                <a:solidFill>
                  <a:schemeClr val="bg1"/>
                </a:solidFill>
              </a:rPr>
              <a:t> at </a:t>
            </a:r>
            <a:r>
              <a:rPr lang="de-DE" sz="2400" dirty="0" err="1" smtClean="0">
                <a:solidFill>
                  <a:schemeClr val="bg1"/>
                </a:solidFill>
              </a:rPr>
              <a:t>first</a:t>
            </a:r>
            <a:r>
              <a:rPr lang="de-DE" sz="2400" dirty="0" smtClean="0">
                <a:solidFill>
                  <a:schemeClr val="bg1"/>
                </a:solidFill>
              </a:rPr>
              <a:t> </a:t>
            </a:r>
            <a:r>
              <a:rPr lang="de-DE" sz="2400" dirty="0" err="1" smtClean="0">
                <a:solidFill>
                  <a:schemeClr val="bg1"/>
                </a:solidFill>
              </a:rPr>
              <a:t>capture</a:t>
            </a:r>
            <a:r>
              <a:rPr lang="de-DE" sz="2400" dirty="0" smtClean="0">
                <a:solidFill>
                  <a:schemeClr val="bg1"/>
                </a:solidFill>
              </a:rPr>
              <a:t> </a:t>
            </a:r>
            <a:r>
              <a:rPr lang="de-DE" sz="2400" dirty="0" err="1" smtClean="0">
                <a:solidFill>
                  <a:schemeClr val="bg1"/>
                </a:solidFill>
              </a:rPr>
              <a:t>estimated</a:t>
            </a:r>
            <a:r>
              <a:rPr lang="de-DE" sz="2400" dirty="0" smtClean="0">
                <a:solidFill>
                  <a:schemeClr val="bg1"/>
                </a:solidFill>
              </a:rPr>
              <a:t> </a:t>
            </a:r>
            <a:r>
              <a:rPr lang="de-DE" sz="2400" dirty="0" err="1" smtClean="0">
                <a:solidFill>
                  <a:schemeClr val="bg1"/>
                </a:solidFill>
              </a:rPr>
              <a:t>by</a:t>
            </a:r>
            <a:r>
              <a:rPr lang="de-DE" sz="2400" dirty="0" smtClean="0">
                <a:solidFill>
                  <a:schemeClr val="bg1"/>
                </a:solidFill>
              </a:rPr>
              <a:t> LBB </a:t>
            </a:r>
            <a:r>
              <a:rPr lang="de-DE" sz="2400" dirty="0" err="1" smtClean="0">
                <a:solidFill>
                  <a:schemeClr val="bg1"/>
                </a:solidFill>
              </a:rPr>
              <a:t>can</a:t>
            </a:r>
            <a:r>
              <a:rPr lang="de-DE" sz="2400" dirty="0" smtClean="0">
                <a:solidFill>
                  <a:schemeClr val="bg1"/>
                </a:solidFill>
              </a:rPr>
              <a:t> </a:t>
            </a:r>
            <a:r>
              <a:rPr lang="de-DE" sz="2400" dirty="0" err="1" smtClean="0">
                <a:solidFill>
                  <a:schemeClr val="bg1"/>
                </a:solidFill>
              </a:rPr>
              <a:t>then</a:t>
            </a:r>
            <a:r>
              <a:rPr lang="de-DE" sz="2400" dirty="0" smtClean="0">
                <a:solidFill>
                  <a:schemeClr val="bg1"/>
                </a:solidFill>
              </a:rPr>
              <a:t> </a:t>
            </a:r>
            <a:r>
              <a:rPr lang="de-DE" sz="2400" dirty="0" err="1" smtClean="0">
                <a:solidFill>
                  <a:schemeClr val="bg1"/>
                </a:solidFill>
              </a:rPr>
              <a:t>be</a:t>
            </a:r>
            <a:r>
              <a:rPr lang="de-DE" sz="2400" dirty="0" smtClean="0">
                <a:solidFill>
                  <a:schemeClr val="bg1"/>
                </a:solidFill>
              </a:rPr>
              <a:t> </a:t>
            </a:r>
            <a:r>
              <a:rPr lang="de-DE" sz="2400" dirty="0" err="1" smtClean="0">
                <a:solidFill>
                  <a:schemeClr val="bg1"/>
                </a:solidFill>
              </a:rPr>
              <a:t>used</a:t>
            </a:r>
            <a:r>
              <a:rPr lang="de-DE" sz="2400" dirty="0" smtClean="0">
                <a:solidFill>
                  <a:schemeClr val="bg1"/>
                </a:solidFill>
              </a:rPr>
              <a:t> </a:t>
            </a:r>
            <a:r>
              <a:rPr lang="de-DE" sz="2400" dirty="0" err="1" smtClean="0">
                <a:solidFill>
                  <a:schemeClr val="bg1"/>
                </a:solidFill>
              </a:rPr>
              <a:t>directly</a:t>
            </a:r>
            <a:r>
              <a:rPr lang="de-DE" sz="2400" dirty="0" smtClean="0">
                <a:solidFill>
                  <a:schemeClr val="bg1"/>
                </a:solidFill>
              </a:rPr>
              <a:t> </a:t>
            </a:r>
            <a:r>
              <a:rPr lang="de-DE" sz="2400" dirty="0" err="1" smtClean="0">
                <a:solidFill>
                  <a:schemeClr val="bg1"/>
                </a:solidFill>
              </a:rPr>
              <a:t>for</a:t>
            </a:r>
            <a:r>
              <a:rPr lang="de-DE" sz="2400" dirty="0" smtClean="0">
                <a:solidFill>
                  <a:schemeClr val="bg1"/>
                </a:solidFill>
              </a:rPr>
              <a:t> </a:t>
            </a:r>
            <a:r>
              <a:rPr lang="de-DE" sz="2400" dirty="0" err="1" smtClean="0">
                <a:solidFill>
                  <a:schemeClr val="bg1"/>
                </a:solidFill>
              </a:rPr>
              <a:t>management</a:t>
            </a:r>
            <a:r>
              <a:rPr lang="de-DE" sz="2400" dirty="0" smtClean="0">
                <a:solidFill>
                  <a:schemeClr val="bg1"/>
                </a:solidFill>
              </a:rPr>
              <a:t> </a:t>
            </a:r>
            <a:r>
              <a:rPr lang="de-DE" sz="2400" dirty="0" err="1" smtClean="0">
                <a:solidFill>
                  <a:schemeClr val="bg1"/>
                </a:solidFill>
              </a:rPr>
              <a:t>of</a:t>
            </a:r>
            <a:r>
              <a:rPr lang="de-DE" sz="2400" dirty="0" smtClean="0">
                <a:solidFill>
                  <a:schemeClr val="bg1"/>
                </a:solidFill>
              </a:rPr>
              <a:t> </a:t>
            </a:r>
            <a:r>
              <a:rPr lang="de-DE" sz="2400" dirty="0" err="1" smtClean="0">
                <a:solidFill>
                  <a:schemeClr val="bg1"/>
                </a:solidFill>
              </a:rPr>
              <a:t>data-poor</a:t>
            </a:r>
            <a:r>
              <a:rPr lang="de-DE" sz="2400" dirty="0" smtClean="0">
                <a:solidFill>
                  <a:schemeClr val="bg1"/>
                </a:solidFill>
              </a:rPr>
              <a:t> </a:t>
            </a:r>
            <a:r>
              <a:rPr lang="de-DE" sz="2400" dirty="0" err="1" smtClean="0">
                <a:solidFill>
                  <a:schemeClr val="bg1"/>
                </a:solidFill>
              </a:rPr>
              <a:t>stocks</a:t>
            </a:r>
            <a:r>
              <a:rPr lang="de-DE" sz="2400" dirty="0" smtClean="0">
                <a:solidFill>
                  <a:schemeClr val="bg1"/>
                </a:solidFill>
              </a:rPr>
              <a:t>:</a:t>
            </a:r>
          </a:p>
          <a:p>
            <a:endParaRPr lang="de-DE" sz="2400" dirty="0">
              <a:solidFill>
                <a:schemeClr val="bg1"/>
              </a:solidFill>
            </a:endParaRPr>
          </a:p>
          <a:p>
            <a:pPr marL="457200" indent="-457200">
              <a:buAutoNum type="arabicParenR"/>
            </a:pPr>
            <a:r>
              <a:rPr lang="de-DE" sz="2400" dirty="0" err="1" smtClean="0">
                <a:solidFill>
                  <a:schemeClr val="bg1"/>
                </a:solidFill>
              </a:rPr>
              <a:t>If</a:t>
            </a:r>
            <a:r>
              <a:rPr lang="de-DE" sz="2400" dirty="0" smtClean="0">
                <a:solidFill>
                  <a:schemeClr val="bg1"/>
                </a:solidFill>
              </a:rPr>
              <a:t> relative stock </a:t>
            </a:r>
            <a:r>
              <a:rPr lang="de-DE" sz="2400" dirty="0" err="1" smtClean="0">
                <a:solidFill>
                  <a:schemeClr val="bg1"/>
                </a:solidFill>
              </a:rPr>
              <a:t>size</a:t>
            </a:r>
            <a:r>
              <a:rPr lang="de-DE" sz="2400" dirty="0" smtClean="0">
                <a:solidFill>
                  <a:schemeClr val="bg1"/>
                </a:solidFill>
              </a:rPr>
              <a:t> </a:t>
            </a:r>
            <a:r>
              <a:rPr lang="de-DE" sz="2400" i="1" dirty="0" smtClean="0">
                <a:solidFill>
                  <a:schemeClr val="bg1"/>
                </a:solidFill>
              </a:rPr>
              <a:t>B</a:t>
            </a:r>
            <a:r>
              <a:rPr lang="de-DE" sz="2400" dirty="0" smtClean="0">
                <a:solidFill>
                  <a:schemeClr val="bg1"/>
                </a:solidFill>
              </a:rPr>
              <a:t>/</a:t>
            </a:r>
            <a:r>
              <a:rPr lang="de-DE" sz="2400" i="1" dirty="0" smtClean="0">
                <a:solidFill>
                  <a:schemeClr val="bg1"/>
                </a:solidFill>
              </a:rPr>
              <a:t>B</a:t>
            </a:r>
            <a:r>
              <a:rPr lang="de-DE" sz="2400" i="1" baseline="-25000" dirty="0" smtClean="0">
                <a:solidFill>
                  <a:schemeClr val="bg1"/>
                </a:solidFill>
              </a:rPr>
              <a:t>0</a:t>
            </a:r>
            <a:r>
              <a:rPr lang="de-DE" sz="2400" dirty="0" smtClean="0">
                <a:solidFill>
                  <a:schemeClr val="bg1"/>
                </a:solidFill>
              </a:rPr>
              <a:t> </a:t>
            </a:r>
            <a:r>
              <a:rPr lang="de-DE" sz="2400" dirty="0" err="1" smtClean="0">
                <a:solidFill>
                  <a:schemeClr val="bg1"/>
                </a:solidFill>
              </a:rPr>
              <a:t>is</a:t>
            </a:r>
            <a:r>
              <a:rPr lang="de-DE" sz="2400" dirty="0" smtClean="0">
                <a:solidFill>
                  <a:schemeClr val="bg1"/>
                </a:solidFill>
              </a:rPr>
              <a:t> </a:t>
            </a:r>
            <a:r>
              <a:rPr lang="de-DE" sz="2400" dirty="0" err="1" smtClean="0">
                <a:solidFill>
                  <a:schemeClr val="bg1"/>
                </a:solidFill>
              </a:rPr>
              <a:t>smaller</a:t>
            </a:r>
            <a:r>
              <a:rPr lang="de-DE" sz="2400" dirty="0" smtClean="0">
                <a:solidFill>
                  <a:schemeClr val="bg1"/>
                </a:solidFill>
              </a:rPr>
              <a:t> </a:t>
            </a:r>
            <a:r>
              <a:rPr lang="de-DE" sz="2400" dirty="0" err="1" smtClean="0">
                <a:solidFill>
                  <a:schemeClr val="bg1"/>
                </a:solidFill>
              </a:rPr>
              <a:t>than</a:t>
            </a:r>
            <a:r>
              <a:rPr lang="de-DE" sz="2400" dirty="0" smtClean="0">
                <a:solidFill>
                  <a:schemeClr val="bg1"/>
                </a:solidFill>
              </a:rPr>
              <a:t> </a:t>
            </a:r>
            <a:r>
              <a:rPr lang="de-DE" sz="2400" i="1" dirty="0" err="1" smtClean="0">
                <a:solidFill>
                  <a:schemeClr val="bg1"/>
                </a:solidFill>
              </a:rPr>
              <a:t>B</a:t>
            </a:r>
            <a:r>
              <a:rPr lang="de-DE" sz="2400" i="1" baseline="-25000" dirty="0" err="1" smtClean="0">
                <a:solidFill>
                  <a:schemeClr val="bg1"/>
                </a:solidFill>
              </a:rPr>
              <a:t>msy</a:t>
            </a:r>
            <a:r>
              <a:rPr lang="de-DE" sz="2400" dirty="0" smtClean="0">
                <a:solidFill>
                  <a:schemeClr val="bg1"/>
                </a:solidFill>
              </a:rPr>
              <a:t>/</a:t>
            </a:r>
            <a:r>
              <a:rPr lang="de-DE" sz="2400" i="1" dirty="0" smtClean="0">
                <a:solidFill>
                  <a:schemeClr val="bg1"/>
                </a:solidFill>
              </a:rPr>
              <a:t>B</a:t>
            </a:r>
            <a:r>
              <a:rPr lang="de-DE" sz="2400" i="1" baseline="-25000" dirty="0" smtClean="0">
                <a:solidFill>
                  <a:schemeClr val="bg1"/>
                </a:solidFill>
              </a:rPr>
              <a:t>0</a:t>
            </a:r>
            <a:r>
              <a:rPr lang="de-DE" sz="2400" dirty="0" smtClean="0">
                <a:solidFill>
                  <a:schemeClr val="bg1"/>
                </a:solidFill>
              </a:rPr>
              <a:t>, </a:t>
            </a:r>
            <a:r>
              <a:rPr lang="de-DE" sz="2400" dirty="0" err="1" smtClean="0">
                <a:solidFill>
                  <a:schemeClr val="bg1"/>
                </a:solidFill>
              </a:rPr>
              <a:t>reduce</a:t>
            </a:r>
            <a:r>
              <a:rPr lang="de-DE" sz="2400" dirty="0" smtClean="0">
                <a:solidFill>
                  <a:schemeClr val="bg1"/>
                </a:solidFill>
              </a:rPr>
              <a:t> </a:t>
            </a:r>
            <a:r>
              <a:rPr lang="de-DE" sz="2400" dirty="0" err="1" smtClean="0">
                <a:solidFill>
                  <a:schemeClr val="bg1"/>
                </a:solidFill>
              </a:rPr>
              <a:t>catches</a:t>
            </a:r>
            <a:endParaRPr lang="de-DE" sz="2400" dirty="0" smtClean="0">
              <a:solidFill>
                <a:schemeClr val="bg1"/>
              </a:solidFill>
            </a:endParaRPr>
          </a:p>
          <a:p>
            <a:pPr marL="457200" indent="-457200">
              <a:buAutoNum type="arabicParenR"/>
            </a:pPr>
            <a:r>
              <a:rPr lang="de-DE" sz="2400" dirty="0" err="1" smtClean="0">
                <a:solidFill>
                  <a:schemeClr val="bg1"/>
                </a:solidFill>
              </a:rPr>
              <a:t>If</a:t>
            </a:r>
            <a:r>
              <a:rPr lang="de-DE" sz="2400" dirty="0" smtClean="0">
                <a:solidFill>
                  <a:schemeClr val="bg1"/>
                </a:solidFill>
              </a:rPr>
              <a:t> </a:t>
            </a:r>
            <a:r>
              <a:rPr lang="de-DE" sz="2400" dirty="0" err="1" smtClean="0">
                <a:solidFill>
                  <a:schemeClr val="bg1"/>
                </a:solidFill>
              </a:rPr>
              <a:t>length</a:t>
            </a:r>
            <a:r>
              <a:rPr lang="de-DE" sz="2400" dirty="0" smtClean="0">
                <a:solidFill>
                  <a:schemeClr val="bg1"/>
                </a:solidFill>
              </a:rPr>
              <a:t> at </a:t>
            </a:r>
            <a:r>
              <a:rPr lang="de-DE" sz="2400" dirty="0" err="1" smtClean="0">
                <a:solidFill>
                  <a:schemeClr val="bg1"/>
                </a:solidFill>
              </a:rPr>
              <a:t>first</a:t>
            </a:r>
            <a:r>
              <a:rPr lang="de-DE" sz="2400" dirty="0" smtClean="0">
                <a:solidFill>
                  <a:schemeClr val="bg1"/>
                </a:solidFill>
              </a:rPr>
              <a:t> </a:t>
            </a:r>
            <a:r>
              <a:rPr lang="de-DE" sz="2400" dirty="0" err="1" smtClean="0">
                <a:solidFill>
                  <a:schemeClr val="bg1"/>
                </a:solidFill>
              </a:rPr>
              <a:t>capture</a:t>
            </a:r>
            <a:r>
              <a:rPr lang="de-DE" sz="2400" dirty="0" smtClean="0">
                <a:solidFill>
                  <a:schemeClr val="bg1"/>
                </a:solidFill>
              </a:rPr>
              <a:t> </a:t>
            </a:r>
            <a:r>
              <a:rPr lang="de-DE" sz="2400" i="1" dirty="0" err="1" smtClean="0">
                <a:solidFill>
                  <a:schemeClr val="bg1"/>
                </a:solidFill>
              </a:rPr>
              <a:t>L</a:t>
            </a:r>
            <a:r>
              <a:rPr lang="de-DE" sz="2400" i="1" baseline="-25000" dirty="0" err="1" smtClean="0">
                <a:solidFill>
                  <a:schemeClr val="bg1"/>
                </a:solidFill>
              </a:rPr>
              <a:t>c</a:t>
            </a:r>
            <a:r>
              <a:rPr lang="de-DE" sz="2400" dirty="0" smtClean="0">
                <a:solidFill>
                  <a:schemeClr val="bg1"/>
                </a:solidFill>
              </a:rPr>
              <a:t> </a:t>
            </a:r>
            <a:r>
              <a:rPr lang="de-DE" sz="2400" dirty="0" err="1" smtClean="0">
                <a:solidFill>
                  <a:schemeClr val="bg1"/>
                </a:solidFill>
              </a:rPr>
              <a:t>is</a:t>
            </a:r>
            <a:r>
              <a:rPr lang="de-DE" sz="2400" dirty="0" smtClean="0">
                <a:solidFill>
                  <a:schemeClr val="bg1"/>
                </a:solidFill>
              </a:rPr>
              <a:t> </a:t>
            </a:r>
            <a:r>
              <a:rPr lang="de-DE" sz="2400" dirty="0" err="1" smtClean="0">
                <a:solidFill>
                  <a:schemeClr val="bg1"/>
                </a:solidFill>
              </a:rPr>
              <a:t>smaller</a:t>
            </a:r>
            <a:r>
              <a:rPr lang="de-DE" sz="2400" dirty="0" smtClean="0">
                <a:solidFill>
                  <a:schemeClr val="bg1"/>
                </a:solidFill>
              </a:rPr>
              <a:t> </a:t>
            </a:r>
            <a:r>
              <a:rPr lang="de-DE" sz="2400" i="1" dirty="0" err="1" smtClean="0">
                <a:solidFill>
                  <a:schemeClr val="bg1"/>
                </a:solidFill>
              </a:rPr>
              <a:t>than</a:t>
            </a:r>
            <a:r>
              <a:rPr lang="de-DE" sz="2400" i="1" dirty="0" smtClean="0">
                <a:solidFill>
                  <a:schemeClr val="bg1"/>
                </a:solidFill>
              </a:rPr>
              <a:t> </a:t>
            </a:r>
            <a:r>
              <a:rPr lang="de-DE" sz="2400" i="1" dirty="0" err="1" smtClean="0">
                <a:solidFill>
                  <a:schemeClr val="bg1"/>
                </a:solidFill>
              </a:rPr>
              <a:t>L</a:t>
            </a:r>
            <a:r>
              <a:rPr lang="de-DE" sz="2400" i="1" baseline="-25000" dirty="0" err="1" smtClean="0">
                <a:solidFill>
                  <a:schemeClr val="bg1"/>
                </a:solidFill>
              </a:rPr>
              <a:t>c_opt</a:t>
            </a:r>
            <a:r>
              <a:rPr lang="de-DE" sz="2400" dirty="0" smtClean="0">
                <a:solidFill>
                  <a:schemeClr val="bg1"/>
                </a:solidFill>
              </a:rPr>
              <a:t>, </a:t>
            </a:r>
            <a:r>
              <a:rPr lang="de-DE" sz="2400" dirty="0" err="1" smtClean="0">
                <a:solidFill>
                  <a:schemeClr val="bg1"/>
                </a:solidFill>
              </a:rPr>
              <a:t>start</a:t>
            </a:r>
            <a:r>
              <a:rPr lang="de-DE" sz="2400" dirty="0" smtClean="0">
                <a:solidFill>
                  <a:schemeClr val="bg1"/>
                </a:solidFill>
              </a:rPr>
              <a:t> </a:t>
            </a:r>
            <a:r>
              <a:rPr lang="de-DE" sz="2400" dirty="0" err="1" smtClean="0">
                <a:solidFill>
                  <a:schemeClr val="bg1"/>
                </a:solidFill>
              </a:rPr>
              <a:t>fishing</a:t>
            </a:r>
            <a:r>
              <a:rPr lang="de-DE" sz="2400" dirty="0" smtClean="0">
                <a:solidFill>
                  <a:schemeClr val="bg1"/>
                </a:solidFill>
              </a:rPr>
              <a:t> at larger </a:t>
            </a:r>
            <a:r>
              <a:rPr lang="de-DE" sz="2400" dirty="0" err="1" smtClean="0">
                <a:solidFill>
                  <a:schemeClr val="bg1"/>
                </a:solidFill>
              </a:rPr>
              <a:t>sizes</a:t>
            </a:r>
            <a:r>
              <a:rPr lang="de-DE"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126370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chemeClr val="bg1"/>
                </a:solidFill>
              </a:rPr>
              <a:t>Performance </a:t>
            </a:r>
            <a:r>
              <a:rPr lang="de-DE" dirty="0" err="1" smtClean="0">
                <a:solidFill>
                  <a:schemeClr val="bg1"/>
                </a:solidFill>
              </a:rPr>
              <a:t>of</a:t>
            </a:r>
            <a:r>
              <a:rPr lang="de-DE" dirty="0" smtClean="0">
                <a:solidFill>
                  <a:schemeClr val="bg1"/>
                </a:solidFill>
              </a:rPr>
              <a:t> LBB</a:t>
            </a:r>
            <a:endParaRPr lang="en-US" dirty="0">
              <a:solidFill>
                <a:schemeClr val="bg1"/>
              </a:solidFill>
            </a:endParaRPr>
          </a:p>
        </p:txBody>
      </p:sp>
      <p:sp>
        <p:nvSpPr>
          <p:cNvPr id="4" name="Content Placeholder 3"/>
          <p:cNvSpPr>
            <a:spLocks noGrp="1"/>
          </p:cNvSpPr>
          <p:nvPr>
            <p:ph idx="1"/>
          </p:nvPr>
        </p:nvSpPr>
        <p:spPr/>
        <p:txBody>
          <a:bodyPr/>
          <a:lstStyle/>
          <a:p>
            <a:r>
              <a:rPr lang="de-DE" dirty="0" smtClean="0">
                <a:solidFill>
                  <a:schemeClr val="bg1"/>
                </a:solidFill>
              </a:rPr>
              <a:t>LBB </a:t>
            </a:r>
            <a:r>
              <a:rPr lang="de-DE" dirty="0" err="1" smtClean="0">
                <a:solidFill>
                  <a:schemeClr val="bg1"/>
                </a:solidFill>
              </a:rPr>
              <a:t>results</a:t>
            </a:r>
            <a:r>
              <a:rPr lang="de-DE" dirty="0" smtClean="0">
                <a:solidFill>
                  <a:schemeClr val="bg1"/>
                </a:solidFill>
              </a:rPr>
              <a:t> </a:t>
            </a:r>
            <a:r>
              <a:rPr lang="de-DE" dirty="0" err="1" smtClean="0">
                <a:solidFill>
                  <a:schemeClr val="bg1"/>
                </a:solidFill>
              </a:rPr>
              <a:t>for</a:t>
            </a:r>
            <a:r>
              <a:rPr lang="de-DE" dirty="0" smtClean="0">
                <a:solidFill>
                  <a:schemeClr val="bg1"/>
                </a:solidFill>
              </a:rPr>
              <a:t> relative </a:t>
            </a:r>
            <a:r>
              <a:rPr lang="de-DE" dirty="0" err="1" smtClean="0">
                <a:solidFill>
                  <a:schemeClr val="bg1"/>
                </a:solidFill>
              </a:rPr>
              <a:t>biomass</a:t>
            </a:r>
            <a:r>
              <a:rPr lang="de-DE" dirty="0" smtClean="0">
                <a:solidFill>
                  <a:schemeClr val="bg1"/>
                </a:solidFill>
              </a:rPr>
              <a:t> </a:t>
            </a:r>
            <a:r>
              <a:rPr lang="de-DE" dirty="0" err="1" smtClean="0">
                <a:solidFill>
                  <a:schemeClr val="bg1"/>
                </a:solidFill>
              </a:rPr>
              <a:t>or</a:t>
            </a:r>
            <a:r>
              <a:rPr lang="de-DE" dirty="0" smtClean="0">
                <a:solidFill>
                  <a:schemeClr val="bg1"/>
                </a:solidFill>
              </a:rPr>
              <a:t> stock </a:t>
            </a:r>
            <a:r>
              <a:rPr lang="de-DE" dirty="0" err="1" smtClean="0">
                <a:solidFill>
                  <a:schemeClr val="bg1"/>
                </a:solidFill>
              </a:rPr>
              <a:t>status</a:t>
            </a:r>
            <a:r>
              <a:rPr lang="de-DE" dirty="0" smtClean="0">
                <a:solidFill>
                  <a:schemeClr val="bg1"/>
                </a:solidFill>
              </a:rPr>
              <a:t> </a:t>
            </a:r>
            <a:r>
              <a:rPr lang="de-DE" dirty="0" err="1" smtClean="0">
                <a:solidFill>
                  <a:schemeClr val="bg1"/>
                </a:solidFill>
              </a:rPr>
              <a:t>have</a:t>
            </a:r>
            <a:r>
              <a:rPr lang="de-DE" dirty="0" smtClean="0">
                <a:solidFill>
                  <a:schemeClr val="bg1"/>
                </a:solidFill>
              </a:rPr>
              <a:t> </a:t>
            </a:r>
            <a:r>
              <a:rPr lang="de-DE" dirty="0" err="1" smtClean="0">
                <a:solidFill>
                  <a:schemeClr val="bg1"/>
                </a:solidFill>
              </a:rPr>
              <a:t>been</a:t>
            </a:r>
            <a:r>
              <a:rPr lang="de-DE" dirty="0" smtClean="0">
                <a:solidFill>
                  <a:schemeClr val="bg1"/>
                </a:solidFill>
              </a:rPr>
              <a:t> </a:t>
            </a:r>
            <a:r>
              <a:rPr lang="de-DE" dirty="0" err="1" smtClean="0">
                <a:solidFill>
                  <a:schemeClr val="bg1"/>
                </a:solidFill>
              </a:rPr>
              <a:t>validated</a:t>
            </a:r>
            <a:r>
              <a:rPr lang="de-DE" dirty="0" smtClean="0">
                <a:solidFill>
                  <a:schemeClr val="bg1"/>
                </a:solidFill>
              </a:rPr>
              <a:t> </a:t>
            </a:r>
            <a:r>
              <a:rPr lang="de-DE" dirty="0" err="1" smtClean="0">
                <a:solidFill>
                  <a:schemeClr val="bg1"/>
                </a:solidFill>
              </a:rPr>
              <a:t>against</a:t>
            </a:r>
            <a:r>
              <a:rPr lang="de-DE" dirty="0" smtClean="0">
                <a:solidFill>
                  <a:schemeClr val="bg1"/>
                </a:solidFill>
              </a:rPr>
              <a:t> </a:t>
            </a:r>
            <a:r>
              <a:rPr lang="de-DE" dirty="0" err="1" smtClean="0">
                <a:solidFill>
                  <a:schemeClr val="bg1"/>
                </a:solidFill>
              </a:rPr>
              <a:t>simulations</a:t>
            </a:r>
            <a:r>
              <a:rPr lang="de-DE" dirty="0" smtClean="0">
                <a:solidFill>
                  <a:schemeClr val="bg1"/>
                </a:solidFill>
              </a:rPr>
              <a:t> </a:t>
            </a:r>
            <a:r>
              <a:rPr lang="de-DE" dirty="0" err="1" smtClean="0">
                <a:solidFill>
                  <a:schemeClr val="bg1"/>
                </a:solidFill>
              </a:rPr>
              <a:t>and</a:t>
            </a:r>
            <a:r>
              <a:rPr lang="de-DE" dirty="0" smtClean="0">
                <a:solidFill>
                  <a:schemeClr val="bg1"/>
                </a:solidFill>
              </a:rPr>
              <a:t> </a:t>
            </a:r>
            <a:r>
              <a:rPr lang="de-DE" dirty="0" err="1" smtClean="0">
                <a:solidFill>
                  <a:schemeClr val="bg1"/>
                </a:solidFill>
              </a:rPr>
              <a:t>against</a:t>
            </a:r>
            <a:r>
              <a:rPr lang="de-DE" dirty="0" smtClean="0">
                <a:solidFill>
                  <a:schemeClr val="bg1"/>
                </a:solidFill>
              </a:rPr>
              <a:t> real </a:t>
            </a:r>
            <a:r>
              <a:rPr lang="de-DE" dirty="0" err="1" smtClean="0">
                <a:solidFill>
                  <a:schemeClr val="bg1"/>
                </a:solidFill>
              </a:rPr>
              <a:t>stocks</a:t>
            </a:r>
            <a:endParaRPr lang="de-DE" dirty="0" smtClean="0">
              <a:solidFill>
                <a:schemeClr val="bg1"/>
              </a:solidFill>
            </a:endParaRPr>
          </a:p>
          <a:p>
            <a:r>
              <a:rPr lang="de-DE" dirty="0" smtClean="0">
                <a:solidFill>
                  <a:schemeClr val="bg1"/>
                </a:solidFill>
              </a:rPr>
              <a:t>LBB </a:t>
            </a:r>
            <a:r>
              <a:rPr lang="de-DE" dirty="0" err="1" smtClean="0">
                <a:solidFill>
                  <a:schemeClr val="bg1"/>
                </a:solidFill>
              </a:rPr>
              <a:t>predictions</a:t>
            </a:r>
            <a:r>
              <a:rPr lang="de-DE" dirty="0" smtClean="0">
                <a:solidFill>
                  <a:schemeClr val="bg1"/>
                </a:solidFill>
              </a:rPr>
              <a:t> </a:t>
            </a:r>
            <a:r>
              <a:rPr lang="de-DE" dirty="0" err="1" smtClean="0">
                <a:solidFill>
                  <a:schemeClr val="bg1"/>
                </a:solidFill>
              </a:rPr>
              <a:t>were</a:t>
            </a:r>
            <a:r>
              <a:rPr lang="de-DE" dirty="0" smtClean="0">
                <a:solidFill>
                  <a:schemeClr val="bg1"/>
                </a:solidFill>
              </a:rPr>
              <a:t> not </a:t>
            </a:r>
            <a:r>
              <a:rPr lang="de-DE" dirty="0" err="1" smtClean="0">
                <a:solidFill>
                  <a:schemeClr val="bg1"/>
                </a:solidFill>
              </a:rPr>
              <a:t>significantly</a:t>
            </a:r>
            <a:r>
              <a:rPr lang="de-DE" dirty="0" smtClean="0">
                <a:solidFill>
                  <a:schemeClr val="bg1"/>
                </a:solidFill>
              </a:rPr>
              <a:t> different </a:t>
            </a:r>
            <a:r>
              <a:rPr lang="de-DE" dirty="0" err="1" smtClean="0">
                <a:solidFill>
                  <a:schemeClr val="bg1"/>
                </a:solidFill>
              </a:rPr>
              <a:t>from</a:t>
            </a:r>
            <a:r>
              <a:rPr lang="de-DE" dirty="0" smtClean="0">
                <a:solidFill>
                  <a:schemeClr val="bg1"/>
                </a:solidFill>
              </a:rPr>
              <a:t> </a:t>
            </a:r>
            <a:r>
              <a:rPr lang="de-DE" dirty="0" err="1" smtClean="0">
                <a:solidFill>
                  <a:schemeClr val="bg1"/>
                </a:solidFill>
              </a:rPr>
              <a:t>the</a:t>
            </a:r>
            <a:r>
              <a:rPr lang="de-DE" dirty="0" smtClean="0">
                <a:solidFill>
                  <a:schemeClr val="bg1"/>
                </a:solidFill>
              </a:rPr>
              <a:t> “</a:t>
            </a:r>
            <a:r>
              <a:rPr lang="de-DE" dirty="0" err="1" smtClean="0">
                <a:solidFill>
                  <a:schemeClr val="bg1"/>
                </a:solidFill>
              </a:rPr>
              <a:t>true</a:t>
            </a:r>
            <a:r>
              <a:rPr lang="de-DE" dirty="0" smtClean="0">
                <a:solidFill>
                  <a:schemeClr val="bg1"/>
                </a:solidFill>
              </a:rPr>
              <a:t>“ </a:t>
            </a:r>
            <a:r>
              <a:rPr lang="de-DE" i="1" dirty="0" smtClean="0">
                <a:solidFill>
                  <a:schemeClr val="bg1"/>
                </a:solidFill>
              </a:rPr>
              <a:t>B</a:t>
            </a:r>
            <a:r>
              <a:rPr lang="de-DE" dirty="0" smtClean="0">
                <a:solidFill>
                  <a:schemeClr val="bg1"/>
                </a:solidFill>
              </a:rPr>
              <a:t>/</a:t>
            </a:r>
            <a:r>
              <a:rPr lang="de-DE" i="1" dirty="0" smtClean="0">
                <a:solidFill>
                  <a:schemeClr val="bg1"/>
                </a:solidFill>
              </a:rPr>
              <a:t>B</a:t>
            </a:r>
            <a:r>
              <a:rPr lang="de-DE" i="1" baseline="-25000" dirty="0" smtClean="0">
                <a:solidFill>
                  <a:schemeClr val="bg1"/>
                </a:solidFill>
              </a:rPr>
              <a:t>0</a:t>
            </a:r>
            <a:r>
              <a:rPr lang="de-DE" dirty="0" smtClean="0">
                <a:solidFill>
                  <a:schemeClr val="bg1"/>
                </a:solidFill>
              </a:rPr>
              <a:t> </a:t>
            </a:r>
            <a:r>
              <a:rPr lang="de-DE" dirty="0" err="1" smtClean="0">
                <a:solidFill>
                  <a:schemeClr val="bg1"/>
                </a:solidFill>
              </a:rPr>
              <a:t>values</a:t>
            </a:r>
            <a:r>
              <a:rPr lang="de-DE" dirty="0" smtClean="0">
                <a:solidFill>
                  <a:schemeClr val="bg1"/>
                </a:solidFill>
              </a:rPr>
              <a:t> </a:t>
            </a:r>
            <a:r>
              <a:rPr lang="de-DE" dirty="0" err="1" smtClean="0">
                <a:solidFill>
                  <a:schemeClr val="bg1"/>
                </a:solidFill>
              </a:rPr>
              <a:t>of</a:t>
            </a:r>
            <a:r>
              <a:rPr lang="de-DE" dirty="0" smtClean="0">
                <a:solidFill>
                  <a:schemeClr val="bg1"/>
                </a:solidFill>
              </a:rPr>
              <a:t> </a:t>
            </a:r>
            <a:r>
              <a:rPr lang="de-DE" dirty="0" err="1" smtClean="0">
                <a:solidFill>
                  <a:schemeClr val="bg1"/>
                </a:solidFill>
              </a:rPr>
              <a:t>the</a:t>
            </a:r>
            <a:r>
              <a:rPr lang="de-DE" dirty="0" smtClean="0">
                <a:solidFill>
                  <a:schemeClr val="bg1"/>
                </a:solidFill>
              </a:rPr>
              <a:t> </a:t>
            </a:r>
            <a:r>
              <a:rPr lang="de-DE" dirty="0" err="1" smtClean="0">
                <a:solidFill>
                  <a:schemeClr val="bg1"/>
                </a:solidFill>
              </a:rPr>
              <a:t>simulations</a:t>
            </a:r>
            <a:endParaRPr lang="de-DE" dirty="0" smtClean="0">
              <a:solidFill>
                <a:schemeClr val="bg1"/>
              </a:solidFill>
            </a:endParaRPr>
          </a:p>
          <a:p>
            <a:r>
              <a:rPr lang="de-DE" dirty="0" smtClean="0">
                <a:solidFill>
                  <a:schemeClr val="bg1"/>
                </a:solidFill>
              </a:rPr>
              <a:t>LBB </a:t>
            </a:r>
            <a:r>
              <a:rPr lang="de-DE" dirty="0" err="1" smtClean="0">
                <a:solidFill>
                  <a:schemeClr val="bg1"/>
                </a:solidFill>
              </a:rPr>
              <a:t>predictions</a:t>
            </a:r>
            <a:r>
              <a:rPr lang="de-DE" dirty="0" smtClean="0">
                <a:solidFill>
                  <a:schemeClr val="bg1"/>
                </a:solidFill>
              </a:rPr>
              <a:t> </a:t>
            </a:r>
            <a:r>
              <a:rPr lang="de-DE" dirty="0" err="1" smtClean="0">
                <a:solidFill>
                  <a:schemeClr val="bg1"/>
                </a:solidFill>
              </a:rPr>
              <a:t>for</a:t>
            </a:r>
            <a:r>
              <a:rPr lang="de-DE" dirty="0" smtClean="0">
                <a:solidFill>
                  <a:schemeClr val="bg1"/>
                </a:solidFill>
              </a:rPr>
              <a:t> stock </a:t>
            </a:r>
            <a:r>
              <a:rPr lang="de-DE" dirty="0" err="1" smtClean="0">
                <a:solidFill>
                  <a:schemeClr val="bg1"/>
                </a:solidFill>
              </a:rPr>
              <a:t>status</a:t>
            </a:r>
            <a:r>
              <a:rPr lang="de-DE" dirty="0" smtClean="0">
                <a:solidFill>
                  <a:schemeClr val="bg1"/>
                </a:solidFill>
              </a:rPr>
              <a:t> </a:t>
            </a:r>
            <a:r>
              <a:rPr lang="de-DE" dirty="0" err="1" smtClean="0">
                <a:solidFill>
                  <a:schemeClr val="bg1"/>
                </a:solidFill>
              </a:rPr>
              <a:t>were</a:t>
            </a:r>
            <a:r>
              <a:rPr lang="de-DE" dirty="0" smtClean="0">
                <a:solidFill>
                  <a:schemeClr val="bg1"/>
                </a:solidFill>
              </a:rPr>
              <a:t> </a:t>
            </a:r>
            <a:r>
              <a:rPr lang="de-DE" dirty="0" err="1" smtClean="0">
                <a:solidFill>
                  <a:schemeClr val="bg1"/>
                </a:solidFill>
              </a:rPr>
              <a:t>similar</a:t>
            </a:r>
            <a:r>
              <a:rPr lang="de-DE" dirty="0" smtClean="0">
                <a:solidFill>
                  <a:schemeClr val="bg1"/>
                </a:solidFill>
              </a:rPr>
              <a:t> </a:t>
            </a:r>
            <a:r>
              <a:rPr lang="de-DE" dirty="0" err="1" smtClean="0">
                <a:solidFill>
                  <a:schemeClr val="bg1"/>
                </a:solidFill>
              </a:rPr>
              <a:t>to</a:t>
            </a:r>
            <a:r>
              <a:rPr lang="de-DE" dirty="0" smtClean="0">
                <a:solidFill>
                  <a:schemeClr val="bg1"/>
                </a:solidFill>
              </a:rPr>
              <a:t> </a:t>
            </a:r>
            <a:r>
              <a:rPr lang="de-DE" dirty="0" err="1" smtClean="0">
                <a:solidFill>
                  <a:schemeClr val="bg1"/>
                </a:solidFill>
              </a:rPr>
              <a:t>those</a:t>
            </a:r>
            <a:r>
              <a:rPr lang="de-DE" dirty="0" smtClean="0">
                <a:solidFill>
                  <a:schemeClr val="bg1"/>
                </a:solidFill>
              </a:rPr>
              <a:t> </a:t>
            </a:r>
            <a:r>
              <a:rPr lang="de-DE" dirty="0" err="1" smtClean="0">
                <a:solidFill>
                  <a:schemeClr val="bg1"/>
                </a:solidFill>
              </a:rPr>
              <a:t>obtained</a:t>
            </a:r>
            <a:r>
              <a:rPr lang="de-DE" dirty="0" smtClean="0">
                <a:solidFill>
                  <a:schemeClr val="bg1"/>
                </a:solidFill>
              </a:rPr>
              <a:t> </a:t>
            </a:r>
            <a:r>
              <a:rPr lang="de-DE" dirty="0" err="1" smtClean="0">
                <a:solidFill>
                  <a:schemeClr val="bg1"/>
                </a:solidFill>
              </a:rPr>
              <a:t>from</a:t>
            </a:r>
            <a:r>
              <a:rPr lang="de-DE" dirty="0" smtClean="0">
                <a:solidFill>
                  <a:schemeClr val="bg1"/>
                </a:solidFill>
              </a:rPr>
              <a:t> </a:t>
            </a:r>
            <a:r>
              <a:rPr lang="de-DE" dirty="0" err="1" smtClean="0">
                <a:solidFill>
                  <a:schemeClr val="bg1"/>
                </a:solidFill>
              </a:rPr>
              <a:t>full</a:t>
            </a:r>
            <a:r>
              <a:rPr lang="de-DE" dirty="0" smtClean="0">
                <a:solidFill>
                  <a:schemeClr val="bg1"/>
                </a:solidFill>
              </a:rPr>
              <a:t> </a:t>
            </a:r>
            <a:r>
              <a:rPr lang="de-DE" dirty="0" smtClean="0">
                <a:solidFill>
                  <a:schemeClr val="bg1"/>
                </a:solidFill>
              </a:rPr>
              <a:t>stock </a:t>
            </a:r>
            <a:r>
              <a:rPr lang="de-DE" dirty="0" err="1" smtClean="0">
                <a:solidFill>
                  <a:schemeClr val="bg1"/>
                </a:solidFill>
              </a:rPr>
              <a:t>assessments</a:t>
            </a:r>
            <a:endParaRPr lang="de-DE" dirty="0" smtClean="0">
              <a:solidFill>
                <a:schemeClr val="bg1"/>
              </a:solidFill>
            </a:endParaRPr>
          </a:p>
          <a:p>
            <a:endParaRPr lang="en-US" dirty="0">
              <a:solidFill>
                <a:schemeClr val="bg1"/>
              </a:solidFill>
            </a:endParaRPr>
          </a:p>
        </p:txBody>
      </p:sp>
      <p:sp>
        <p:nvSpPr>
          <p:cNvPr id="3" name="Slide Number Placeholder 2"/>
          <p:cNvSpPr>
            <a:spLocks noGrp="1"/>
          </p:cNvSpPr>
          <p:nvPr>
            <p:ph type="sldNum" sz="quarter" idx="12"/>
          </p:nvPr>
        </p:nvSpPr>
        <p:spPr/>
        <p:txBody>
          <a:bodyPr/>
          <a:lstStyle/>
          <a:p>
            <a:fld id="{5DD9F1BD-E49B-4418-B440-8CE1330D745B}" type="slidenum">
              <a:rPr lang="en-US" altLang="de-DE" smtClean="0">
                <a:solidFill>
                  <a:srgbClr val="FFFF00"/>
                </a:solidFill>
              </a:rPr>
              <a:pPr/>
              <a:t>11</a:t>
            </a:fld>
            <a:endParaRPr lang="en-US" altLang="de-DE">
              <a:solidFill>
                <a:srgbClr val="FFFF00"/>
              </a:solidFill>
            </a:endParaRPr>
          </a:p>
        </p:txBody>
      </p:sp>
    </p:spTree>
    <p:extLst>
      <p:ext uri="{BB962C8B-B14F-4D97-AF65-F5344CB8AC3E}">
        <p14:creationId xmlns:p14="http://schemas.microsoft.com/office/powerpoint/2010/main" val="2428748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493"/>
            <a:ext cx="10363200" cy="1143000"/>
          </a:xfrm>
        </p:spPr>
        <p:txBody>
          <a:bodyPr/>
          <a:lstStyle/>
          <a:p>
            <a:r>
              <a:rPr lang="de-DE" dirty="0" err="1" smtClean="0">
                <a:solidFill>
                  <a:schemeClr val="bg1"/>
                </a:solidFill>
              </a:rPr>
              <a:t>Example</a:t>
            </a:r>
            <a:r>
              <a:rPr lang="de-DE" dirty="0" smtClean="0">
                <a:solidFill>
                  <a:schemeClr val="bg1"/>
                </a:solidFill>
              </a:rPr>
              <a:t> </a:t>
            </a:r>
            <a:r>
              <a:rPr lang="de-DE" dirty="0" err="1" smtClean="0">
                <a:solidFill>
                  <a:schemeClr val="bg1"/>
                </a:solidFill>
              </a:rPr>
              <a:t>Simulated</a:t>
            </a:r>
            <a:r>
              <a:rPr lang="de-DE" dirty="0" smtClean="0">
                <a:solidFill>
                  <a:schemeClr val="bg1"/>
                </a:solidFill>
              </a:rPr>
              <a:t> Data </a:t>
            </a:r>
            <a:r>
              <a:rPr lang="de-DE" dirty="0" err="1" smtClean="0">
                <a:solidFill>
                  <a:schemeClr val="bg1"/>
                </a:solidFill>
              </a:rPr>
              <a:t>for</a:t>
            </a:r>
            <a:r>
              <a:rPr lang="de-DE" dirty="0" smtClean="0">
                <a:solidFill>
                  <a:schemeClr val="bg1"/>
                </a:solidFill>
              </a:rPr>
              <a:t> </a:t>
            </a:r>
            <a:r>
              <a:rPr lang="de-DE" dirty="0" err="1" smtClean="0">
                <a:solidFill>
                  <a:schemeClr val="bg1"/>
                </a:solidFill>
              </a:rPr>
              <a:t>Cod</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5DD9F1BD-E49B-4418-B440-8CE1330D745B}" type="slidenum">
              <a:rPr lang="en-US" altLang="de-DE" smtClean="0">
                <a:solidFill>
                  <a:srgbClr val="FFFF00"/>
                </a:solidFill>
              </a:rPr>
              <a:pPr/>
              <a:t>12</a:t>
            </a:fld>
            <a:endParaRPr lang="en-US" altLang="de-DE">
              <a:solidFill>
                <a:srgbClr val="FFFF00"/>
              </a:solidFill>
            </a:endParaRPr>
          </a:p>
        </p:txBody>
      </p:sp>
      <p:pic>
        <p:nvPicPr>
          <p:cNvPr id="5" name="Picture 4"/>
          <p:cNvPicPr>
            <a:picLocks noChangeAspect="1"/>
          </p:cNvPicPr>
          <p:nvPr/>
        </p:nvPicPr>
        <p:blipFill>
          <a:blip r:embed="rId3"/>
          <a:stretch>
            <a:fillRect/>
          </a:stretch>
        </p:blipFill>
        <p:spPr>
          <a:xfrm>
            <a:off x="21198" y="817418"/>
            <a:ext cx="9076311" cy="6040583"/>
          </a:xfrm>
          <a:prstGeom prst="rect">
            <a:avLst/>
          </a:prstGeom>
        </p:spPr>
      </p:pic>
      <p:sp>
        <p:nvSpPr>
          <p:cNvPr id="6" name="TextBox 5"/>
          <p:cNvSpPr txBox="1"/>
          <p:nvPr/>
        </p:nvSpPr>
        <p:spPr>
          <a:xfrm>
            <a:off x="9464874" y="3649074"/>
            <a:ext cx="1812726" cy="3046988"/>
          </a:xfrm>
          <a:prstGeom prst="rect">
            <a:avLst/>
          </a:prstGeom>
          <a:noFill/>
        </p:spPr>
        <p:txBody>
          <a:bodyPr wrap="square" rtlCol="0">
            <a:spAutoFit/>
          </a:bodyPr>
          <a:lstStyle/>
          <a:p>
            <a:r>
              <a:rPr lang="en-US" sz="2400" dirty="0" smtClean="0">
                <a:solidFill>
                  <a:schemeClr val="bg1"/>
                </a:solidFill>
              </a:rPr>
              <a:t>True Values: </a:t>
            </a:r>
          </a:p>
          <a:p>
            <a:r>
              <a:rPr lang="en-US" sz="2400" dirty="0" err="1" smtClean="0">
                <a:solidFill>
                  <a:schemeClr val="bg1"/>
                </a:solidFill>
              </a:rPr>
              <a:t>Linf</a:t>
            </a:r>
            <a:r>
              <a:rPr lang="en-US" sz="2400" dirty="0" smtClean="0">
                <a:solidFill>
                  <a:schemeClr val="bg1"/>
                </a:solidFill>
              </a:rPr>
              <a:t>=120 </a:t>
            </a:r>
          </a:p>
          <a:p>
            <a:r>
              <a:rPr lang="en-US" sz="2400" dirty="0" err="1" smtClean="0">
                <a:solidFill>
                  <a:schemeClr val="bg1"/>
                </a:solidFill>
              </a:rPr>
              <a:t>Lc</a:t>
            </a:r>
            <a:r>
              <a:rPr lang="en-US" sz="2400" dirty="0" smtClean="0">
                <a:solidFill>
                  <a:schemeClr val="bg1"/>
                </a:solidFill>
              </a:rPr>
              <a:t>=35 </a:t>
            </a:r>
          </a:p>
          <a:p>
            <a:r>
              <a:rPr lang="de-DE" sz="2400" dirty="0" smtClean="0">
                <a:solidFill>
                  <a:schemeClr val="bg1"/>
                </a:solidFill>
              </a:rPr>
              <a:t>Z/K=3.08</a:t>
            </a:r>
            <a:endParaRPr lang="en-US" sz="2400" dirty="0" smtClean="0">
              <a:solidFill>
                <a:schemeClr val="bg1"/>
              </a:solidFill>
            </a:endParaRPr>
          </a:p>
          <a:p>
            <a:r>
              <a:rPr lang="en-US" sz="2400" dirty="0" smtClean="0">
                <a:solidFill>
                  <a:schemeClr val="bg1"/>
                </a:solidFill>
              </a:rPr>
              <a:t>M/K=1.54 </a:t>
            </a:r>
          </a:p>
          <a:p>
            <a:r>
              <a:rPr lang="en-US" sz="2400" dirty="0" smtClean="0">
                <a:solidFill>
                  <a:schemeClr val="bg1"/>
                </a:solidFill>
              </a:rPr>
              <a:t>F/K=1.54 </a:t>
            </a:r>
          </a:p>
          <a:p>
            <a:r>
              <a:rPr lang="en-US" sz="2400" dirty="0" smtClean="0">
                <a:solidFill>
                  <a:schemeClr val="bg1"/>
                </a:solidFill>
              </a:rPr>
              <a:t>F/M=1 </a:t>
            </a:r>
          </a:p>
          <a:p>
            <a:r>
              <a:rPr lang="en-US" sz="2400" dirty="0" smtClean="0">
                <a:solidFill>
                  <a:schemeClr val="bg1"/>
                </a:solidFill>
              </a:rPr>
              <a:t>B/B0=0.261</a:t>
            </a:r>
            <a:endParaRPr lang="en-US" sz="2400" dirty="0">
              <a:solidFill>
                <a:schemeClr val="bg1"/>
              </a:solidFill>
            </a:endParaRPr>
          </a:p>
        </p:txBody>
      </p:sp>
    </p:spTree>
    <p:extLst>
      <p:ext uri="{BB962C8B-B14F-4D97-AF65-F5344CB8AC3E}">
        <p14:creationId xmlns:p14="http://schemas.microsoft.com/office/powerpoint/2010/main" val="1191291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493"/>
            <a:ext cx="10363200" cy="1143000"/>
          </a:xfrm>
        </p:spPr>
        <p:txBody>
          <a:bodyPr/>
          <a:lstStyle/>
          <a:p>
            <a:r>
              <a:rPr lang="de-DE" dirty="0" err="1" smtClean="0">
                <a:solidFill>
                  <a:schemeClr val="bg1"/>
                </a:solidFill>
              </a:rPr>
              <a:t>Example</a:t>
            </a:r>
            <a:r>
              <a:rPr lang="de-DE" dirty="0" smtClean="0">
                <a:solidFill>
                  <a:schemeClr val="bg1"/>
                </a:solidFill>
              </a:rPr>
              <a:t> </a:t>
            </a:r>
            <a:r>
              <a:rPr lang="de-DE" dirty="0" err="1" smtClean="0">
                <a:solidFill>
                  <a:schemeClr val="bg1"/>
                </a:solidFill>
              </a:rPr>
              <a:t>Simulated</a:t>
            </a:r>
            <a:r>
              <a:rPr lang="de-DE" dirty="0" smtClean="0">
                <a:solidFill>
                  <a:schemeClr val="bg1"/>
                </a:solidFill>
              </a:rPr>
              <a:t> Gill-Net </a:t>
            </a:r>
            <a:r>
              <a:rPr lang="de-DE" dirty="0" err="1" smtClean="0">
                <a:solidFill>
                  <a:schemeClr val="bg1"/>
                </a:solidFill>
              </a:rPr>
              <a:t>Selection</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5DD9F1BD-E49B-4418-B440-8CE1330D745B}" type="slidenum">
              <a:rPr lang="en-US" altLang="de-DE" smtClean="0">
                <a:solidFill>
                  <a:srgbClr val="FFFF00"/>
                </a:solidFill>
              </a:rPr>
              <a:pPr/>
              <a:t>13</a:t>
            </a:fld>
            <a:endParaRPr lang="en-US" altLang="de-DE">
              <a:solidFill>
                <a:srgbClr val="FFFF00"/>
              </a:solidFill>
            </a:endParaRPr>
          </a:p>
        </p:txBody>
      </p:sp>
      <p:sp>
        <p:nvSpPr>
          <p:cNvPr id="6" name="TextBox 5"/>
          <p:cNvSpPr txBox="1"/>
          <p:nvPr/>
        </p:nvSpPr>
        <p:spPr>
          <a:xfrm>
            <a:off x="9464874" y="3649074"/>
            <a:ext cx="1812726" cy="3046988"/>
          </a:xfrm>
          <a:prstGeom prst="rect">
            <a:avLst/>
          </a:prstGeom>
          <a:noFill/>
        </p:spPr>
        <p:txBody>
          <a:bodyPr wrap="square" rtlCol="0">
            <a:spAutoFit/>
          </a:bodyPr>
          <a:lstStyle/>
          <a:p>
            <a:r>
              <a:rPr lang="en-US" sz="2400" dirty="0" smtClean="0">
                <a:solidFill>
                  <a:schemeClr val="bg1"/>
                </a:solidFill>
              </a:rPr>
              <a:t>True Values: </a:t>
            </a:r>
          </a:p>
          <a:p>
            <a:r>
              <a:rPr lang="en-US" sz="2400" dirty="0" err="1" smtClean="0">
                <a:solidFill>
                  <a:schemeClr val="bg1"/>
                </a:solidFill>
              </a:rPr>
              <a:t>Linf</a:t>
            </a:r>
            <a:r>
              <a:rPr lang="en-US" sz="2400" dirty="0" smtClean="0">
                <a:solidFill>
                  <a:schemeClr val="bg1"/>
                </a:solidFill>
              </a:rPr>
              <a:t>=15 </a:t>
            </a:r>
          </a:p>
          <a:p>
            <a:r>
              <a:rPr lang="en-US" sz="2400" dirty="0" err="1" smtClean="0">
                <a:solidFill>
                  <a:schemeClr val="bg1"/>
                </a:solidFill>
              </a:rPr>
              <a:t>Lmean</a:t>
            </a:r>
            <a:r>
              <a:rPr lang="en-US" sz="2400" dirty="0" smtClean="0">
                <a:solidFill>
                  <a:schemeClr val="bg1"/>
                </a:solidFill>
              </a:rPr>
              <a:t>=8 </a:t>
            </a:r>
          </a:p>
          <a:p>
            <a:r>
              <a:rPr lang="de-DE" sz="2400" dirty="0" smtClean="0">
                <a:solidFill>
                  <a:schemeClr val="bg1"/>
                </a:solidFill>
              </a:rPr>
              <a:t>Z/K=3.75</a:t>
            </a:r>
            <a:endParaRPr lang="en-US" sz="2400" dirty="0" smtClean="0">
              <a:solidFill>
                <a:schemeClr val="bg1"/>
              </a:solidFill>
            </a:endParaRPr>
          </a:p>
          <a:p>
            <a:r>
              <a:rPr lang="en-US" sz="2400" dirty="0" smtClean="0">
                <a:solidFill>
                  <a:schemeClr val="bg1"/>
                </a:solidFill>
              </a:rPr>
              <a:t>M/K=1.25 </a:t>
            </a:r>
          </a:p>
          <a:p>
            <a:r>
              <a:rPr lang="en-US" sz="2400" dirty="0" smtClean="0">
                <a:solidFill>
                  <a:schemeClr val="bg1"/>
                </a:solidFill>
              </a:rPr>
              <a:t>F/K=2.5</a:t>
            </a:r>
          </a:p>
          <a:p>
            <a:r>
              <a:rPr lang="en-US" sz="2400" dirty="0" smtClean="0">
                <a:solidFill>
                  <a:schemeClr val="bg1"/>
                </a:solidFill>
              </a:rPr>
              <a:t>F/M=2 </a:t>
            </a:r>
          </a:p>
          <a:p>
            <a:r>
              <a:rPr lang="en-US" sz="2400" dirty="0" smtClean="0">
                <a:solidFill>
                  <a:schemeClr val="bg1"/>
                </a:solidFill>
              </a:rPr>
              <a:t>B/B0=0.372</a:t>
            </a:r>
            <a:endParaRPr lang="en-US" sz="2400" dirty="0">
              <a:solidFill>
                <a:schemeClr val="bg1"/>
              </a:solidFill>
            </a:endParaRPr>
          </a:p>
        </p:txBody>
      </p:sp>
      <p:pic>
        <p:nvPicPr>
          <p:cNvPr id="7" name="Picture 6"/>
          <p:cNvPicPr/>
          <p:nvPr/>
        </p:nvPicPr>
        <p:blipFill>
          <a:blip r:embed="rId3"/>
          <a:stretch>
            <a:fillRect/>
          </a:stretch>
        </p:blipFill>
        <p:spPr>
          <a:xfrm>
            <a:off x="110836" y="845127"/>
            <a:ext cx="9130146" cy="6012873"/>
          </a:xfrm>
          <a:prstGeom prst="rect">
            <a:avLst/>
          </a:prstGeom>
        </p:spPr>
      </p:pic>
    </p:spTree>
    <p:extLst>
      <p:ext uri="{BB962C8B-B14F-4D97-AF65-F5344CB8AC3E}">
        <p14:creationId xmlns:p14="http://schemas.microsoft.com/office/powerpoint/2010/main" val="1913429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493"/>
            <a:ext cx="10363200" cy="1143000"/>
          </a:xfrm>
        </p:spPr>
        <p:txBody>
          <a:bodyPr/>
          <a:lstStyle/>
          <a:p>
            <a:r>
              <a:rPr lang="de-DE" dirty="0" err="1" smtClean="0">
                <a:solidFill>
                  <a:schemeClr val="bg1"/>
                </a:solidFill>
              </a:rPr>
              <a:t>Example</a:t>
            </a:r>
            <a:r>
              <a:rPr lang="de-DE" dirty="0" smtClean="0">
                <a:solidFill>
                  <a:schemeClr val="bg1"/>
                </a:solidFill>
              </a:rPr>
              <a:t> </a:t>
            </a:r>
            <a:r>
              <a:rPr lang="de-DE" dirty="0" err="1" smtClean="0">
                <a:solidFill>
                  <a:schemeClr val="bg1"/>
                </a:solidFill>
              </a:rPr>
              <a:t>for</a:t>
            </a:r>
            <a:r>
              <a:rPr lang="de-DE" dirty="0" smtClean="0">
                <a:solidFill>
                  <a:schemeClr val="bg1"/>
                </a:solidFill>
              </a:rPr>
              <a:t> Haddock in </a:t>
            </a:r>
            <a:r>
              <a:rPr lang="de-DE" dirty="0" err="1" smtClean="0">
                <a:solidFill>
                  <a:schemeClr val="bg1"/>
                </a:solidFill>
              </a:rPr>
              <a:t>the</a:t>
            </a:r>
            <a:r>
              <a:rPr lang="de-DE" dirty="0" smtClean="0">
                <a:solidFill>
                  <a:schemeClr val="bg1"/>
                </a:solidFill>
              </a:rPr>
              <a:t> North </a:t>
            </a:r>
            <a:r>
              <a:rPr lang="de-DE" dirty="0" err="1" smtClean="0">
                <a:solidFill>
                  <a:schemeClr val="bg1"/>
                </a:solidFill>
              </a:rPr>
              <a:t>Sea</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5DD9F1BD-E49B-4418-B440-8CE1330D745B}" type="slidenum">
              <a:rPr lang="en-US" altLang="de-DE" smtClean="0">
                <a:solidFill>
                  <a:srgbClr val="FFFF00"/>
                </a:solidFill>
              </a:rPr>
              <a:pPr/>
              <a:t>14</a:t>
            </a:fld>
            <a:endParaRPr lang="en-US" altLang="de-DE">
              <a:solidFill>
                <a:srgbClr val="FFFF00"/>
              </a:solidFill>
            </a:endParaRPr>
          </a:p>
        </p:txBody>
      </p:sp>
      <p:pic>
        <p:nvPicPr>
          <p:cNvPr id="4" name="Picture 3"/>
          <p:cNvPicPr>
            <a:picLocks noChangeAspect="1"/>
          </p:cNvPicPr>
          <p:nvPr/>
        </p:nvPicPr>
        <p:blipFill>
          <a:blip r:embed="rId3"/>
          <a:stretch>
            <a:fillRect/>
          </a:stretch>
        </p:blipFill>
        <p:spPr>
          <a:xfrm>
            <a:off x="140676" y="863947"/>
            <a:ext cx="8896284" cy="5921732"/>
          </a:xfrm>
          <a:prstGeom prst="rect">
            <a:avLst/>
          </a:prstGeom>
        </p:spPr>
      </p:pic>
      <p:sp>
        <p:nvSpPr>
          <p:cNvPr id="5" name="TextBox 4"/>
          <p:cNvSpPr txBox="1"/>
          <p:nvPr/>
        </p:nvSpPr>
        <p:spPr>
          <a:xfrm>
            <a:off x="9381392" y="2206869"/>
            <a:ext cx="2426677" cy="3416320"/>
          </a:xfrm>
          <a:prstGeom prst="rect">
            <a:avLst/>
          </a:prstGeom>
          <a:noFill/>
        </p:spPr>
        <p:txBody>
          <a:bodyPr wrap="square" rtlCol="0">
            <a:spAutoFit/>
          </a:bodyPr>
          <a:lstStyle/>
          <a:p>
            <a:r>
              <a:rPr lang="de-DE" sz="2400" dirty="0" smtClean="0">
                <a:solidFill>
                  <a:schemeClr val="bg1"/>
                </a:solidFill>
              </a:rPr>
              <a:t>LBB </a:t>
            </a:r>
            <a:r>
              <a:rPr lang="de-DE" sz="2400" dirty="0" err="1" smtClean="0">
                <a:solidFill>
                  <a:schemeClr val="bg1"/>
                </a:solidFill>
              </a:rPr>
              <a:t>gives</a:t>
            </a:r>
            <a:r>
              <a:rPr lang="de-DE" sz="2400" dirty="0" smtClean="0">
                <a:solidFill>
                  <a:schemeClr val="bg1"/>
                </a:solidFill>
              </a:rPr>
              <a:t>:</a:t>
            </a:r>
          </a:p>
          <a:p>
            <a:r>
              <a:rPr lang="de-DE" sz="2400" dirty="0" smtClean="0">
                <a:solidFill>
                  <a:schemeClr val="bg1"/>
                </a:solidFill>
              </a:rPr>
              <a:t>F/M=2.9</a:t>
            </a:r>
          </a:p>
          <a:p>
            <a:r>
              <a:rPr lang="de-DE" sz="2400" dirty="0" smtClean="0">
                <a:solidFill>
                  <a:schemeClr val="bg1"/>
                </a:solidFill>
              </a:rPr>
              <a:t>B/B0=0.15</a:t>
            </a:r>
          </a:p>
          <a:p>
            <a:r>
              <a:rPr lang="de-DE" sz="2400" dirty="0" smtClean="0">
                <a:solidFill>
                  <a:schemeClr val="bg1"/>
                </a:solidFill>
              </a:rPr>
              <a:t>B/</a:t>
            </a:r>
            <a:r>
              <a:rPr lang="de-DE" sz="2400" dirty="0" err="1" smtClean="0">
                <a:solidFill>
                  <a:schemeClr val="bg1"/>
                </a:solidFill>
              </a:rPr>
              <a:t>Bmsy</a:t>
            </a:r>
            <a:r>
              <a:rPr lang="de-DE" sz="2400" dirty="0" smtClean="0">
                <a:solidFill>
                  <a:schemeClr val="bg1"/>
                </a:solidFill>
              </a:rPr>
              <a:t>=0.38</a:t>
            </a:r>
          </a:p>
          <a:p>
            <a:endParaRPr lang="de-DE" sz="2400" dirty="0">
              <a:solidFill>
                <a:schemeClr val="bg1"/>
              </a:solidFill>
            </a:endParaRPr>
          </a:p>
          <a:p>
            <a:r>
              <a:rPr lang="de-DE" sz="2400" dirty="0" smtClean="0">
                <a:solidFill>
                  <a:schemeClr val="bg1"/>
                </a:solidFill>
              </a:rPr>
              <a:t>ICES:</a:t>
            </a:r>
          </a:p>
          <a:p>
            <a:r>
              <a:rPr lang="de-DE" sz="2400" dirty="0" smtClean="0">
                <a:solidFill>
                  <a:schemeClr val="bg1"/>
                </a:solidFill>
              </a:rPr>
              <a:t>F/</a:t>
            </a:r>
            <a:r>
              <a:rPr lang="de-DE" sz="2400" dirty="0" err="1" smtClean="0">
                <a:solidFill>
                  <a:schemeClr val="bg1"/>
                </a:solidFill>
              </a:rPr>
              <a:t>Fmsy</a:t>
            </a:r>
            <a:r>
              <a:rPr lang="de-DE" sz="2400" dirty="0" smtClean="0">
                <a:solidFill>
                  <a:schemeClr val="bg1"/>
                </a:solidFill>
              </a:rPr>
              <a:t>=1.6</a:t>
            </a:r>
          </a:p>
          <a:p>
            <a:r>
              <a:rPr lang="de-DE" sz="2400" dirty="0" smtClean="0">
                <a:solidFill>
                  <a:schemeClr val="bg1"/>
                </a:solidFill>
              </a:rPr>
              <a:t>SSB/</a:t>
            </a:r>
            <a:r>
              <a:rPr lang="de-DE" sz="2400" dirty="0" err="1" smtClean="0">
                <a:solidFill>
                  <a:schemeClr val="bg1"/>
                </a:solidFill>
              </a:rPr>
              <a:t>Bmsy</a:t>
            </a:r>
            <a:r>
              <a:rPr lang="de-DE" sz="2400" dirty="0" smtClean="0">
                <a:solidFill>
                  <a:schemeClr val="bg1"/>
                </a:solidFill>
              </a:rPr>
              <a:t>=0.69</a:t>
            </a:r>
          </a:p>
          <a:p>
            <a:r>
              <a:rPr lang="de-DE" sz="2400" dirty="0" smtClean="0">
                <a:solidFill>
                  <a:schemeClr val="bg1"/>
                </a:solidFill>
              </a:rPr>
              <a:t>(Bmsy~2*</a:t>
            </a:r>
            <a:r>
              <a:rPr lang="de-DE" sz="2400" dirty="0" err="1" smtClean="0">
                <a:solidFill>
                  <a:schemeClr val="bg1"/>
                </a:solidFill>
              </a:rPr>
              <a:t>Bpa</a:t>
            </a:r>
            <a:r>
              <a:rPr lang="de-DE"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423180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493"/>
            <a:ext cx="10363200" cy="1143000"/>
          </a:xfrm>
        </p:spPr>
        <p:txBody>
          <a:bodyPr/>
          <a:lstStyle/>
          <a:p>
            <a:r>
              <a:rPr lang="de-DE" dirty="0" err="1" smtClean="0">
                <a:solidFill>
                  <a:schemeClr val="bg1"/>
                </a:solidFill>
              </a:rPr>
              <a:t>Example</a:t>
            </a:r>
            <a:r>
              <a:rPr lang="de-DE" dirty="0" smtClean="0">
                <a:solidFill>
                  <a:schemeClr val="bg1"/>
                </a:solidFill>
              </a:rPr>
              <a:t> </a:t>
            </a:r>
            <a:r>
              <a:rPr lang="de-DE" dirty="0" err="1" smtClean="0">
                <a:solidFill>
                  <a:schemeClr val="bg1"/>
                </a:solidFill>
              </a:rPr>
              <a:t>Thorny</a:t>
            </a:r>
            <a:r>
              <a:rPr lang="de-DE" dirty="0" smtClean="0">
                <a:solidFill>
                  <a:schemeClr val="bg1"/>
                </a:solidFill>
              </a:rPr>
              <a:t> Skate NWA</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5DD9F1BD-E49B-4418-B440-8CE1330D745B}" type="slidenum">
              <a:rPr lang="en-US" altLang="de-DE" smtClean="0">
                <a:solidFill>
                  <a:srgbClr val="FFFF00"/>
                </a:solidFill>
              </a:rPr>
              <a:pPr/>
              <a:t>15</a:t>
            </a:fld>
            <a:endParaRPr lang="en-US" altLang="de-DE">
              <a:solidFill>
                <a:srgbClr val="FFFF00"/>
              </a:solidFill>
            </a:endParaRPr>
          </a:p>
        </p:txBody>
      </p:sp>
      <p:pic>
        <p:nvPicPr>
          <p:cNvPr id="5" name="Picture 4"/>
          <p:cNvPicPr>
            <a:picLocks noChangeAspect="1"/>
          </p:cNvPicPr>
          <p:nvPr/>
        </p:nvPicPr>
        <p:blipFill>
          <a:blip r:embed="rId3"/>
          <a:stretch>
            <a:fillRect/>
          </a:stretch>
        </p:blipFill>
        <p:spPr>
          <a:xfrm>
            <a:off x="239734" y="1247795"/>
            <a:ext cx="10275865" cy="6839309"/>
          </a:xfrm>
          <a:prstGeom prst="rect">
            <a:avLst/>
          </a:prstGeom>
        </p:spPr>
      </p:pic>
      <p:sp>
        <p:nvSpPr>
          <p:cNvPr id="6" name="TextBox 5"/>
          <p:cNvSpPr txBox="1"/>
          <p:nvPr/>
        </p:nvSpPr>
        <p:spPr>
          <a:xfrm>
            <a:off x="7016676" y="1359793"/>
            <a:ext cx="5304657" cy="3108543"/>
          </a:xfrm>
          <a:prstGeom prst="rect">
            <a:avLst/>
          </a:prstGeom>
          <a:noFill/>
        </p:spPr>
        <p:txBody>
          <a:bodyPr wrap="none" rtlCol="0">
            <a:spAutoFit/>
          </a:bodyPr>
          <a:lstStyle/>
          <a:p>
            <a:r>
              <a:rPr lang="de-DE" sz="2800" dirty="0" smtClean="0">
                <a:solidFill>
                  <a:schemeClr val="bg1"/>
                </a:solidFill>
              </a:rPr>
              <a:t>LBB </a:t>
            </a:r>
            <a:r>
              <a:rPr lang="de-DE" sz="2800" dirty="0" err="1" smtClean="0">
                <a:solidFill>
                  <a:schemeClr val="bg1"/>
                </a:solidFill>
              </a:rPr>
              <a:t>gives</a:t>
            </a:r>
            <a:r>
              <a:rPr lang="de-DE" sz="2800" dirty="0" smtClean="0">
                <a:solidFill>
                  <a:schemeClr val="bg1"/>
                </a:solidFill>
              </a:rPr>
              <a:t>: </a:t>
            </a:r>
          </a:p>
          <a:p>
            <a:r>
              <a:rPr lang="de-DE" sz="2800" dirty="0" smtClean="0">
                <a:solidFill>
                  <a:schemeClr val="bg1"/>
                </a:solidFill>
              </a:rPr>
              <a:t>F/M=3.5</a:t>
            </a:r>
          </a:p>
          <a:p>
            <a:r>
              <a:rPr lang="de-DE" sz="2800" dirty="0" smtClean="0">
                <a:solidFill>
                  <a:schemeClr val="bg1"/>
                </a:solidFill>
              </a:rPr>
              <a:t>B/B0=0.15</a:t>
            </a:r>
            <a:endParaRPr lang="en-US" sz="2800" dirty="0" smtClean="0">
              <a:solidFill>
                <a:schemeClr val="bg1"/>
              </a:solidFill>
            </a:endParaRPr>
          </a:p>
          <a:p>
            <a:endParaRPr lang="en-US" sz="2800" dirty="0">
              <a:solidFill>
                <a:schemeClr val="bg1"/>
              </a:solidFill>
            </a:endParaRPr>
          </a:p>
          <a:p>
            <a:r>
              <a:rPr lang="en-US" sz="2800" dirty="0" smtClean="0">
                <a:solidFill>
                  <a:schemeClr val="bg1"/>
                </a:solidFill>
              </a:rPr>
              <a:t>Qualitative </a:t>
            </a:r>
            <a:r>
              <a:rPr lang="en-US" sz="2800" dirty="0">
                <a:solidFill>
                  <a:schemeClr val="bg1"/>
                </a:solidFill>
              </a:rPr>
              <a:t>assessment suggests </a:t>
            </a:r>
            <a:endParaRPr lang="en-US" sz="2800" dirty="0" smtClean="0">
              <a:solidFill>
                <a:schemeClr val="bg1"/>
              </a:solidFill>
            </a:endParaRPr>
          </a:p>
          <a:p>
            <a:r>
              <a:rPr lang="en-US" sz="2800" dirty="0" smtClean="0">
                <a:solidFill>
                  <a:schemeClr val="bg1"/>
                </a:solidFill>
              </a:rPr>
              <a:t>high </a:t>
            </a:r>
            <a:r>
              <a:rPr lang="en-US" sz="2800" dirty="0">
                <a:solidFill>
                  <a:schemeClr val="bg1"/>
                </a:solidFill>
              </a:rPr>
              <a:t>exploitation and low </a:t>
            </a:r>
            <a:r>
              <a:rPr lang="en-US" sz="2800" dirty="0" smtClean="0">
                <a:solidFill>
                  <a:schemeClr val="bg1"/>
                </a:solidFill>
              </a:rPr>
              <a:t>biomass. </a:t>
            </a:r>
          </a:p>
          <a:p>
            <a:r>
              <a:rPr lang="en-US" sz="2800" dirty="0" smtClean="0">
                <a:solidFill>
                  <a:schemeClr val="bg1"/>
                </a:solidFill>
              </a:rPr>
              <a:t>(DFO 2003, 2017a)</a:t>
            </a:r>
            <a:endParaRPr lang="en-US" sz="2800" dirty="0">
              <a:solidFill>
                <a:schemeClr val="bg1"/>
              </a:solidFill>
            </a:endParaRPr>
          </a:p>
        </p:txBody>
      </p:sp>
    </p:spTree>
    <p:extLst>
      <p:ext uri="{BB962C8B-B14F-4D97-AF65-F5344CB8AC3E}">
        <p14:creationId xmlns:p14="http://schemas.microsoft.com/office/powerpoint/2010/main" val="249134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solidFill>
                  <a:schemeClr val="bg1"/>
                </a:solidFill>
              </a:rPr>
              <a:t>Conclusion</a:t>
            </a:r>
            <a:endParaRPr lang="en-US" dirty="0">
              <a:solidFill>
                <a:schemeClr val="bg1"/>
              </a:solidFill>
            </a:endParaRPr>
          </a:p>
        </p:txBody>
      </p:sp>
      <p:sp>
        <p:nvSpPr>
          <p:cNvPr id="4" name="Content Placeholder 3"/>
          <p:cNvSpPr>
            <a:spLocks noGrp="1"/>
          </p:cNvSpPr>
          <p:nvPr>
            <p:ph idx="1"/>
          </p:nvPr>
        </p:nvSpPr>
        <p:spPr/>
        <p:txBody>
          <a:bodyPr/>
          <a:lstStyle/>
          <a:p>
            <a:r>
              <a:rPr lang="de-DE" dirty="0" smtClean="0">
                <a:solidFill>
                  <a:schemeClr val="bg1"/>
                </a:solidFill>
              </a:rPr>
              <a:t>LBB </a:t>
            </a:r>
            <a:r>
              <a:rPr lang="de-DE" dirty="0" err="1" smtClean="0">
                <a:solidFill>
                  <a:schemeClr val="bg1"/>
                </a:solidFill>
              </a:rPr>
              <a:t>gives</a:t>
            </a:r>
            <a:r>
              <a:rPr lang="de-DE" dirty="0" smtClean="0">
                <a:solidFill>
                  <a:schemeClr val="bg1"/>
                </a:solidFill>
              </a:rPr>
              <a:t> </a:t>
            </a:r>
            <a:r>
              <a:rPr lang="de-DE" dirty="0" err="1" smtClean="0">
                <a:solidFill>
                  <a:schemeClr val="bg1"/>
                </a:solidFill>
              </a:rPr>
              <a:t>preliminary</a:t>
            </a:r>
            <a:r>
              <a:rPr lang="de-DE" dirty="0" smtClean="0">
                <a:solidFill>
                  <a:schemeClr val="bg1"/>
                </a:solidFill>
              </a:rPr>
              <a:t> </a:t>
            </a:r>
            <a:r>
              <a:rPr lang="de-DE" dirty="0" err="1" smtClean="0">
                <a:solidFill>
                  <a:schemeClr val="bg1"/>
                </a:solidFill>
              </a:rPr>
              <a:t>estimates</a:t>
            </a:r>
            <a:r>
              <a:rPr lang="de-DE" dirty="0" smtClean="0">
                <a:solidFill>
                  <a:schemeClr val="bg1"/>
                </a:solidFill>
              </a:rPr>
              <a:t> </a:t>
            </a:r>
            <a:r>
              <a:rPr lang="de-DE" dirty="0" err="1" smtClean="0">
                <a:solidFill>
                  <a:schemeClr val="bg1"/>
                </a:solidFill>
              </a:rPr>
              <a:t>of</a:t>
            </a:r>
            <a:r>
              <a:rPr lang="de-DE" dirty="0" smtClean="0">
                <a:solidFill>
                  <a:schemeClr val="bg1"/>
                </a:solidFill>
              </a:rPr>
              <a:t> stock </a:t>
            </a:r>
            <a:r>
              <a:rPr lang="de-DE" dirty="0" err="1" smtClean="0">
                <a:solidFill>
                  <a:schemeClr val="bg1"/>
                </a:solidFill>
              </a:rPr>
              <a:t>status</a:t>
            </a:r>
            <a:r>
              <a:rPr lang="de-DE" dirty="0" smtClean="0">
                <a:solidFill>
                  <a:schemeClr val="bg1"/>
                </a:solidFill>
              </a:rPr>
              <a:t> </a:t>
            </a:r>
            <a:r>
              <a:rPr lang="de-DE" dirty="0" err="1" smtClean="0">
                <a:solidFill>
                  <a:schemeClr val="bg1"/>
                </a:solidFill>
              </a:rPr>
              <a:t>based</a:t>
            </a:r>
            <a:r>
              <a:rPr lang="de-DE" dirty="0" smtClean="0">
                <a:solidFill>
                  <a:schemeClr val="bg1"/>
                </a:solidFill>
              </a:rPr>
              <a:t> on </a:t>
            </a:r>
            <a:r>
              <a:rPr lang="de-DE" dirty="0" err="1" smtClean="0">
                <a:solidFill>
                  <a:schemeClr val="bg1"/>
                </a:solidFill>
              </a:rPr>
              <a:t>length</a:t>
            </a:r>
            <a:r>
              <a:rPr lang="de-DE" dirty="0" smtClean="0">
                <a:solidFill>
                  <a:schemeClr val="bg1"/>
                </a:solidFill>
              </a:rPr>
              <a:t> </a:t>
            </a:r>
            <a:r>
              <a:rPr lang="de-DE" dirty="0" err="1" smtClean="0">
                <a:solidFill>
                  <a:schemeClr val="bg1"/>
                </a:solidFill>
              </a:rPr>
              <a:t>frequency</a:t>
            </a:r>
            <a:r>
              <a:rPr lang="de-DE" dirty="0" smtClean="0">
                <a:solidFill>
                  <a:schemeClr val="bg1"/>
                </a:solidFill>
              </a:rPr>
              <a:t> </a:t>
            </a:r>
            <a:r>
              <a:rPr lang="de-DE" dirty="0" err="1" smtClean="0">
                <a:solidFill>
                  <a:schemeClr val="bg1"/>
                </a:solidFill>
              </a:rPr>
              <a:t>data</a:t>
            </a:r>
            <a:r>
              <a:rPr lang="de-DE" dirty="0" smtClean="0">
                <a:solidFill>
                  <a:schemeClr val="bg1"/>
                </a:solidFill>
              </a:rPr>
              <a:t> </a:t>
            </a:r>
            <a:r>
              <a:rPr lang="de-DE" dirty="0" err="1" smtClean="0">
                <a:solidFill>
                  <a:schemeClr val="bg1"/>
                </a:solidFill>
              </a:rPr>
              <a:t>from</a:t>
            </a:r>
            <a:r>
              <a:rPr lang="de-DE" dirty="0" smtClean="0">
                <a:solidFill>
                  <a:schemeClr val="bg1"/>
                </a:solidFill>
              </a:rPr>
              <a:t> </a:t>
            </a:r>
            <a:r>
              <a:rPr lang="de-DE" dirty="0" err="1" smtClean="0">
                <a:solidFill>
                  <a:schemeClr val="bg1"/>
                </a:solidFill>
              </a:rPr>
              <a:t>the</a:t>
            </a:r>
            <a:r>
              <a:rPr lang="de-DE" dirty="0" smtClean="0">
                <a:solidFill>
                  <a:schemeClr val="bg1"/>
                </a:solidFill>
              </a:rPr>
              <a:t> </a:t>
            </a:r>
            <a:r>
              <a:rPr lang="de-DE" dirty="0" err="1" smtClean="0">
                <a:solidFill>
                  <a:schemeClr val="bg1"/>
                </a:solidFill>
              </a:rPr>
              <a:t>fishery</a:t>
            </a:r>
            <a:endParaRPr lang="de-DE" dirty="0" smtClean="0">
              <a:solidFill>
                <a:schemeClr val="bg1"/>
              </a:solidFill>
            </a:endParaRPr>
          </a:p>
          <a:p>
            <a:r>
              <a:rPr lang="de-DE" dirty="0" smtClean="0">
                <a:solidFill>
                  <a:schemeClr val="bg1"/>
                </a:solidFill>
              </a:rPr>
              <a:t>LBB </a:t>
            </a:r>
            <a:r>
              <a:rPr lang="de-DE" dirty="0" err="1" smtClean="0">
                <a:solidFill>
                  <a:schemeClr val="bg1"/>
                </a:solidFill>
              </a:rPr>
              <a:t>results</a:t>
            </a:r>
            <a:r>
              <a:rPr lang="de-DE" dirty="0" smtClean="0">
                <a:solidFill>
                  <a:schemeClr val="bg1"/>
                </a:solidFill>
              </a:rPr>
              <a:t> </a:t>
            </a:r>
            <a:r>
              <a:rPr lang="de-DE" dirty="0" err="1" smtClean="0">
                <a:solidFill>
                  <a:schemeClr val="bg1"/>
                </a:solidFill>
              </a:rPr>
              <a:t>provide</a:t>
            </a:r>
            <a:r>
              <a:rPr lang="de-DE" dirty="0" smtClean="0">
                <a:solidFill>
                  <a:schemeClr val="bg1"/>
                </a:solidFill>
              </a:rPr>
              <a:t> </a:t>
            </a:r>
            <a:r>
              <a:rPr lang="de-DE" dirty="0" err="1" smtClean="0">
                <a:solidFill>
                  <a:schemeClr val="bg1"/>
                </a:solidFill>
              </a:rPr>
              <a:t>objective</a:t>
            </a:r>
            <a:r>
              <a:rPr lang="de-DE" dirty="0" smtClean="0">
                <a:solidFill>
                  <a:schemeClr val="bg1"/>
                </a:solidFill>
              </a:rPr>
              <a:t> </a:t>
            </a:r>
            <a:r>
              <a:rPr lang="de-DE" i="1" dirty="0" smtClean="0">
                <a:solidFill>
                  <a:schemeClr val="bg1"/>
                </a:solidFill>
              </a:rPr>
              <a:t>B</a:t>
            </a:r>
            <a:r>
              <a:rPr lang="de-DE" dirty="0" smtClean="0">
                <a:solidFill>
                  <a:schemeClr val="bg1"/>
                </a:solidFill>
              </a:rPr>
              <a:t>/</a:t>
            </a:r>
            <a:r>
              <a:rPr lang="de-DE" i="1" dirty="0" smtClean="0">
                <a:solidFill>
                  <a:schemeClr val="bg1"/>
                </a:solidFill>
              </a:rPr>
              <a:t>B</a:t>
            </a:r>
            <a:r>
              <a:rPr lang="de-DE" i="1" baseline="-25000" dirty="0" smtClean="0">
                <a:solidFill>
                  <a:schemeClr val="bg1"/>
                </a:solidFill>
              </a:rPr>
              <a:t>0</a:t>
            </a:r>
            <a:r>
              <a:rPr lang="de-DE" dirty="0" smtClean="0">
                <a:solidFill>
                  <a:schemeClr val="bg1"/>
                </a:solidFill>
              </a:rPr>
              <a:t> </a:t>
            </a:r>
            <a:r>
              <a:rPr lang="de-DE" dirty="0" err="1" smtClean="0">
                <a:solidFill>
                  <a:schemeClr val="bg1"/>
                </a:solidFill>
              </a:rPr>
              <a:t>priors</a:t>
            </a:r>
            <a:r>
              <a:rPr lang="de-DE" dirty="0" smtClean="0">
                <a:solidFill>
                  <a:schemeClr val="bg1"/>
                </a:solidFill>
              </a:rPr>
              <a:t> </a:t>
            </a:r>
            <a:r>
              <a:rPr lang="de-DE" dirty="0" err="1" smtClean="0">
                <a:solidFill>
                  <a:schemeClr val="bg1"/>
                </a:solidFill>
              </a:rPr>
              <a:t>for</a:t>
            </a:r>
            <a:r>
              <a:rPr lang="de-DE" dirty="0" smtClean="0">
                <a:solidFill>
                  <a:schemeClr val="bg1"/>
                </a:solidFill>
              </a:rPr>
              <a:t> </a:t>
            </a:r>
            <a:r>
              <a:rPr lang="de-DE" dirty="0" err="1" smtClean="0">
                <a:solidFill>
                  <a:schemeClr val="bg1"/>
                </a:solidFill>
              </a:rPr>
              <a:t>other</a:t>
            </a:r>
            <a:r>
              <a:rPr lang="de-DE" dirty="0">
                <a:solidFill>
                  <a:schemeClr val="bg1"/>
                </a:solidFill>
              </a:rPr>
              <a:t> </a:t>
            </a:r>
            <a:r>
              <a:rPr lang="de-DE" dirty="0" err="1" smtClean="0">
                <a:solidFill>
                  <a:schemeClr val="bg1"/>
                </a:solidFill>
              </a:rPr>
              <a:t>assessment</a:t>
            </a:r>
            <a:r>
              <a:rPr lang="de-DE" dirty="0" smtClean="0">
                <a:solidFill>
                  <a:schemeClr val="bg1"/>
                </a:solidFill>
              </a:rPr>
              <a:t> </a:t>
            </a:r>
            <a:r>
              <a:rPr lang="de-DE" dirty="0" err="1" smtClean="0">
                <a:solidFill>
                  <a:schemeClr val="bg1"/>
                </a:solidFill>
              </a:rPr>
              <a:t>methods</a:t>
            </a:r>
            <a:r>
              <a:rPr lang="de-DE" dirty="0" smtClean="0">
                <a:solidFill>
                  <a:schemeClr val="bg1"/>
                </a:solidFill>
              </a:rPr>
              <a:t> </a:t>
            </a:r>
          </a:p>
          <a:p>
            <a:endParaRPr lang="en-US" dirty="0">
              <a:solidFill>
                <a:schemeClr val="bg1"/>
              </a:solidFill>
            </a:endParaRPr>
          </a:p>
        </p:txBody>
      </p:sp>
      <p:sp>
        <p:nvSpPr>
          <p:cNvPr id="3" name="Slide Number Placeholder 2"/>
          <p:cNvSpPr>
            <a:spLocks noGrp="1"/>
          </p:cNvSpPr>
          <p:nvPr>
            <p:ph type="sldNum" sz="quarter" idx="12"/>
          </p:nvPr>
        </p:nvSpPr>
        <p:spPr/>
        <p:txBody>
          <a:bodyPr/>
          <a:lstStyle/>
          <a:p>
            <a:fld id="{5DD9F1BD-E49B-4418-B440-8CE1330D745B}" type="slidenum">
              <a:rPr lang="en-US" altLang="de-DE" smtClean="0">
                <a:solidFill>
                  <a:srgbClr val="FFFF00"/>
                </a:solidFill>
              </a:rPr>
              <a:pPr/>
              <a:t>16</a:t>
            </a:fld>
            <a:endParaRPr lang="en-US" altLang="de-DE">
              <a:solidFill>
                <a:srgbClr val="FFFF00"/>
              </a:solidFill>
            </a:endParaRPr>
          </a:p>
        </p:txBody>
      </p:sp>
    </p:spTree>
    <p:extLst>
      <p:ext uri="{BB962C8B-B14F-4D97-AF65-F5344CB8AC3E}">
        <p14:creationId xmlns:p14="http://schemas.microsoft.com/office/powerpoint/2010/main" val="3939874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de-DE" dirty="0" err="1" smtClean="0">
                <a:solidFill>
                  <a:schemeClr val="bg1"/>
                </a:solidFill>
              </a:rPr>
              <a:t>Thank</a:t>
            </a:r>
            <a:r>
              <a:rPr lang="de-DE" dirty="0" smtClean="0">
                <a:solidFill>
                  <a:schemeClr val="bg1"/>
                </a:solidFill>
              </a:rPr>
              <a:t> </a:t>
            </a:r>
            <a:r>
              <a:rPr lang="de-DE" dirty="0" err="1" smtClean="0">
                <a:solidFill>
                  <a:schemeClr val="bg1"/>
                </a:solidFill>
              </a:rPr>
              <a:t>You</a:t>
            </a:r>
            <a:endParaRPr lang="en-US" dirty="0">
              <a:solidFill>
                <a:schemeClr val="bg1"/>
              </a:solidFill>
            </a:endParaRPr>
          </a:p>
        </p:txBody>
      </p:sp>
      <p:sp>
        <p:nvSpPr>
          <p:cNvPr id="6" name="Subtitle 5"/>
          <p:cNvSpPr>
            <a:spLocks noGrp="1"/>
          </p:cNvSpPr>
          <p:nvPr>
            <p:ph type="subTitle" idx="1"/>
          </p:nvPr>
        </p:nvSpPr>
        <p:spPr/>
        <p:txBody>
          <a:bodyPr/>
          <a:lstStyle/>
          <a:p>
            <a:r>
              <a:rPr lang="de-DE" dirty="0" smtClean="0">
                <a:solidFill>
                  <a:schemeClr val="bg1"/>
                </a:solidFill>
              </a:rPr>
              <a:t>Rainer </a:t>
            </a:r>
            <a:r>
              <a:rPr lang="de-DE" dirty="0" err="1" smtClean="0">
                <a:solidFill>
                  <a:schemeClr val="bg1"/>
                </a:solidFill>
              </a:rPr>
              <a:t>Froese</a:t>
            </a:r>
            <a:endParaRPr lang="de-DE" dirty="0" smtClean="0">
              <a:solidFill>
                <a:schemeClr val="bg1"/>
              </a:solidFill>
            </a:endParaRPr>
          </a:p>
          <a:p>
            <a:r>
              <a:rPr lang="de-DE" dirty="0" smtClean="0">
                <a:solidFill>
                  <a:schemeClr val="bg1"/>
                </a:solidFill>
                <a:hlinkClick r:id="rId2"/>
              </a:rPr>
              <a:t>rfroese@geomar.de</a:t>
            </a:r>
            <a:endParaRPr lang="de-DE" dirty="0" smtClean="0">
              <a:solidFill>
                <a:schemeClr val="bg1"/>
              </a:solidFill>
            </a:endParaRPr>
          </a:p>
          <a:p>
            <a:r>
              <a:rPr lang="de-DE" smtClean="0">
                <a:solidFill>
                  <a:schemeClr val="bg1"/>
                </a:solidFill>
              </a:rPr>
              <a:t>www.fishbase.de/rfroese/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2927B4F1-7B19-4AAC-9E7A-09718F637BFD}" type="slidenum">
              <a:rPr lang="en-US" altLang="de-DE" smtClean="0">
                <a:solidFill>
                  <a:srgbClr val="FFFF00"/>
                </a:solidFill>
              </a:rPr>
              <a:pPr/>
              <a:t>17</a:t>
            </a:fld>
            <a:endParaRPr lang="en-US" altLang="de-DE">
              <a:solidFill>
                <a:srgbClr val="FFFF00"/>
              </a:solidFill>
            </a:endParaRPr>
          </a:p>
        </p:txBody>
      </p:sp>
    </p:spTree>
    <p:extLst>
      <p:ext uri="{BB962C8B-B14F-4D97-AF65-F5344CB8AC3E}">
        <p14:creationId xmlns:p14="http://schemas.microsoft.com/office/powerpoint/2010/main" val="1575592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8CC110-AD99-4034-A884-A3DF7FCD126B}" type="slidenum">
              <a:rPr lang="en-US" smtClean="0"/>
              <a:t>2</a:t>
            </a:fld>
            <a:endParaRPr lang="en-US"/>
          </a:p>
        </p:txBody>
      </p:sp>
      <p:pic>
        <p:nvPicPr>
          <p:cNvPr id="5" name="Picture 4"/>
          <p:cNvPicPr>
            <a:picLocks noChangeAspect="1"/>
          </p:cNvPicPr>
          <p:nvPr/>
        </p:nvPicPr>
        <p:blipFill>
          <a:blip r:embed="rId3"/>
          <a:stretch>
            <a:fillRect/>
          </a:stretch>
        </p:blipFill>
        <p:spPr>
          <a:xfrm>
            <a:off x="864349" y="4509"/>
            <a:ext cx="10218355" cy="6822718"/>
          </a:xfrm>
          <a:prstGeom prst="rect">
            <a:avLst/>
          </a:prstGeom>
        </p:spPr>
      </p:pic>
      <p:sp>
        <p:nvSpPr>
          <p:cNvPr id="6" name="Oval 5"/>
          <p:cNvSpPr/>
          <p:nvPr/>
        </p:nvSpPr>
        <p:spPr>
          <a:xfrm>
            <a:off x="4477731" y="1580667"/>
            <a:ext cx="1267905" cy="24304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82186" y="573006"/>
            <a:ext cx="2392908" cy="28889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7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Too</a:t>
            </a:r>
            <a:r>
              <a:rPr lang="de-DE" dirty="0" smtClean="0"/>
              <a:t> </a:t>
            </a:r>
            <a:r>
              <a:rPr lang="de-DE" dirty="0" err="1" smtClean="0"/>
              <a:t>many</a:t>
            </a:r>
            <a:r>
              <a:rPr lang="de-DE" dirty="0" smtClean="0"/>
              <a:t> </a:t>
            </a:r>
            <a:r>
              <a:rPr lang="de-DE" dirty="0" err="1" smtClean="0"/>
              <a:t>stocks</a:t>
            </a:r>
            <a:r>
              <a:rPr lang="de-DE" dirty="0" smtClean="0"/>
              <a:t>, </a:t>
            </a:r>
            <a:r>
              <a:rPr lang="de-DE" dirty="0" err="1" smtClean="0"/>
              <a:t>too</a:t>
            </a:r>
            <a:r>
              <a:rPr lang="de-DE" dirty="0" smtClean="0"/>
              <a:t> </a:t>
            </a:r>
            <a:r>
              <a:rPr lang="de-DE" dirty="0" err="1" smtClean="0"/>
              <a:t>few</a:t>
            </a:r>
            <a:r>
              <a:rPr lang="de-DE" dirty="0" smtClean="0"/>
              <a:t> </a:t>
            </a:r>
            <a:r>
              <a:rPr lang="de-DE" dirty="0" err="1" smtClean="0"/>
              <a:t>data</a:t>
            </a:r>
            <a:endParaRPr lang="en-US" dirty="0"/>
          </a:p>
        </p:txBody>
      </p:sp>
      <p:sp>
        <p:nvSpPr>
          <p:cNvPr id="3" name="Content Placeholder 2"/>
          <p:cNvSpPr>
            <a:spLocks noGrp="1"/>
          </p:cNvSpPr>
          <p:nvPr>
            <p:ph idx="1"/>
          </p:nvPr>
        </p:nvSpPr>
        <p:spPr>
          <a:xfrm>
            <a:off x="838200" y="1273792"/>
            <a:ext cx="10515600" cy="5308978"/>
          </a:xfrm>
        </p:spPr>
        <p:txBody>
          <a:bodyPr/>
          <a:lstStyle/>
          <a:p>
            <a:r>
              <a:rPr lang="de-DE" dirty="0" smtClean="0"/>
              <a:t>New </a:t>
            </a:r>
            <a:r>
              <a:rPr lang="de-DE" dirty="0" err="1" smtClean="0"/>
              <a:t>legislation</a:t>
            </a:r>
            <a:r>
              <a:rPr lang="de-DE" dirty="0" smtClean="0"/>
              <a:t> in Canada, US </a:t>
            </a:r>
            <a:r>
              <a:rPr lang="de-DE" dirty="0" err="1" smtClean="0"/>
              <a:t>and</a:t>
            </a:r>
            <a:r>
              <a:rPr lang="de-DE" dirty="0" smtClean="0"/>
              <a:t> </a:t>
            </a:r>
            <a:r>
              <a:rPr lang="de-DE" dirty="0" err="1" smtClean="0"/>
              <a:t>Asia</a:t>
            </a:r>
            <a:r>
              <a:rPr lang="de-DE" dirty="0" smtClean="0"/>
              <a:t> </a:t>
            </a:r>
            <a:r>
              <a:rPr lang="de-DE" dirty="0" err="1" smtClean="0"/>
              <a:t>requires</a:t>
            </a:r>
            <a:r>
              <a:rPr lang="de-DE" dirty="0" smtClean="0"/>
              <a:t> </a:t>
            </a:r>
            <a:r>
              <a:rPr lang="de-DE" dirty="0" err="1" smtClean="0"/>
              <a:t>management</a:t>
            </a:r>
            <a:r>
              <a:rPr lang="de-DE" dirty="0" smtClean="0"/>
              <a:t> </a:t>
            </a:r>
            <a:r>
              <a:rPr lang="de-DE" dirty="0" err="1" smtClean="0"/>
              <a:t>of</a:t>
            </a:r>
            <a:r>
              <a:rPr lang="de-DE" dirty="0" smtClean="0"/>
              <a:t> all </a:t>
            </a:r>
            <a:r>
              <a:rPr lang="de-DE" dirty="0" err="1" smtClean="0"/>
              <a:t>exploited</a:t>
            </a:r>
            <a:r>
              <a:rPr lang="de-DE" dirty="0" smtClean="0"/>
              <a:t> </a:t>
            </a:r>
            <a:r>
              <a:rPr lang="de-DE" dirty="0" err="1" smtClean="0"/>
              <a:t>stocks</a:t>
            </a:r>
            <a:endParaRPr lang="de-DE" dirty="0" smtClean="0"/>
          </a:p>
          <a:p>
            <a:r>
              <a:rPr lang="de-DE" dirty="0" smtClean="0"/>
              <a:t>New </a:t>
            </a:r>
            <a:r>
              <a:rPr lang="de-DE" dirty="0" err="1" smtClean="0"/>
              <a:t>and</a:t>
            </a:r>
            <a:r>
              <a:rPr lang="de-DE" dirty="0" smtClean="0"/>
              <a:t> </a:t>
            </a:r>
            <a:r>
              <a:rPr lang="de-DE" dirty="0" err="1" smtClean="0"/>
              <a:t>old</a:t>
            </a:r>
            <a:r>
              <a:rPr lang="de-DE" dirty="0" smtClean="0"/>
              <a:t> simple </a:t>
            </a:r>
            <a:r>
              <a:rPr lang="de-DE" dirty="0" err="1" smtClean="0"/>
              <a:t>approches</a:t>
            </a:r>
            <a:r>
              <a:rPr lang="de-DE" dirty="0" smtClean="0"/>
              <a:t> </a:t>
            </a:r>
            <a:r>
              <a:rPr lang="de-DE" dirty="0" err="1" smtClean="0"/>
              <a:t>are</a:t>
            </a:r>
            <a:r>
              <a:rPr lang="de-DE" dirty="0" smtClean="0"/>
              <a:t> </a:t>
            </a:r>
            <a:r>
              <a:rPr lang="de-DE" dirty="0" err="1" smtClean="0"/>
              <a:t>needed</a:t>
            </a:r>
            <a:r>
              <a:rPr lang="de-DE" dirty="0" smtClean="0"/>
              <a:t> </a:t>
            </a:r>
            <a:r>
              <a:rPr lang="de-DE" dirty="0" err="1" smtClean="0"/>
              <a:t>to</a:t>
            </a:r>
            <a:r>
              <a:rPr lang="de-DE" dirty="0" smtClean="0"/>
              <a:t> </a:t>
            </a:r>
            <a:r>
              <a:rPr lang="de-DE" dirty="0" err="1" smtClean="0"/>
              <a:t>get</a:t>
            </a:r>
            <a:r>
              <a:rPr lang="de-DE" dirty="0" smtClean="0"/>
              <a:t> </a:t>
            </a:r>
            <a:r>
              <a:rPr lang="de-DE" dirty="0" err="1" smtClean="0"/>
              <a:t>reasonable</a:t>
            </a:r>
            <a:r>
              <a:rPr lang="de-DE" dirty="0" smtClean="0"/>
              <a:t> </a:t>
            </a:r>
            <a:r>
              <a:rPr lang="de-DE" dirty="0" err="1" smtClean="0"/>
              <a:t>assessments</a:t>
            </a:r>
            <a:r>
              <a:rPr lang="de-DE" dirty="0" smtClean="0"/>
              <a:t> </a:t>
            </a:r>
            <a:r>
              <a:rPr lang="de-DE" dirty="0" err="1" smtClean="0"/>
              <a:t>with</a:t>
            </a:r>
            <a:r>
              <a:rPr lang="de-DE" dirty="0" smtClean="0"/>
              <a:t> </a:t>
            </a:r>
            <a:r>
              <a:rPr lang="de-DE" dirty="0" err="1" smtClean="0"/>
              <a:t>less</a:t>
            </a:r>
            <a:r>
              <a:rPr lang="de-DE" dirty="0" smtClean="0"/>
              <a:t> time </a:t>
            </a:r>
            <a:r>
              <a:rPr lang="de-DE" dirty="0" err="1" smtClean="0"/>
              <a:t>and</a:t>
            </a:r>
            <a:r>
              <a:rPr lang="de-DE" dirty="0" smtClean="0"/>
              <a:t> </a:t>
            </a:r>
            <a:r>
              <a:rPr lang="de-DE" dirty="0" err="1" smtClean="0"/>
              <a:t>data</a:t>
            </a:r>
            <a:endParaRPr lang="de-DE" dirty="0" smtClean="0"/>
          </a:p>
          <a:p>
            <a:r>
              <a:rPr lang="de-DE" dirty="0" smtClean="0"/>
              <a:t>New </a:t>
            </a:r>
            <a:r>
              <a:rPr lang="de-DE" dirty="0" err="1" smtClean="0"/>
              <a:t>data</a:t>
            </a:r>
            <a:r>
              <a:rPr lang="de-DE" dirty="0" smtClean="0"/>
              <a:t>-light but </a:t>
            </a:r>
            <a:r>
              <a:rPr lang="de-DE" dirty="0" err="1" smtClean="0"/>
              <a:t>computation</a:t>
            </a:r>
            <a:r>
              <a:rPr lang="de-DE" dirty="0" smtClean="0"/>
              <a:t>-heavy </a:t>
            </a:r>
            <a:r>
              <a:rPr lang="de-DE" dirty="0" err="1" smtClean="0"/>
              <a:t>methods</a:t>
            </a:r>
            <a:r>
              <a:rPr lang="de-DE" dirty="0" smtClean="0"/>
              <a:t> </a:t>
            </a:r>
            <a:r>
              <a:rPr lang="de-DE" dirty="0" err="1" smtClean="0"/>
              <a:t>come</a:t>
            </a:r>
            <a:r>
              <a:rPr lang="de-DE" dirty="0" smtClean="0"/>
              <a:t> </a:t>
            </a:r>
            <a:r>
              <a:rPr lang="de-DE" dirty="0" err="1" smtClean="0"/>
              <a:t>to</a:t>
            </a:r>
            <a:r>
              <a:rPr lang="de-DE" dirty="0" smtClean="0"/>
              <a:t> </a:t>
            </a:r>
            <a:r>
              <a:rPr lang="de-DE" dirty="0" err="1" smtClean="0"/>
              <a:t>the</a:t>
            </a:r>
            <a:r>
              <a:rPr lang="de-DE" dirty="0" smtClean="0"/>
              <a:t> </a:t>
            </a:r>
            <a:r>
              <a:rPr lang="de-DE" dirty="0" err="1" smtClean="0"/>
              <a:t>rescue</a:t>
            </a:r>
            <a:r>
              <a:rPr lang="de-DE" dirty="0" smtClean="0"/>
              <a:t>:</a:t>
            </a:r>
          </a:p>
          <a:p>
            <a:pPr marL="0" indent="0">
              <a:buNone/>
            </a:pPr>
            <a:r>
              <a:rPr lang="de-DE" dirty="0" smtClean="0"/>
              <a:t>	LBB: </a:t>
            </a:r>
            <a:r>
              <a:rPr lang="de-DE" dirty="0" err="1" smtClean="0"/>
              <a:t>Length-based</a:t>
            </a:r>
            <a:r>
              <a:rPr lang="de-DE" dirty="0" smtClean="0"/>
              <a:t> </a:t>
            </a:r>
            <a:r>
              <a:rPr lang="de-DE" dirty="0" err="1" smtClean="0"/>
              <a:t>Bayesian</a:t>
            </a:r>
            <a:r>
              <a:rPr lang="de-DE" dirty="0" smtClean="0"/>
              <a:t> </a:t>
            </a:r>
            <a:r>
              <a:rPr lang="de-DE" dirty="0" err="1" smtClean="0"/>
              <a:t>Biomass</a:t>
            </a:r>
            <a:r>
              <a:rPr lang="de-DE" dirty="0" smtClean="0"/>
              <a:t> </a:t>
            </a:r>
            <a:r>
              <a:rPr lang="de-DE" dirty="0" err="1" smtClean="0"/>
              <a:t>Estimator</a:t>
            </a:r>
            <a:endParaRPr lang="de-DE" dirty="0" smtClean="0"/>
          </a:p>
          <a:p>
            <a:pPr marL="0" indent="0">
              <a:buNone/>
            </a:pPr>
            <a:endParaRPr lang="en-US" sz="2000" dirty="0" smtClean="0"/>
          </a:p>
          <a:p>
            <a:pPr marL="0" indent="0">
              <a:buNone/>
            </a:pPr>
            <a:r>
              <a:rPr lang="de-DE" sz="2000" dirty="0"/>
              <a:t>Froese, R., Winker, H., </a:t>
            </a:r>
            <a:r>
              <a:rPr lang="de-DE" sz="2000" dirty="0" err="1"/>
              <a:t>Coro</a:t>
            </a:r>
            <a:r>
              <a:rPr lang="de-DE" sz="2000" dirty="0"/>
              <a:t>, G., Demirel, N., </a:t>
            </a:r>
            <a:r>
              <a:rPr lang="de-DE" sz="2000" dirty="0" err="1"/>
              <a:t>Tsikliras</a:t>
            </a:r>
            <a:r>
              <a:rPr lang="de-DE" sz="2000" dirty="0"/>
              <a:t>, A.C., </a:t>
            </a:r>
            <a:r>
              <a:rPr lang="de-DE" sz="2000" dirty="0" err="1"/>
              <a:t>Dimarchopoulou</a:t>
            </a:r>
            <a:r>
              <a:rPr lang="de-DE" sz="2000" dirty="0"/>
              <a:t>, D., </a:t>
            </a:r>
            <a:r>
              <a:rPr lang="de-DE" sz="2000" dirty="0" err="1"/>
              <a:t>Scarcella</a:t>
            </a:r>
            <a:r>
              <a:rPr lang="de-DE" sz="2000" dirty="0"/>
              <a:t>, G., Probst, W.N., </a:t>
            </a:r>
            <a:r>
              <a:rPr lang="de-DE" sz="2000" dirty="0" err="1"/>
              <a:t>Dureuil</a:t>
            </a:r>
            <a:r>
              <a:rPr lang="de-DE" sz="2000" dirty="0"/>
              <a:t>, M. </a:t>
            </a:r>
            <a:r>
              <a:rPr lang="de-DE" sz="2000" dirty="0" err="1"/>
              <a:t>and</a:t>
            </a:r>
            <a:r>
              <a:rPr lang="de-DE" sz="2000" dirty="0"/>
              <a:t> D. Pauly. 2018. A </a:t>
            </a:r>
            <a:r>
              <a:rPr lang="de-DE" sz="2000" dirty="0" err="1"/>
              <a:t>new</a:t>
            </a:r>
            <a:r>
              <a:rPr lang="de-DE" sz="2000" dirty="0"/>
              <a:t> </a:t>
            </a:r>
            <a:r>
              <a:rPr lang="de-DE" sz="2000" dirty="0" err="1"/>
              <a:t>approach</a:t>
            </a:r>
            <a:r>
              <a:rPr lang="de-DE" sz="2000" dirty="0"/>
              <a:t> </a:t>
            </a:r>
            <a:r>
              <a:rPr lang="de-DE" sz="2000" dirty="0" err="1"/>
              <a:t>for</a:t>
            </a:r>
            <a:r>
              <a:rPr lang="de-DE" sz="2000" dirty="0"/>
              <a:t> </a:t>
            </a:r>
            <a:r>
              <a:rPr lang="de-DE" sz="2000" dirty="0" err="1"/>
              <a:t>estimating</a:t>
            </a:r>
            <a:r>
              <a:rPr lang="de-DE" sz="2000" dirty="0"/>
              <a:t> stock </a:t>
            </a:r>
            <a:r>
              <a:rPr lang="de-DE" sz="2000" dirty="0" err="1"/>
              <a:t>status</a:t>
            </a:r>
            <a:r>
              <a:rPr lang="de-DE" sz="2000" dirty="0"/>
              <a:t> </a:t>
            </a:r>
            <a:r>
              <a:rPr lang="de-DE" sz="2000" dirty="0" err="1"/>
              <a:t>from</a:t>
            </a:r>
            <a:r>
              <a:rPr lang="de-DE" sz="2000" dirty="0"/>
              <a:t> </a:t>
            </a:r>
            <a:r>
              <a:rPr lang="de-DE" sz="2000" dirty="0" err="1"/>
              <a:t>length</a:t>
            </a:r>
            <a:r>
              <a:rPr lang="de-DE" sz="2000" dirty="0"/>
              <a:t> </a:t>
            </a:r>
            <a:r>
              <a:rPr lang="de-DE" sz="2000" dirty="0" err="1"/>
              <a:t>frequency</a:t>
            </a:r>
            <a:r>
              <a:rPr lang="de-DE" sz="2000" dirty="0"/>
              <a:t> </a:t>
            </a:r>
            <a:r>
              <a:rPr lang="de-DE" sz="2000" dirty="0" err="1"/>
              <a:t>data</a:t>
            </a:r>
            <a:r>
              <a:rPr lang="de-DE" sz="2000" dirty="0"/>
              <a:t>. ICES Journal </a:t>
            </a:r>
            <a:r>
              <a:rPr lang="de-DE" sz="2000" dirty="0" err="1"/>
              <a:t>of</a:t>
            </a:r>
            <a:r>
              <a:rPr lang="de-DE" sz="2000" dirty="0"/>
              <a:t> Marine Science 2018, doi:10.1093/</a:t>
            </a:r>
            <a:r>
              <a:rPr lang="de-DE" sz="2000" dirty="0" err="1"/>
              <a:t>icesjms</a:t>
            </a:r>
            <a:r>
              <a:rPr lang="de-DE" sz="2000" dirty="0"/>
              <a:t>/fsy078)</a:t>
            </a:r>
            <a:r>
              <a:rPr lang="de-DE" dirty="0"/>
              <a:t>	</a:t>
            </a:r>
            <a:endParaRPr lang="en-US" dirty="0"/>
          </a:p>
        </p:txBody>
      </p:sp>
      <p:sp>
        <p:nvSpPr>
          <p:cNvPr id="4" name="Slide Number Placeholder 3"/>
          <p:cNvSpPr>
            <a:spLocks noGrp="1"/>
          </p:cNvSpPr>
          <p:nvPr>
            <p:ph type="sldNum" sz="quarter" idx="12"/>
          </p:nvPr>
        </p:nvSpPr>
        <p:spPr/>
        <p:txBody>
          <a:bodyPr/>
          <a:lstStyle/>
          <a:p>
            <a:fld id="{B68CC110-AD99-4034-A884-A3DF7FCD126B}" type="slidenum">
              <a:rPr lang="en-US" smtClean="0"/>
              <a:t>3</a:t>
            </a:fld>
            <a:endParaRPr lang="en-US"/>
          </a:p>
        </p:txBody>
      </p:sp>
    </p:spTree>
    <p:extLst>
      <p:ext uri="{BB962C8B-B14F-4D97-AF65-F5344CB8AC3E}">
        <p14:creationId xmlns:p14="http://schemas.microsoft.com/office/powerpoint/2010/main" val="101528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4504" y="-74394"/>
            <a:ext cx="5750753" cy="1143000"/>
          </a:xfrm>
        </p:spPr>
        <p:txBody>
          <a:bodyPr/>
          <a:lstStyle/>
          <a:p>
            <a:r>
              <a:rPr lang="de-DE" dirty="0" err="1" smtClean="0">
                <a:solidFill>
                  <a:schemeClr val="bg1"/>
                </a:solidFill>
              </a:rPr>
              <a:t>Conceptual</a:t>
            </a:r>
            <a:r>
              <a:rPr lang="de-DE" dirty="0" smtClean="0">
                <a:solidFill>
                  <a:schemeClr val="bg1"/>
                </a:solidFill>
              </a:rPr>
              <a:t> Framework</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5DD9F1BD-E49B-4418-B440-8CE1330D745B}" type="slidenum">
              <a:rPr lang="en-US" altLang="de-DE" smtClean="0">
                <a:solidFill>
                  <a:srgbClr val="FFFF00"/>
                </a:solidFill>
              </a:rPr>
              <a:pPr/>
              <a:t>4</a:t>
            </a:fld>
            <a:endParaRPr lang="en-US" altLang="de-DE">
              <a:solidFill>
                <a:srgbClr val="FFFF00"/>
              </a:solidFill>
            </a:endParaRPr>
          </a:p>
        </p:txBody>
      </p:sp>
      <p:pic>
        <p:nvPicPr>
          <p:cNvPr id="4" name="Picture 3"/>
          <p:cNvPicPr>
            <a:picLocks noChangeAspect="1"/>
          </p:cNvPicPr>
          <p:nvPr/>
        </p:nvPicPr>
        <p:blipFill>
          <a:blip r:embed="rId3"/>
          <a:stretch>
            <a:fillRect/>
          </a:stretch>
        </p:blipFill>
        <p:spPr>
          <a:xfrm>
            <a:off x="846704" y="826477"/>
            <a:ext cx="10288280" cy="6031523"/>
          </a:xfrm>
          <a:prstGeom prst="rect">
            <a:avLst/>
          </a:prstGeom>
        </p:spPr>
      </p:pic>
      <p:sp>
        <p:nvSpPr>
          <p:cNvPr id="5" name="TextBox 4"/>
          <p:cNvSpPr txBox="1"/>
          <p:nvPr/>
        </p:nvSpPr>
        <p:spPr>
          <a:xfrm>
            <a:off x="9186884" y="127774"/>
            <a:ext cx="242374" cy="369332"/>
          </a:xfrm>
          <a:prstGeom prst="rect">
            <a:avLst/>
          </a:prstGeom>
          <a:noFill/>
        </p:spPr>
        <p:txBody>
          <a:bodyPr wrap="none" rtlCol="0">
            <a:spAutoFit/>
          </a:bodyPr>
          <a:lstStyle/>
          <a:p>
            <a:r>
              <a:rPr lang="en-US" dirty="0" smtClean="0">
                <a:solidFill>
                  <a:schemeClr val="bg1"/>
                </a:solidFill>
              </a:rPr>
              <a:t> </a:t>
            </a:r>
            <a:endParaRPr lang="en-US" dirty="0">
              <a:solidFill>
                <a:schemeClr val="bg1"/>
              </a:solidFill>
            </a:endParaRPr>
          </a:p>
        </p:txBody>
      </p:sp>
      <p:sp>
        <p:nvSpPr>
          <p:cNvPr id="6" name="TextBox 5"/>
          <p:cNvSpPr txBox="1"/>
          <p:nvPr/>
        </p:nvSpPr>
        <p:spPr>
          <a:xfrm>
            <a:off x="2923442" y="1013256"/>
            <a:ext cx="434734" cy="769441"/>
          </a:xfrm>
          <a:prstGeom prst="rect">
            <a:avLst/>
          </a:prstGeom>
          <a:noFill/>
        </p:spPr>
        <p:txBody>
          <a:bodyPr wrap="none" rtlCol="0">
            <a:spAutoFit/>
          </a:bodyPr>
          <a:lstStyle/>
          <a:p>
            <a:r>
              <a:rPr lang="de-DE" sz="4400" dirty="0">
                <a:solidFill>
                  <a:srgbClr val="00B050"/>
                </a:solidFill>
              </a:rPr>
              <a:t>?</a:t>
            </a:r>
            <a:endParaRPr lang="en-US" sz="4400" dirty="0">
              <a:solidFill>
                <a:srgbClr val="00B050"/>
              </a:solidFill>
            </a:endParaRPr>
          </a:p>
        </p:txBody>
      </p:sp>
      <p:sp>
        <p:nvSpPr>
          <p:cNvPr id="7" name="TextBox 6"/>
          <p:cNvSpPr txBox="1"/>
          <p:nvPr/>
        </p:nvSpPr>
        <p:spPr>
          <a:xfrm>
            <a:off x="10881815" y="6488668"/>
            <a:ext cx="1345240" cy="369332"/>
          </a:xfrm>
          <a:prstGeom prst="rect">
            <a:avLst/>
          </a:prstGeom>
          <a:noFill/>
        </p:spPr>
        <p:txBody>
          <a:bodyPr wrap="none" rtlCol="0">
            <a:spAutoFit/>
          </a:bodyPr>
          <a:lstStyle/>
          <a:p>
            <a:r>
              <a:rPr lang="de-DE" dirty="0" smtClean="0">
                <a:solidFill>
                  <a:schemeClr val="bg1"/>
                </a:solidFill>
              </a:rPr>
              <a:t>Sim_23.xlsx</a:t>
            </a:r>
            <a:endParaRPr lang="en-US" dirty="0">
              <a:solidFill>
                <a:schemeClr val="bg1"/>
              </a:solidFill>
            </a:endParaRPr>
          </a:p>
        </p:txBody>
      </p:sp>
    </p:spTree>
    <p:extLst>
      <p:ext uri="{BB962C8B-B14F-4D97-AF65-F5344CB8AC3E}">
        <p14:creationId xmlns:p14="http://schemas.microsoft.com/office/powerpoint/2010/main" val="4122959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404" y="-203689"/>
            <a:ext cx="10363200" cy="1143000"/>
          </a:xfrm>
        </p:spPr>
        <p:txBody>
          <a:bodyPr/>
          <a:lstStyle/>
          <a:p>
            <a:r>
              <a:rPr lang="de-DE" dirty="0" smtClean="0">
                <a:solidFill>
                  <a:schemeClr val="bg1"/>
                </a:solidFill>
              </a:rPr>
              <a:t>The Visible </a:t>
            </a:r>
            <a:r>
              <a:rPr lang="de-DE" dirty="0" err="1" smtClean="0">
                <a:solidFill>
                  <a:schemeClr val="bg1"/>
                </a:solidFill>
              </a:rPr>
              <a:t>Length-Frequencies</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5DD9F1BD-E49B-4418-B440-8CE1330D745B}" type="slidenum">
              <a:rPr lang="en-US" altLang="de-DE" smtClean="0">
                <a:solidFill>
                  <a:srgbClr val="FFFF00"/>
                </a:solidFill>
              </a:rPr>
              <a:pPr/>
              <a:t>5</a:t>
            </a:fld>
            <a:endParaRPr lang="en-US" altLang="de-DE">
              <a:solidFill>
                <a:srgbClr val="FFFF00"/>
              </a:solidFill>
            </a:endParaRPr>
          </a:p>
        </p:txBody>
      </p:sp>
      <p:pic>
        <p:nvPicPr>
          <p:cNvPr id="4" name="Picture 3"/>
          <p:cNvPicPr>
            <a:picLocks noChangeAspect="1"/>
          </p:cNvPicPr>
          <p:nvPr/>
        </p:nvPicPr>
        <p:blipFill>
          <a:blip r:embed="rId3"/>
          <a:stretch>
            <a:fillRect/>
          </a:stretch>
        </p:blipFill>
        <p:spPr>
          <a:xfrm>
            <a:off x="1314450" y="706676"/>
            <a:ext cx="9753583" cy="6140209"/>
          </a:xfrm>
          <a:prstGeom prst="rect">
            <a:avLst/>
          </a:prstGeom>
        </p:spPr>
      </p:pic>
      <p:sp>
        <p:nvSpPr>
          <p:cNvPr id="5" name="Rectangle 4"/>
          <p:cNvSpPr/>
          <p:nvPr/>
        </p:nvSpPr>
        <p:spPr>
          <a:xfrm>
            <a:off x="10814246" y="6477000"/>
            <a:ext cx="1345240" cy="369332"/>
          </a:xfrm>
          <a:prstGeom prst="rect">
            <a:avLst/>
          </a:prstGeom>
        </p:spPr>
        <p:txBody>
          <a:bodyPr wrap="none">
            <a:spAutoFit/>
          </a:bodyPr>
          <a:lstStyle/>
          <a:p>
            <a:r>
              <a:rPr lang="de-DE" dirty="0">
                <a:solidFill>
                  <a:schemeClr val="bg1"/>
                </a:solidFill>
              </a:rPr>
              <a:t>Sim_23.xlsx</a:t>
            </a:r>
            <a:endParaRPr lang="en-US" dirty="0"/>
          </a:p>
        </p:txBody>
      </p:sp>
    </p:spTree>
    <p:extLst>
      <p:ext uri="{BB962C8B-B14F-4D97-AF65-F5344CB8AC3E}">
        <p14:creationId xmlns:p14="http://schemas.microsoft.com/office/powerpoint/2010/main" val="2186890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245" y="173367"/>
            <a:ext cx="10363200" cy="1143000"/>
          </a:xfrm>
        </p:spPr>
        <p:txBody>
          <a:bodyPr/>
          <a:lstStyle/>
          <a:p>
            <a:r>
              <a:rPr lang="de-DE" dirty="0" smtClean="0">
                <a:solidFill>
                  <a:schemeClr val="bg1"/>
                </a:solidFill>
              </a:rPr>
              <a:t>The LBB </a:t>
            </a:r>
            <a:r>
              <a:rPr lang="de-DE" dirty="0" err="1" smtClean="0">
                <a:solidFill>
                  <a:schemeClr val="bg1"/>
                </a:solidFill>
              </a:rPr>
              <a:t>Equations</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5DD9F1BD-E49B-4418-B440-8CE1330D745B}" type="slidenum">
              <a:rPr lang="en-US" altLang="de-DE" smtClean="0">
                <a:solidFill>
                  <a:srgbClr val="FFFF00"/>
                </a:solidFill>
              </a:rPr>
              <a:pPr/>
              <a:t>6</a:t>
            </a:fld>
            <a:endParaRPr lang="en-US" altLang="de-DE">
              <a:solidFill>
                <a:srgbClr val="FFFF00"/>
              </a:solidFill>
            </a:endParaRPr>
          </a:p>
        </p:txBody>
      </p:sp>
      <p:sp>
        <p:nvSpPr>
          <p:cNvPr id="6" name="TextBox 5"/>
          <p:cNvSpPr txBox="1"/>
          <p:nvPr/>
        </p:nvSpPr>
        <p:spPr>
          <a:xfrm>
            <a:off x="215809" y="5635914"/>
            <a:ext cx="11824071" cy="954107"/>
          </a:xfrm>
          <a:prstGeom prst="rect">
            <a:avLst/>
          </a:prstGeom>
          <a:noFill/>
        </p:spPr>
        <p:txBody>
          <a:bodyPr wrap="none" rtlCol="0">
            <a:spAutoFit/>
          </a:bodyPr>
          <a:lstStyle/>
          <a:p>
            <a:r>
              <a:rPr lang="de-DE" sz="2800" dirty="0" err="1" smtClean="0">
                <a:solidFill>
                  <a:schemeClr val="bg1"/>
                </a:solidFill>
              </a:rPr>
              <a:t>Using</a:t>
            </a:r>
            <a:r>
              <a:rPr lang="de-DE" sz="2800" dirty="0" smtClean="0">
                <a:solidFill>
                  <a:schemeClr val="bg1"/>
                </a:solidFill>
              </a:rPr>
              <a:t> a </a:t>
            </a:r>
            <a:r>
              <a:rPr lang="de-DE" sz="2800" dirty="0" err="1" smtClean="0">
                <a:solidFill>
                  <a:schemeClr val="bg1"/>
                </a:solidFill>
              </a:rPr>
              <a:t>Bayesian</a:t>
            </a:r>
            <a:r>
              <a:rPr lang="de-DE" sz="2800" dirty="0" smtClean="0">
                <a:solidFill>
                  <a:schemeClr val="bg1"/>
                </a:solidFill>
              </a:rPr>
              <a:t> </a:t>
            </a:r>
            <a:r>
              <a:rPr lang="de-DE" sz="2800" dirty="0" err="1" smtClean="0">
                <a:solidFill>
                  <a:schemeClr val="bg1"/>
                </a:solidFill>
              </a:rPr>
              <a:t>approach</a:t>
            </a:r>
            <a:r>
              <a:rPr lang="de-DE" sz="2800" dirty="0" smtClean="0">
                <a:solidFill>
                  <a:schemeClr val="bg1"/>
                </a:solidFill>
              </a:rPr>
              <a:t> </a:t>
            </a:r>
            <a:r>
              <a:rPr lang="de-DE" sz="2800" dirty="0" err="1" smtClean="0">
                <a:solidFill>
                  <a:schemeClr val="bg1"/>
                </a:solidFill>
              </a:rPr>
              <a:t>with</a:t>
            </a:r>
            <a:r>
              <a:rPr lang="de-DE" sz="2800" dirty="0" smtClean="0">
                <a:solidFill>
                  <a:schemeClr val="bg1"/>
                </a:solidFill>
              </a:rPr>
              <a:t> </a:t>
            </a:r>
            <a:r>
              <a:rPr lang="de-DE" sz="2800" dirty="0" err="1" smtClean="0">
                <a:solidFill>
                  <a:schemeClr val="bg1"/>
                </a:solidFill>
              </a:rPr>
              <a:t>priors</a:t>
            </a:r>
            <a:r>
              <a:rPr lang="de-DE" sz="2800" dirty="0" smtClean="0">
                <a:solidFill>
                  <a:schemeClr val="bg1"/>
                </a:solidFill>
              </a:rPr>
              <a:t> </a:t>
            </a:r>
            <a:r>
              <a:rPr lang="de-DE" sz="2800" dirty="0" err="1" smtClean="0">
                <a:solidFill>
                  <a:schemeClr val="bg1"/>
                </a:solidFill>
              </a:rPr>
              <a:t>derived</a:t>
            </a:r>
            <a:r>
              <a:rPr lang="de-DE" sz="2800" dirty="0" smtClean="0">
                <a:solidFill>
                  <a:schemeClr val="bg1"/>
                </a:solidFill>
              </a:rPr>
              <a:t> </a:t>
            </a:r>
            <a:r>
              <a:rPr lang="de-DE" sz="2800" dirty="0" err="1" smtClean="0">
                <a:solidFill>
                  <a:schemeClr val="bg1"/>
                </a:solidFill>
              </a:rPr>
              <a:t>from</a:t>
            </a:r>
            <a:r>
              <a:rPr lang="de-DE" sz="2800" dirty="0" smtClean="0">
                <a:solidFill>
                  <a:schemeClr val="bg1"/>
                </a:solidFill>
              </a:rPr>
              <a:t> </a:t>
            </a:r>
            <a:r>
              <a:rPr lang="de-DE" sz="2800" dirty="0" err="1" smtClean="0">
                <a:solidFill>
                  <a:schemeClr val="bg1"/>
                </a:solidFill>
              </a:rPr>
              <a:t>previous</a:t>
            </a:r>
            <a:r>
              <a:rPr lang="de-DE" sz="2800" dirty="0" smtClean="0">
                <a:solidFill>
                  <a:schemeClr val="bg1"/>
                </a:solidFill>
              </a:rPr>
              <a:t> </a:t>
            </a:r>
            <a:r>
              <a:rPr lang="de-DE" sz="2800" dirty="0" err="1" smtClean="0">
                <a:solidFill>
                  <a:schemeClr val="bg1"/>
                </a:solidFill>
              </a:rPr>
              <a:t>or</a:t>
            </a:r>
            <a:r>
              <a:rPr lang="de-DE" sz="2800" dirty="0" smtClean="0">
                <a:solidFill>
                  <a:schemeClr val="bg1"/>
                </a:solidFill>
              </a:rPr>
              <a:t> </a:t>
            </a:r>
            <a:r>
              <a:rPr lang="de-DE" sz="2800" dirty="0" err="1" smtClean="0">
                <a:solidFill>
                  <a:schemeClr val="bg1"/>
                </a:solidFill>
              </a:rPr>
              <a:t>aggregated</a:t>
            </a:r>
            <a:r>
              <a:rPr lang="de-DE" sz="2800" dirty="0" smtClean="0">
                <a:solidFill>
                  <a:schemeClr val="bg1"/>
                </a:solidFill>
              </a:rPr>
              <a:t> LFs,</a:t>
            </a:r>
          </a:p>
          <a:p>
            <a:r>
              <a:rPr lang="de-DE" sz="2800" dirty="0">
                <a:solidFill>
                  <a:schemeClr val="bg1"/>
                </a:solidFill>
              </a:rPr>
              <a:t>a</a:t>
            </a:r>
            <a:r>
              <a:rPr lang="de-DE" sz="2800" dirty="0" smtClean="0">
                <a:solidFill>
                  <a:schemeClr val="bg1"/>
                </a:solidFill>
              </a:rPr>
              <a:t>ll </a:t>
            </a:r>
            <a:r>
              <a:rPr lang="de-DE" sz="2800" dirty="0" err="1" smtClean="0">
                <a:solidFill>
                  <a:schemeClr val="bg1"/>
                </a:solidFill>
              </a:rPr>
              <a:t>parameters</a:t>
            </a:r>
            <a:r>
              <a:rPr lang="de-DE" sz="2800" dirty="0" smtClean="0">
                <a:solidFill>
                  <a:schemeClr val="bg1"/>
                </a:solidFill>
              </a:rPr>
              <a:t> </a:t>
            </a:r>
            <a:r>
              <a:rPr lang="de-DE" sz="2800" dirty="0" err="1" smtClean="0">
                <a:solidFill>
                  <a:schemeClr val="bg1"/>
                </a:solidFill>
              </a:rPr>
              <a:t>are</a:t>
            </a:r>
            <a:r>
              <a:rPr lang="de-DE" sz="2800" dirty="0" smtClean="0">
                <a:solidFill>
                  <a:schemeClr val="bg1"/>
                </a:solidFill>
              </a:rPr>
              <a:t> </a:t>
            </a:r>
            <a:r>
              <a:rPr lang="de-DE" sz="2800" dirty="0" err="1" smtClean="0">
                <a:solidFill>
                  <a:schemeClr val="bg1"/>
                </a:solidFill>
              </a:rPr>
              <a:t>estimated</a:t>
            </a:r>
            <a:r>
              <a:rPr lang="de-DE" sz="2800" dirty="0" smtClean="0">
                <a:solidFill>
                  <a:schemeClr val="bg1"/>
                </a:solidFill>
              </a:rPr>
              <a:t> </a:t>
            </a:r>
            <a:r>
              <a:rPr lang="de-DE" sz="2800" dirty="0" err="1" smtClean="0">
                <a:solidFill>
                  <a:schemeClr val="bg1"/>
                </a:solidFill>
              </a:rPr>
              <a:t>simultaneously</a:t>
            </a:r>
            <a:r>
              <a:rPr lang="de-DE" sz="2800" dirty="0" smtClean="0">
                <a:solidFill>
                  <a:schemeClr val="bg1"/>
                </a:solidFill>
              </a:rPr>
              <a:t>.</a:t>
            </a:r>
          </a:p>
        </p:txBody>
      </p:sp>
      <mc:AlternateContent xmlns:mc="http://schemas.openxmlformats.org/markup-compatibility/2006" xmlns:a14="http://schemas.microsoft.com/office/drawing/2010/main">
        <mc:Choice Requires="a14">
          <p:sp>
            <p:nvSpPr>
              <p:cNvPr id="4" name="TextBox 3"/>
              <p:cNvSpPr txBox="1"/>
              <p:nvPr/>
            </p:nvSpPr>
            <p:spPr>
              <a:xfrm>
                <a:off x="3725793" y="2750260"/>
                <a:ext cx="5139740" cy="12159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chemeClr val="bg1"/>
                              </a:solidFill>
                              <a:latin typeface="Cambria Math" panose="02040503050406030204" pitchFamily="18" charset="0"/>
                            </a:rPr>
                          </m:ctrlPr>
                        </m:sSubPr>
                        <m:e>
                          <m:r>
                            <a:rPr lang="de-DE" sz="2800" b="0" i="1" smtClean="0">
                              <a:solidFill>
                                <a:schemeClr val="bg1"/>
                              </a:solidFill>
                              <a:latin typeface="Cambria Math" panose="02040503050406030204" pitchFamily="18" charset="0"/>
                            </a:rPr>
                            <m:t>𝑁</m:t>
                          </m:r>
                        </m:e>
                        <m:sub>
                          <m:sSub>
                            <m:sSubPr>
                              <m:ctrlPr>
                                <a:rPr lang="en-US" sz="2800" i="1" smtClean="0">
                                  <a:solidFill>
                                    <a:schemeClr val="bg1"/>
                                  </a:solidFill>
                                  <a:latin typeface="Cambria Math" panose="02040503050406030204" pitchFamily="18" charset="0"/>
                                </a:rPr>
                              </m:ctrlPr>
                            </m:sSubPr>
                            <m:e>
                              <m:r>
                                <a:rPr lang="de-DE" sz="2800" b="0" i="1" smtClean="0">
                                  <a:solidFill>
                                    <a:schemeClr val="bg1"/>
                                  </a:solidFill>
                                  <a:latin typeface="Cambria Math" panose="02040503050406030204" pitchFamily="18" charset="0"/>
                                </a:rPr>
                                <m:t>𝐿</m:t>
                              </m:r>
                            </m:e>
                            <m:sub>
                              <m:r>
                                <a:rPr lang="de-DE" sz="2800" b="0" i="1" smtClean="0">
                                  <a:solidFill>
                                    <a:schemeClr val="bg1"/>
                                  </a:solidFill>
                                  <a:latin typeface="Cambria Math" panose="02040503050406030204" pitchFamily="18" charset="0"/>
                                </a:rPr>
                                <m:t>𝑖</m:t>
                              </m:r>
                            </m:sub>
                          </m:sSub>
                        </m:sub>
                      </m:sSub>
                      <m:r>
                        <a:rPr lang="de-DE" sz="2800" b="0" i="1" smtClean="0">
                          <a:solidFill>
                            <a:schemeClr val="bg1"/>
                          </a:solidFill>
                          <a:latin typeface="Cambria Math" panose="02040503050406030204" pitchFamily="18" charset="0"/>
                        </a:rPr>
                        <m:t>=</m:t>
                      </m:r>
                      <m:sSub>
                        <m:sSubPr>
                          <m:ctrlPr>
                            <a:rPr lang="en-US" sz="2800" i="1">
                              <a:solidFill>
                                <a:schemeClr val="bg1"/>
                              </a:solidFill>
                              <a:latin typeface="Cambria Math" panose="02040503050406030204" pitchFamily="18" charset="0"/>
                            </a:rPr>
                          </m:ctrlPr>
                        </m:sSubPr>
                        <m:e>
                          <m:r>
                            <a:rPr lang="de-DE" sz="2800" i="1">
                              <a:solidFill>
                                <a:schemeClr val="bg1"/>
                              </a:solidFill>
                              <a:latin typeface="Cambria Math" panose="02040503050406030204" pitchFamily="18" charset="0"/>
                            </a:rPr>
                            <m:t>𝑁</m:t>
                          </m:r>
                        </m:e>
                        <m:sub>
                          <m:sSub>
                            <m:sSubPr>
                              <m:ctrlPr>
                                <a:rPr lang="en-US" sz="2800" i="1">
                                  <a:solidFill>
                                    <a:schemeClr val="bg1"/>
                                  </a:solidFill>
                                  <a:latin typeface="Cambria Math" panose="02040503050406030204" pitchFamily="18" charset="0"/>
                                </a:rPr>
                              </m:ctrlPr>
                            </m:sSubPr>
                            <m:e>
                              <m:r>
                                <a:rPr lang="de-DE" sz="2800" i="1">
                                  <a:solidFill>
                                    <a:schemeClr val="bg1"/>
                                  </a:solidFill>
                                  <a:latin typeface="Cambria Math" panose="02040503050406030204" pitchFamily="18" charset="0"/>
                                </a:rPr>
                                <m:t>𝐿</m:t>
                              </m:r>
                            </m:e>
                            <m:sub>
                              <m:r>
                                <a:rPr lang="de-DE" sz="2800" i="1">
                                  <a:solidFill>
                                    <a:schemeClr val="bg1"/>
                                  </a:solidFill>
                                  <a:latin typeface="Cambria Math" panose="02040503050406030204" pitchFamily="18" charset="0"/>
                                </a:rPr>
                                <m:t>𝑖</m:t>
                              </m:r>
                              <m:r>
                                <a:rPr lang="de-DE" sz="2800" b="0" i="1" smtClean="0">
                                  <a:solidFill>
                                    <a:schemeClr val="bg1"/>
                                  </a:solidFill>
                                  <a:latin typeface="Cambria Math" panose="02040503050406030204" pitchFamily="18" charset="0"/>
                                </a:rPr>
                                <m:t>−1</m:t>
                              </m:r>
                            </m:sub>
                          </m:sSub>
                        </m:sub>
                      </m:sSub>
                      <m:r>
                        <a:rPr lang="de-DE" sz="2800" b="0" i="1" smtClean="0">
                          <a:solidFill>
                            <a:schemeClr val="bg1"/>
                          </a:solidFill>
                          <a:latin typeface="Cambria Math" panose="02040503050406030204" pitchFamily="18" charset="0"/>
                        </a:rPr>
                        <m:t> </m:t>
                      </m:r>
                      <m:sSup>
                        <m:sSupPr>
                          <m:ctrlPr>
                            <a:rPr lang="de-DE" sz="2800" b="0" i="1" smtClean="0">
                              <a:solidFill>
                                <a:schemeClr val="bg1"/>
                              </a:solidFill>
                              <a:latin typeface="Cambria Math" panose="02040503050406030204" pitchFamily="18" charset="0"/>
                            </a:rPr>
                          </m:ctrlPr>
                        </m:sSupPr>
                        <m:e>
                          <m:d>
                            <m:dPr>
                              <m:ctrlPr>
                                <a:rPr lang="de-DE" sz="2800" i="1">
                                  <a:solidFill>
                                    <a:schemeClr val="bg1"/>
                                  </a:solidFill>
                                  <a:latin typeface="Cambria Math" panose="02040503050406030204" pitchFamily="18" charset="0"/>
                                </a:rPr>
                              </m:ctrlPr>
                            </m:dPr>
                            <m:e>
                              <m:f>
                                <m:fPr>
                                  <m:ctrlPr>
                                    <a:rPr lang="de-DE" sz="2800" i="1">
                                      <a:solidFill>
                                        <a:schemeClr val="bg1"/>
                                      </a:solidFill>
                                      <a:latin typeface="Cambria Math" panose="02040503050406030204" pitchFamily="18" charset="0"/>
                                    </a:rPr>
                                  </m:ctrlPr>
                                </m:fPr>
                                <m:num>
                                  <m:sSub>
                                    <m:sSubPr>
                                      <m:ctrlPr>
                                        <a:rPr lang="de-DE" sz="2800" i="1">
                                          <a:solidFill>
                                            <a:schemeClr val="bg1"/>
                                          </a:solidFill>
                                          <a:latin typeface="Cambria Math" panose="02040503050406030204" pitchFamily="18" charset="0"/>
                                        </a:rPr>
                                      </m:ctrlPr>
                                    </m:sSubPr>
                                    <m:e>
                                      <m:r>
                                        <a:rPr lang="de-DE" sz="2800" i="1">
                                          <a:solidFill>
                                            <a:schemeClr val="bg1"/>
                                          </a:solidFill>
                                          <a:latin typeface="Cambria Math" panose="02040503050406030204" pitchFamily="18" charset="0"/>
                                        </a:rPr>
                                        <m:t>𝐿</m:t>
                                      </m:r>
                                    </m:e>
                                    <m:sub>
                                      <m:r>
                                        <a:rPr lang="de-DE" sz="2800" b="0" i="1" smtClean="0">
                                          <a:solidFill>
                                            <a:schemeClr val="bg1"/>
                                          </a:solidFill>
                                          <a:latin typeface="Cambria Math" panose="02040503050406030204" pitchFamily="18" charset="0"/>
                                        </a:rPr>
                                        <m:t>𝑖</m:t>
                                      </m:r>
                                      <m:r>
                                        <a:rPr lang="de-DE" sz="2800" b="0" i="1" smtClean="0">
                                          <a:solidFill>
                                            <a:schemeClr val="bg1"/>
                                          </a:solidFill>
                                          <a:latin typeface="Cambria Math" panose="02040503050406030204" pitchFamily="18" charset="0"/>
                                          <a:ea typeface="Cambria Math" panose="02040503050406030204" pitchFamily="18" charset="0"/>
                                        </a:rPr>
                                        <m:t>𝑛𝑓</m:t>
                                      </m:r>
                                    </m:sub>
                                  </m:sSub>
                                  <m:r>
                                    <a:rPr lang="de-DE" sz="2800" i="1">
                                      <a:solidFill>
                                        <a:schemeClr val="bg1"/>
                                      </a:solidFill>
                                      <a:latin typeface="Cambria Math" panose="02040503050406030204" pitchFamily="18" charset="0"/>
                                    </a:rPr>
                                    <m:t>−</m:t>
                                  </m:r>
                                  <m:sSub>
                                    <m:sSubPr>
                                      <m:ctrlPr>
                                        <a:rPr lang="de-DE" sz="2800" i="1">
                                          <a:solidFill>
                                            <a:schemeClr val="bg1"/>
                                          </a:solidFill>
                                          <a:latin typeface="Cambria Math" panose="02040503050406030204" pitchFamily="18" charset="0"/>
                                        </a:rPr>
                                      </m:ctrlPr>
                                    </m:sSubPr>
                                    <m:e>
                                      <m:r>
                                        <a:rPr lang="de-DE" sz="2800" i="1">
                                          <a:solidFill>
                                            <a:schemeClr val="bg1"/>
                                          </a:solidFill>
                                          <a:latin typeface="Cambria Math" panose="02040503050406030204" pitchFamily="18" charset="0"/>
                                        </a:rPr>
                                        <m:t>𝐿</m:t>
                                      </m:r>
                                    </m:e>
                                    <m:sub>
                                      <m:r>
                                        <a:rPr lang="de-DE" sz="2800" i="1">
                                          <a:solidFill>
                                            <a:schemeClr val="bg1"/>
                                          </a:solidFill>
                                          <a:latin typeface="Cambria Math" panose="02040503050406030204" pitchFamily="18" charset="0"/>
                                        </a:rPr>
                                        <m:t>𝑖</m:t>
                                      </m:r>
                                    </m:sub>
                                  </m:sSub>
                                </m:num>
                                <m:den>
                                  <m:sSub>
                                    <m:sSubPr>
                                      <m:ctrlPr>
                                        <a:rPr lang="de-DE" sz="2800" i="1">
                                          <a:solidFill>
                                            <a:schemeClr val="bg1"/>
                                          </a:solidFill>
                                          <a:latin typeface="Cambria Math" panose="02040503050406030204" pitchFamily="18" charset="0"/>
                                        </a:rPr>
                                      </m:ctrlPr>
                                    </m:sSubPr>
                                    <m:e>
                                      <m:r>
                                        <a:rPr lang="de-DE" sz="2800" i="1">
                                          <a:solidFill>
                                            <a:schemeClr val="bg1"/>
                                          </a:solidFill>
                                          <a:latin typeface="Cambria Math" panose="02040503050406030204" pitchFamily="18" charset="0"/>
                                        </a:rPr>
                                        <m:t>𝐿</m:t>
                                      </m:r>
                                    </m:e>
                                    <m:sub>
                                      <m:r>
                                        <a:rPr lang="de-DE" sz="2800" b="0" i="1" smtClean="0">
                                          <a:solidFill>
                                            <a:schemeClr val="bg1"/>
                                          </a:solidFill>
                                          <a:latin typeface="Cambria Math" panose="02040503050406030204" pitchFamily="18" charset="0"/>
                                        </a:rPr>
                                        <m:t>𝑖𝑛𝑓</m:t>
                                      </m:r>
                                    </m:sub>
                                  </m:sSub>
                                  <m:r>
                                    <a:rPr lang="de-DE" sz="2800" i="1">
                                      <a:solidFill>
                                        <a:schemeClr val="bg1"/>
                                      </a:solidFill>
                                      <a:latin typeface="Cambria Math" panose="02040503050406030204" pitchFamily="18" charset="0"/>
                                      <a:ea typeface="Cambria Math" panose="02040503050406030204" pitchFamily="18" charset="0"/>
                                    </a:rPr>
                                    <m:t>−</m:t>
                                  </m:r>
                                  <m:sSub>
                                    <m:sSubPr>
                                      <m:ctrlPr>
                                        <a:rPr lang="de-DE" sz="2800" i="1">
                                          <a:solidFill>
                                            <a:schemeClr val="bg1"/>
                                          </a:solidFill>
                                          <a:latin typeface="Cambria Math" panose="02040503050406030204" pitchFamily="18" charset="0"/>
                                        </a:rPr>
                                      </m:ctrlPr>
                                    </m:sSubPr>
                                    <m:e>
                                      <m:r>
                                        <a:rPr lang="de-DE" sz="2800" i="1">
                                          <a:solidFill>
                                            <a:schemeClr val="bg1"/>
                                          </a:solidFill>
                                          <a:latin typeface="Cambria Math" panose="02040503050406030204" pitchFamily="18" charset="0"/>
                                        </a:rPr>
                                        <m:t>𝐿</m:t>
                                      </m:r>
                                    </m:e>
                                    <m:sub>
                                      <m:r>
                                        <a:rPr lang="de-DE" sz="2800" i="1">
                                          <a:solidFill>
                                            <a:schemeClr val="bg1"/>
                                          </a:solidFill>
                                          <a:latin typeface="Cambria Math" panose="02040503050406030204" pitchFamily="18" charset="0"/>
                                        </a:rPr>
                                        <m:t>𝑖</m:t>
                                      </m:r>
                                      <m:r>
                                        <a:rPr lang="de-DE" sz="2800" i="1">
                                          <a:solidFill>
                                            <a:schemeClr val="bg1"/>
                                          </a:solidFill>
                                          <a:latin typeface="Cambria Math" panose="02040503050406030204" pitchFamily="18" charset="0"/>
                                        </a:rPr>
                                        <m:t>−1</m:t>
                                      </m:r>
                                    </m:sub>
                                  </m:sSub>
                                </m:den>
                              </m:f>
                            </m:e>
                          </m:d>
                        </m:e>
                        <m:sup>
                          <m:f>
                            <m:fPr>
                              <m:ctrlPr>
                                <a:rPr lang="de-DE" sz="2800" b="0" i="1" smtClean="0">
                                  <a:solidFill>
                                    <a:schemeClr val="bg1"/>
                                  </a:solidFill>
                                  <a:latin typeface="Cambria Math" panose="02040503050406030204" pitchFamily="18" charset="0"/>
                                </a:rPr>
                              </m:ctrlPr>
                            </m:fPr>
                            <m:num>
                              <m:r>
                                <a:rPr lang="de-DE" sz="2800" b="0" i="1" smtClean="0">
                                  <a:solidFill>
                                    <a:schemeClr val="bg1"/>
                                  </a:solidFill>
                                  <a:latin typeface="Cambria Math" panose="02040503050406030204" pitchFamily="18" charset="0"/>
                                </a:rPr>
                                <m:t>𝑀</m:t>
                              </m:r>
                            </m:num>
                            <m:den>
                              <m:r>
                                <a:rPr lang="de-DE" sz="2800" b="0" i="1" smtClean="0">
                                  <a:solidFill>
                                    <a:schemeClr val="bg1"/>
                                  </a:solidFill>
                                  <a:latin typeface="Cambria Math" panose="02040503050406030204" pitchFamily="18" charset="0"/>
                                </a:rPr>
                                <m:t>𝐾</m:t>
                              </m:r>
                            </m:den>
                          </m:f>
                          <m:r>
                            <a:rPr lang="de-DE" sz="2800" b="0" i="1" smtClean="0">
                              <a:solidFill>
                                <a:schemeClr val="bg1"/>
                              </a:solidFill>
                              <a:latin typeface="Cambria Math" panose="02040503050406030204" pitchFamily="18" charset="0"/>
                            </a:rPr>
                            <m:t>+</m:t>
                          </m:r>
                          <m:f>
                            <m:fPr>
                              <m:ctrlPr>
                                <a:rPr lang="de-DE" sz="2800" b="0" i="1" smtClean="0">
                                  <a:solidFill>
                                    <a:schemeClr val="bg1"/>
                                  </a:solidFill>
                                  <a:latin typeface="Cambria Math" panose="02040503050406030204" pitchFamily="18" charset="0"/>
                                </a:rPr>
                              </m:ctrlPr>
                            </m:fPr>
                            <m:num>
                              <m:r>
                                <a:rPr lang="de-DE" sz="2800" b="0" i="1" smtClean="0">
                                  <a:solidFill>
                                    <a:schemeClr val="bg1"/>
                                  </a:solidFill>
                                  <a:latin typeface="Cambria Math" panose="02040503050406030204" pitchFamily="18" charset="0"/>
                                </a:rPr>
                                <m:t>𝐹</m:t>
                              </m:r>
                            </m:num>
                            <m:den>
                              <m:r>
                                <a:rPr lang="de-DE" sz="2800" b="0" i="1" smtClean="0">
                                  <a:solidFill>
                                    <a:schemeClr val="bg1"/>
                                  </a:solidFill>
                                  <a:latin typeface="Cambria Math" panose="02040503050406030204" pitchFamily="18" charset="0"/>
                                </a:rPr>
                                <m:t>𝐾</m:t>
                              </m:r>
                            </m:den>
                          </m:f>
                          <m:r>
                            <a:rPr lang="de-DE" sz="2800" b="0" i="1" smtClean="0">
                              <a:solidFill>
                                <a:schemeClr val="bg1"/>
                              </a:solidFill>
                              <a:latin typeface="Cambria Math" panose="02040503050406030204" pitchFamily="18" charset="0"/>
                            </a:rPr>
                            <m:t> </m:t>
                          </m:r>
                          <m:sSub>
                            <m:sSubPr>
                              <m:ctrlPr>
                                <a:rPr lang="de-DE" sz="2800" b="0" i="1" smtClean="0">
                                  <a:solidFill>
                                    <a:schemeClr val="bg1"/>
                                  </a:solidFill>
                                  <a:latin typeface="Cambria Math" panose="02040503050406030204" pitchFamily="18" charset="0"/>
                                </a:rPr>
                              </m:ctrlPr>
                            </m:sSubPr>
                            <m:e>
                              <m:r>
                                <a:rPr lang="de-DE" sz="2800" b="0" i="1" smtClean="0">
                                  <a:solidFill>
                                    <a:schemeClr val="bg1"/>
                                  </a:solidFill>
                                  <a:latin typeface="Cambria Math" panose="02040503050406030204" pitchFamily="18" charset="0"/>
                                </a:rPr>
                                <m:t>𝑆</m:t>
                              </m:r>
                            </m:e>
                            <m:sub>
                              <m:sSub>
                                <m:sSubPr>
                                  <m:ctrlPr>
                                    <a:rPr lang="de-DE" sz="2800" b="0" i="1" smtClean="0">
                                      <a:solidFill>
                                        <a:schemeClr val="bg1"/>
                                      </a:solidFill>
                                      <a:latin typeface="Cambria Math" panose="02040503050406030204" pitchFamily="18" charset="0"/>
                                    </a:rPr>
                                  </m:ctrlPr>
                                </m:sSubPr>
                                <m:e>
                                  <m:r>
                                    <a:rPr lang="de-DE" sz="2800" b="0" i="1" smtClean="0">
                                      <a:solidFill>
                                        <a:schemeClr val="bg1"/>
                                      </a:solidFill>
                                      <a:latin typeface="Cambria Math" panose="02040503050406030204" pitchFamily="18" charset="0"/>
                                    </a:rPr>
                                    <m:t>𝐿</m:t>
                                  </m:r>
                                </m:e>
                                <m:sub>
                                  <m:r>
                                    <a:rPr lang="de-DE" sz="2800" b="0" i="1" smtClean="0">
                                      <a:solidFill>
                                        <a:schemeClr val="bg1"/>
                                      </a:solidFill>
                                      <a:latin typeface="Cambria Math" panose="02040503050406030204" pitchFamily="18" charset="0"/>
                                    </a:rPr>
                                    <m:t>𝑖</m:t>
                                  </m:r>
                                </m:sub>
                              </m:sSub>
                            </m:sub>
                          </m:sSub>
                        </m:sup>
                      </m:sSup>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725793" y="2750260"/>
                <a:ext cx="5139740" cy="1215974"/>
              </a:xfrm>
              <a:prstGeom prst="rect">
                <a:avLst/>
              </a:prstGeom>
              <a:blipFill rotWithShape="0">
                <a:blip r:embed="rId2"/>
                <a:stretch>
                  <a:fillRect/>
                </a:stretch>
              </a:blipFill>
            </p:spPr>
            <p:txBody>
              <a:bodyPr/>
              <a:lstStyle/>
              <a:p>
                <a:r>
                  <a:rPr lang="en-US">
                    <a:noFill/>
                  </a:rPr>
                  <a:t> </a:t>
                </a:r>
              </a:p>
            </p:txBody>
          </p:sp>
        </mc:Fallback>
      </mc:AlternateContent>
      <p:sp>
        <p:nvSpPr>
          <p:cNvPr id="8" name="TextBox 7"/>
          <p:cNvSpPr txBox="1"/>
          <p:nvPr/>
        </p:nvSpPr>
        <p:spPr>
          <a:xfrm>
            <a:off x="677837" y="3137911"/>
            <a:ext cx="1951175" cy="584775"/>
          </a:xfrm>
          <a:prstGeom prst="rect">
            <a:avLst/>
          </a:prstGeom>
          <a:noFill/>
        </p:spPr>
        <p:txBody>
          <a:bodyPr wrap="none" rtlCol="0">
            <a:spAutoFit/>
          </a:bodyPr>
          <a:lstStyle/>
          <a:p>
            <a:r>
              <a:rPr lang="de-DE" sz="3200" dirty="0" err="1" smtClean="0">
                <a:solidFill>
                  <a:schemeClr val="bg1"/>
                </a:solidFill>
              </a:rPr>
              <a:t>Survivors</a:t>
            </a:r>
            <a:r>
              <a:rPr lang="de-DE" sz="3200" dirty="0" smtClean="0">
                <a:solidFill>
                  <a:schemeClr val="bg1"/>
                </a:solidFill>
              </a:rPr>
              <a:t>:</a:t>
            </a:r>
            <a:r>
              <a:rPr lang="de-DE" dirty="0" smtClean="0">
                <a:solidFill>
                  <a:schemeClr val="bg1"/>
                </a:solidFill>
              </a:rPr>
              <a:t> </a:t>
            </a:r>
            <a:endParaRPr lang="en-US" dirty="0">
              <a:solidFill>
                <a:schemeClr val="bg1"/>
              </a:solidFill>
            </a:endParaRPr>
          </a:p>
        </p:txBody>
      </p:sp>
      <p:sp>
        <p:nvSpPr>
          <p:cNvPr id="9" name="TextBox 8"/>
          <p:cNvSpPr txBox="1"/>
          <p:nvPr/>
        </p:nvSpPr>
        <p:spPr>
          <a:xfrm>
            <a:off x="705134" y="4267202"/>
            <a:ext cx="2557110" cy="1077218"/>
          </a:xfrm>
          <a:prstGeom prst="rect">
            <a:avLst/>
          </a:prstGeom>
          <a:noFill/>
        </p:spPr>
        <p:txBody>
          <a:bodyPr wrap="none" rtlCol="0">
            <a:spAutoFit/>
          </a:bodyPr>
          <a:lstStyle/>
          <a:p>
            <a:r>
              <a:rPr lang="de-DE" sz="3200" dirty="0" smtClean="0">
                <a:solidFill>
                  <a:schemeClr val="bg1"/>
                </a:solidFill>
              </a:rPr>
              <a:t>Vulnerable/</a:t>
            </a:r>
          </a:p>
          <a:p>
            <a:r>
              <a:rPr lang="de-DE" sz="3200" dirty="0" smtClean="0">
                <a:solidFill>
                  <a:schemeClr val="bg1"/>
                </a:solidFill>
              </a:rPr>
              <a:t>relative catch:</a:t>
            </a:r>
            <a:r>
              <a:rPr lang="de-DE" dirty="0" smtClean="0">
                <a:solidFill>
                  <a:schemeClr val="bg1"/>
                </a:solidFill>
              </a:rPr>
              <a:t> </a:t>
            </a:r>
            <a:endParaRPr lang="en-US" dirty="0">
              <a:solidFill>
                <a:schemeClr val="bg1"/>
              </a:solidFill>
            </a:endParaRPr>
          </a:p>
        </p:txBody>
      </p:sp>
      <mc:AlternateContent xmlns:mc="http://schemas.openxmlformats.org/markup-compatibility/2006" xmlns:a14="http://schemas.microsoft.com/office/drawing/2010/main">
        <mc:Choice Requires="a14">
          <p:sp>
            <p:nvSpPr>
              <p:cNvPr id="11" name="TextBox 10"/>
              <p:cNvSpPr txBox="1"/>
              <p:nvPr/>
            </p:nvSpPr>
            <p:spPr>
              <a:xfrm>
                <a:off x="3882397" y="4445334"/>
                <a:ext cx="1962525" cy="472950"/>
              </a:xfrm>
              <a:prstGeom prst="rect">
                <a:avLst/>
              </a:prstGeom>
              <a:noFill/>
            </p:spPr>
            <p:txBody>
              <a:bodyPr wrap="none" lIns="0" tIns="0" rIns="0" bIns="0" rtlCol="0">
                <a:spAutoFit/>
              </a:bodyPr>
              <a:lstStyle/>
              <a:p>
                <a14:m>
                  <m:oMath xmlns:m="http://schemas.openxmlformats.org/officeDocument/2006/math">
                    <m:sSub>
                      <m:sSubPr>
                        <m:ctrlPr>
                          <a:rPr lang="en-US" sz="2800" i="1" smtClean="0">
                            <a:solidFill>
                              <a:schemeClr val="bg1"/>
                            </a:solidFill>
                            <a:latin typeface="Cambria Math" panose="02040503050406030204" pitchFamily="18" charset="0"/>
                          </a:rPr>
                        </m:ctrlPr>
                      </m:sSubPr>
                      <m:e>
                        <m:r>
                          <a:rPr lang="de-DE" sz="2800" b="0" i="1" smtClean="0">
                            <a:solidFill>
                              <a:schemeClr val="bg1"/>
                            </a:solidFill>
                            <a:latin typeface="Cambria Math" panose="02040503050406030204" pitchFamily="18" charset="0"/>
                          </a:rPr>
                          <m:t>𝐶</m:t>
                        </m:r>
                      </m:e>
                      <m:sub>
                        <m:sSub>
                          <m:sSubPr>
                            <m:ctrlPr>
                              <a:rPr lang="en-US" sz="2800" i="1" smtClean="0">
                                <a:solidFill>
                                  <a:schemeClr val="bg1"/>
                                </a:solidFill>
                                <a:latin typeface="Cambria Math" panose="02040503050406030204" pitchFamily="18" charset="0"/>
                              </a:rPr>
                            </m:ctrlPr>
                          </m:sSubPr>
                          <m:e>
                            <m:r>
                              <a:rPr lang="de-DE" sz="2800" b="0" i="1" smtClean="0">
                                <a:solidFill>
                                  <a:schemeClr val="bg1"/>
                                </a:solidFill>
                                <a:latin typeface="Cambria Math" panose="02040503050406030204" pitchFamily="18" charset="0"/>
                              </a:rPr>
                              <m:t>𝐿</m:t>
                            </m:r>
                          </m:e>
                          <m:sub>
                            <m:r>
                              <a:rPr lang="de-DE" sz="2800" b="0" i="1" smtClean="0">
                                <a:solidFill>
                                  <a:schemeClr val="bg1"/>
                                </a:solidFill>
                                <a:latin typeface="Cambria Math" panose="02040503050406030204" pitchFamily="18" charset="0"/>
                              </a:rPr>
                              <m:t>𝑖</m:t>
                            </m:r>
                          </m:sub>
                        </m:sSub>
                      </m:sub>
                    </m:sSub>
                    <m:r>
                      <a:rPr lang="de-DE" sz="2800" b="0" i="1" smtClean="0">
                        <a:solidFill>
                          <a:schemeClr val="bg1"/>
                        </a:solidFill>
                        <a:latin typeface="Cambria Math" panose="02040503050406030204" pitchFamily="18" charset="0"/>
                      </a:rPr>
                      <m:t>=</m:t>
                    </m:r>
                    <m:sSub>
                      <m:sSubPr>
                        <m:ctrlPr>
                          <a:rPr lang="en-US" sz="2800" i="1">
                            <a:solidFill>
                              <a:schemeClr val="bg1"/>
                            </a:solidFill>
                            <a:latin typeface="Cambria Math" panose="02040503050406030204" pitchFamily="18" charset="0"/>
                          </a:rPr>
                        </m:ctrlPr>
                      </m:sSubPr>
                      <m:e>
                        <m:r>
                          <a:rPr lang="de-DE" sz="2800" i="1">
                            <a:solidFill>
                              <a:schemeClr val="bg1"/>
                            </a:solidFill>
                            <a:latin typeface="Cambria Math" panose="02040503050406030204" pitchFamily="18" charset="0"/>
                          </a:rPr>
                          <m:t>𝑁</m:t>
                        </m:r>
                      </m:e>
                      <m:sub>
                        <m:sSub>
                          <m:sSubPr>
                            <m:ctrlPr>
                              <a:rPr lang="en-US" sz="2800" i="1">
                                <a:solidFill>
                                  <a:schemeClr val="bg1"/>
                                </a:solidFill>
                                <a:latin typeface="Cambria Math" panose="02040503050406030204" pitchFamily="18" charset="0"/>
                              </a:rPr>
                            </m:ctrlPr>
                          </m:sSubPr>
                          <m:e>
                            <m:r>
                              <a:rPr lang="de-DE" sz="2800" i="1">
                                <a:solidFill>
                                  <a:schemeClr val="bg1"/>
                                </a:solidFill>
                                <a:latin typeface="Cambria Math" panose="02040503050406030204" pitchFamily="18" charset="0"/>
                              </a:rPr>
                              <m:t>𝐿</m:t>
                            </m:r>
                          </m:e>
                          <m:sub>
                            <m:r>
                              <a:rPr lang="de-DE" sz="2800" i="1">
                                <a:solidFill>
                                  <a:schemeClr val="bg1"/>
                                </a:solidFill>
                                <a:latin typeface="Cambria Math" panose="02040503050406030204" pitchFamily="18" charset="0"/>
                              </a:rPr>
                              <m:t>𝑖</m:t>
                            </m:r>
                          </m:sub>
                        </m:sSub>
                      </m:sub>
                    </m:sSub>
                  </m:oMath>
                </a14:m>
                <a:r>
                  <a:rPr lang="en-US" sz="2800" dirty="0" smtClean="0"/>
                  <a:t> </a:t>
                </a:r>
                <a14:m>
                  <m:oMath xmlns:m="http://schemas.openxmlformats.org/officeDocument/2006/math">
                    <m:sSub>
                      <m:sSubPr>
                        <m:ctrlPr>
                          <a:rPr lang="en-US" sz="2800" i="1">
                            <a:solidFill>
                              <a:schemeClr val="bg1"/>
                            </a:solidFill>
                            <a:latin typeface="Cambria Math" panose="02040503050406030204" pitchFamily="18" charset="0"/>
                          </a:rPr>
                        </m:ctrlPr>
                      </m:sSubPr>
                      <m:e>
                        <m:r>
                          <a:rPr lang="de-DE" sz="2800" b="0" i="1" smtClean="0">
                            <a:solidFill>
                              <a:schemeClr val="bg1"/>
                            </a:solidFill>
                            <a:latin typeface="Cambria Math" panose="02040503050406030204" pitchFamily="18" charset="0"/>
                          </a:rPr>
                          <m:t>𝑆</m:t>
                        </m:r>
                      </m:e>
                      <m:sub>
                        <m:sSub>
                          <m:sSubPr>
                            <m:ctrlPr>
                              <a:rPr lang="en-US" sz="2800" i="1">
                                <a:solidFill>
                                  <a:schemeClr val="bg1"/>
                                </a:solidFill>
                                <a:latin typeface="Cambria Math" panose="02040503050406030204" pitchFamily="18" charset="0"/>
                              </a:rPr>
                            </m:ctrlPr>
                          </m:sSubPr>
                          <m:e>
                            <m:r>
                              <a:rPr lang="de-DE" sz="2800" i="1">
                                <a:solidFill>
                                  <a:schemeClr val="bg1"/>
                                </a:solidFill>
                                <a:latin typeface="Cambria Math" panose="02040503050406030204" pitchFamily="18" charset="0"/>
                              </a:rPr>
                              <m:t>𝐿</m:t>
                            </m:r>
                          </m:e>
                          <m:sub>
                            <m:r>
                              <a:rPr lang="de-DE" sz="2800" i="1">
                                <a:solidFill>
                                  <a:schemeClr val="bg1"/>
                                </a:solidFill>
                                <a:latin typeface="Cambria Math" panose="02040503050406030204" pitchFamily="18" charset="0"/>
                              </a:rPr>
                              <m:t>𝑖</m:t>
                            </m:r>
                          </m:sub>
                        </m:sSub>
                      </m:sub>
                    </m:sSub>
                  </m:oMath>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882397" y="4445334"/>
                <a:ext cx="1962525" cy="472950"/>
              </a:xfrm>
              <a:prstGeom prst="rect">
                <a:avLst/>
              </a:prstGeom>
              <a:blipFill rotWithShape="0">
                <a:blip r:embed="rId3"/>
                <a:stretch>
                  <a:fillRect/>
                </a:stretch>
              </a:blipFill>
            </p:spPr>
            <p:txBody>
              <a:bodyPr/>
              <a:lstStyle/>
              <a:p>
                <a:r>
                  <a:rPr lang="en-US">
                    <a:noFill/>
                  </a:rPr>
                  <a:t> </a:t>
                </a:r>
              </a:p>
            </p:txBody>
          </p:sp>
        </mc:Fallback>
      </mc:AlternateContent>
      <p:sp>
        <p:nvSpPr>
          <p:cNvPr id="12" name="TextBox 11"/>
          <p:cNvSpPr txBox="1"/>
          <p:nvPr/>
        </p:nvSpPr>
        <p:spPr>
          <a:xfrm>
            <a:off x="668739" y="1816784"/>
            <a:ext cx="2970493" cy="584775"/>
          </a:xfrm>
          <a:prstGeom prst="rect">
            <a:avLst/>
          </a:prstGeom>
          <a:noFill/>
        </p:spPr>
        <p:txBody>
          <a:bodyPr wrap="none" rtlCol="0">
            <a:spAutoFit/>
          </a:bodyPr>
          <a:lstStyle/>
          <a:p>
            <a:r>
              <a:rPr lang="de-DE" sz="3200" dirty="0" err="1" smtClean="0">
                <a:solidFill>
                  <a:schemeClr val="bg1"/>
                </a:solidFill>
              </a:rPr>
              <a:t>Gear-selectivity</a:t>
            </a:r>
            <a:r>
              <a:rPr lang="de-DE" sz="3200" dirty="0" smtClean="0">
                <a:solidFill>
                  <a:schemeClr val="bg1"/>
                </a:solidFill>
              </a:rPr>
              <a:t>:</a:t>
            </a:r>
            <a:r>
              <a:rPr lang="de-DE" dirty="0" smtClean="0">
                <a:solidFill>
                  <a:schemeClr val="bg1"/>
                </a:solidFill>
              </a:rPr>
              <a:t> </a:t>
            </a:r>
            <a:endParaRPr lang="en-US" dirty="0">
              <a:solidFill>
                <a:schemeClr val="bg1"/>
              </a:solidFill>
            </a:endParaRPr>
          </a:p>
        </p:txBody>
      </p:sp>
      <mc:AlternateContent xmlns:mc="http://schemas.openxmlformats.org/markup-compatibility/2006" xmlns:a14="http://schemas.microsoft.com/office/drawing/2010/main">
        <mc:Choice Requires="a14">
          <p:sp>
            <p:nvSpPr>
              <p:cNvPr id="13" name="TextBox 12"/>
              <p:cNvSpPr txBox="1"/>
              <p:nvPr/>
            </p:nvSpPr>
            <p:spPr>
              <a:xfrm>
                <a:off x="3725793" y="1717696"/>
                <a:ext cx="3375924" cy="8238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chemeClr val="bg1"/>
                              </a:solidFill>
                              <a:latin typeface="Cambria Math" panose="02040503050406030204" pitchFamily="18" charset="0"/>
                            </a:rPr>
                          </m:ctrlPr>
                        </m:sSubPr>
                        <m:e>
                          <m:r>
                            <a:rPr lang="de-DE" sz="2800" b="0" i="1" smtClean="0">
                              <a:solidFill>
                                <a:schemeClr val="bg1"/>
                              </a:solidFill>
                              <a:latin typeface="Cambria Math" panose="02040503050406030204" pitchFamily="18" charset="0"/>
                            </a:rPr>
                            <m:t>𝑆</m:t>
                          </m:r>
                        </m:e>
                        <m:sub>
                          <m:sSub>
                            <m:sSubPr>
                              <m:ctrlPr>
                                <a:rPr lang="en-US" sz="2800" i="1" smtClean="0">
                                  <a:solidFill>
                                    <a:schemeClr val="bg1"/>
                                  </a:solidFill>
                                  <a:latin typeface="Cambria Math" panose="02040503050406030204" pitchFamily="18" charset="0"/>
                                </a:rPr>
                              </m:ctrlPr>
                            </m:sSubPr>
                            <m:e>
                              <m:r>
                                <a:rPr lang="de-DE" sz="2800" b="0" i="1" smtClean="0">
                                  <a:solidFill>
                                    <a:schemeClr val="bg1"/>
                                  </a:solidFill>
                                  <a:latin typeface="Cambria Math" panose="02040503050406030204" pitchFamily="18" charset="0"/>
                                </a:rPr>
                                <m:t>𝐿</m:t>
                              </m:r>
                            </m:e>
                            <m:sub>
                              <m:r>
                                <a:rPr lang="de-DE" sz="2800" b="0" i="1" smtClean="0">
                                  <a:solidFill>
                                    <a:schemeClr val="bg1"/>
                                  </a:solidFill>
                                  <a:latin typeface="Cambria Math" panose="02040503050406030204" pitchFamily="18" charset="0"/>
                                </a:rPr>
                                <m:t>𝑖</m:t>
                              </m:r>
                            </m:sub>
                          </m:sSub>
                        </m:sub>
                      </m:sSub>
                      <m:r>
                        <a:rPr lang="de-DE" sz="2800" b="0" i="1" smtClean="0">
                          <a:solidFill>
                            <a:schemeClr val="bg1"/>
                          </a:solidFill>
                          <a:latin typeface="Cambria Math" panose="02040503050406030204" pitchFamily="18" charset="0"/>
                        </a:rPr>
                        <m:t>= </m:t>
                      </m:r>
                      <m:f>
                        <m:fPr>
                          <m:ctrlPr>
                            <a:rPr lang="de-DE" sz="2800" b="0" i="1" smtClean="0">
                              <a:solidFill>
                                <a:schemeClr val="bg1"/>
                              </a:solidFill>
                              <a:latin typeface="Cambria Math" panose="02040503050406030204" pitchFamily="18" charset="0"/>
                            </a:rPr>
                          </m:ctrlPr>
                        </m:fPr>
                        <m:num>
                          <m:r>
                            <a:rPr lang="de-DE" sz="2800" b="0" i="1" smtClean="0">
                              <a:solidFill>
                                <a:schemeClr val="bg1"/>
                              </a:solidFill>
                              <a:latin typeface="Cambria Math" panose="02040503050406030204" pitchFamily="18" charset="0"/>
                            </a:rPr>
                            <m:t>1</m:t>
                          </m:r>
                        </m:num>
                        <m:den>
                          <m:r>
                            <a:rPr lang="de-DE" sz="2800" b="0" i="1" smtClean="0">
                              <a:solidFill>
                                <a:schemeClr val="bg1"/>
                              </a:solidFill>
                              <a:latin typeface="Cambria Math" panose="02040503050406030204" pitchFamily="18" charset="0"/>
                            </a:rPr>
                            <m:t>1+ </m:t>
                          </m:r>
                          <m:sSup>
                            <m:sSupPr>
                              <m:ctrlPr>
                                <a:rPr lang="de-DE" sz="2800" b="0" i="1" smtClean="0">
                                  <a:solidFill>
                                    <a:schemeClr val="bg1"/>
                                  </a:solidFill>
                                  <a:latin typeface="Cambria Math" panose="02040503050406030204" pitchFamily="18" charset="0"/>
                                </a:rPr>
                              </m:ctrlPr>
                            </m:sSupPr>
                            <m:e>
                              <m:r>
                                <a:rPr lang="de-DE" sz="2800" b="0" i="1" smtClean="0">
                                  <a:solidFill>
                                    <a:schemeClr val="bg1"/>
                                  </a:solidFill>
                                  <a:latin typeface="Cambria Math" panose="02040503050406030204" pitchFamily="18" charset="0"/>
                                </a:rPr>
                                <m:t>𝑒</m:t>
                              </m:r>
                            </m:e>
                            <m:sup>
                              <m:r>
                                <a:rPr lang="de-DE" sz="2800" b="0" i="1" smtClean="0">
                                  <a:solidFill>
                                    <a:schemeClr val="bg1"/>
                                  </a:solidFill>
                                  <a:latin typeface="Cambria Math" panose="02040503050406030204" pitchFamily="18" charset="0"/>
                                </a:rPr>
                                <m:t>−</m:t>
                              </m:r>
                              <m:r>
                                <a:rPr lang="de-DE" sz="2800" b="0" i="1" smtClean="0">
                                  <a:solidFill>
                                    <a:schemeClr val="bg1"/>
                                  </a:solidFill>
                                  <a:latin typeface="Cambria Math" panose="02040503050406030204" pitchFamily="18" charset="0"/>
                                  <a:ea typeface="Cambria Math" panose="02040503050406030204" pitchFamily="18" charset="0"/>
                                </a:rPr>
                                <m:t>𝛼</m:t>
                              </m:r>
                              <m:r>
                                <a:rPr lang="de-DE" sz="2800" b="0" i="1" smtClean="0">
                                  <a:solidFill>
                                    <a:schemeClr val="bg1"/>
                                  </a:solidFill>
                                  <a:latin typeface="Cambria Math" panose="02040503050406030204" pitchFamily="18" charset="0"/>
                                  <a:ea typeface="Cambria Math" panose="02040503050406030204" pitchFamily="18" charset="0"/>
                                </a:rPr>
                                <m:t>(</m:t>
                              </m:r>
                              <m:sSub>
                                <m:sSubPr>
                                  <m:ctrlPr>
                                    <a:rPr lang="de-DE" sz="2800" b="0" i="1" smtClean="0">
                                      <a:solidFill>
                                        <a:schemeClr val="bg1"/>
                                      </a:solidFill>
                                      <a:latin typeface="Cambria Math" panose="02040503050406030204" pitchFamily="18" charset="0"/>
                                      <a:ea typeface="Cambria Math" panose="02040503050406030204" pitchFamily="18" charset="0"/>
                                    </a:rPr>
                                  </m:ctrlPr>
                                </m:sSubPr>
                                <m:e>
                                  <m:r>
                                    <a:rPr lang="de-DE" sz="2800" b="0" i="1" smtClean="0">
                                      <a:solidFill>
                                        <a:schemeClr val="bg1"/>
                                      </a:solidFill>
                                      <a:latin typeface="Cambria Math" panose="02040503050406030204" pitchFamily="18" charset="0"/>
                                      <a:ea typeface="Cambria Math" panose="02040503050406030204" pitchFamily="18" charset="0"/>
                                    </a:rPr>
                                    <m:t>𝐿</m:t>
                                  </m:r>
                                </m:e>
                                <m:sub>
                                  <m:r>
                                    <a:rPr lang="de-DE" sz="2800" b="0" i="1" smtClean="0">
                                      <a:solidFill>
                                        <a:schemeClr val="bg1"/>
                                      </a:solidFill>
                                      <a:latin typeface="Cambria Math" panose="02040503050406030204" pitchFamily="18" charset="0"/>
                                      <a:ea typeface="Cambria Math" panose="02040503050406030204" pitchFamily="18" charset="0"/>
                                    </a:rPr>
                                    <m:t>𝑖</m:t>
                                  </m:r>
                                </m:sub>
                              </m:sSub>
                              <m:r>
                                <a:rPr lang="de-DE" sz="2800" b="0" i="1" smtClean="0">
                                  <a:solidFill>
                                    <a:schemeClr val="bg1"/>
                                  </a:solidFill>
                                  <a:latin typeface="Cambria Math" panose="02040503050406030204" pitchFamily="18" charset="0"/>
                                  <a:ea typeface="Cambria Math" panose="02040503050406030204" pitchFamily="18" charset="0"/>
                                </a:rPr>
                                <m:t> − </m:t>
                              </m:r>
                              <m:sSub>
                                <m:sSubPr>
                                  <m:ctrlPr>
                                    <a:rPr lang="de-DE" sz="2800" b="0" i="1" smtClean="0">
                                      <a:solidFill>
                                        <a:schemeClr val="bg1"/>
                                      </a:solidFill>
                                      <a:latin typeface="Cambria Math" panose="02040503050406030204" pitchFamily="18" charset="0"/>
                                      <a:ea typeface="Cambria Math" panose="02040503050406030204" pitchFamily="18" charset="0"/>
                                    </a:rPr>
                                  </m:ctrlPr>
                                </m:sSubPr>
                                <m:e>
                                  <m:r>
                                    <a:rPr lang="de-DE" sz="2800" b="0" i="1" smtClean="0">
                                      <a:solidFill>
                                        <a:schemeClr val="bg1"/>
                                      </a:solidFill>
                                      <a:latin typeface="Cambria Math" panose="02040503050406030204" pitchFamily="18" charset="0"/>
                                      <a:ea typeface="Cambria Math" panose="02040503050406030204" pitchFamily="18" charset="0"/>
                                    </a:rPr>
                                    <m:t>𝐿</m:t>
                                  </m:r>
                                </m:e>
                                <m:sub>
                                  <m:r>
                                    <a:rPr lang="de-DE" sz="2800" b="0" i="1" smtClean="0">
                                      <a:solidFill>
                                        <a:schemeClr val="bg1"/>
                                      </a:solidFill>
                                      <a:latin typeface="Cambria Math" panose="02040503050406030204" pitchFamily="18" charset="0"/>
                                      <a:ea typeface="Cambria Math" panose="02040503050406030204" pitchFamily="18" charset="0"/>
                                    </a:rPr>
                                    <m:t>𝑐</m:t>
                                  </m:r>
                                </m:sub>
                              </m:sSub>
                              <m:r>
                                <a:rPr lang="de-DE" sz="2800" b="0" i="1" smtClean="0">
                                  <a:solidFill>
                                    <a:schemeClr val="bg1"/>
                                  </a:solidFill>
                                  <a:latin typeface="Cambria Math" panose="02040503050406030204" pitchFamily="18" charset="0"/>
                                  <a:ea typeface="Cambria Math" panose="02040503050406030204" pitchFamily="18" charset="0"/>
                                </a:rPr>
                                <m:t>)</m:t>
                              </m:r>
                            </m:sup>
                          </m:sSup>
                        </m:den>
                      </m:f>
                    </m:oMath>
                  </m:oMathPara>
                </a14:m>
                <a:endParaRPr lang="en-US" sz="2800" dirty="0">
                  <a:solidFill>
                    <a:schemeClr val="bg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725793" y="1717696"/>
                <a:ext cx="3375924" cy="823880"/>
              </a:xfrm>
              <a:prstGeom prst="rect">
                <a:avLst/>
              </a:prstGeom>
              <a:blipFill rotWithShape="0">
                <a:blip r:embed="rId4"/>
                <a:stretch>
                  <a:fillRect/>
                </a:stretch>
              </a:blipFill>
            </p:spPr>
            <p:txBody>
              <a:bodyPr/>
              <a:lstStyle/>
              <a:p>
                <a:r>
                  <a:rPr lang="en-US">
                    <a:noFill/>
                  </a:rPr>
                  <a:t> </a:t>
                </a:r>
              </a:p>
            </p:txBody>
          </p:sp>
        </mc:Fallback>
      </mc:AlternateContent>
      <p:sp>
        <p:nvSpPr>
          <p:cNvPr id="14" name="Oval 13"/>
          <p:cNvSpPr/>
          <p:nvPr/>
        </p:nvSpPr>
        <p:spPr bwMode="auto">
          <a:xfrm>
            <a:off x="6628263" y="2174543"/>
            <a:ext cx="391236" cy="334038"/>
          </a:xfrm>
          <a:prstGeom prst="ellipse">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Times New Roman" charset="0"/>
            </a:endParaRPr>
          </a:p>
        </p:txBody>
      </p:sp>
      <p:sp>
        <p:nvSpPr>
          <p:cNvPr id="15" name="Oval 14"/>
          <p:cNvSpPr/>
          <p:nvPr/>
        </p:nvSpPr>
        <p:spPr bwMode="auto">
          <a:xfrm>
            <a:off x="5917224" y="2998423"/>
            <a:ext cx="773722" cy="518500"/>
          </a:xfrm>
          <a:prstGeom prst="ellipse">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tx1"/>
              </a:solidFill>
              <a:effectLst/>
              <a:latin typeface="Times New Roman" charset="0"/>
            </a:endParaRPr>
          </a:p>
        </p:txBody>
      </p:sp>
      <p:sp>
        <p:nvSpPr>
          <p:cNvPr id="16" name="Oval 15"/>
          <p:cNvSpPr/>
          <p:nvPr/>
        </p:nvSpPr>
        <p:spPr bwMode="auto">
          <a:xfrm>
            <a:off x="7636119" y="2684869"/>
            <a:ext cx="378069" cy="673378"/>
          </a:xfrm>
          <a:prstGeom prst="ellipse">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Times New Roman" charset="0"/>
            </a:endParaRPr>
          </a:p>
        </p:txBody>
      </p:sp>
      <p:sp>
        <p:nvSpPr>
          <p:cNvPr id="17" name="Oval 16"/>
          <p:cNvSpPr/>
          <p:nvPr/>
        </p:nvSpPr>
        <p:spPr bwMode="auto">
          <a:xfrm>
            <a:off x="8097716" y="2727445"/>
            <a:ext cx="325315" cy="673378"/>
          </a:xfrm>
          <a:prstGeom prst="ellipse">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Times New Roman" charset="0"/>
            </a:endParaRPr>
          </a:p>
        </p:txBody>
      </p:sp>
      <p:sp>
        <p:nvSpPr>
          <p:cNvPr id="18" name="Oval 17"/>
          <p:cNvSpPr/>
          <p:nvPr/>
        </p:nvSpPr>
        <p:spPr bwMode="auto">
          <a:xfrm>
            <a:off x="5774091" y="2133930"/>
            <a:ext cx="312810" cy="334038"/>
          </a:xfrm>
          <a:prstGeom prst="ellipse">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Times New Roman" charset="0"/>
            </a:endParaRPr>
          </a:p>
        </p:txBody>
      </p:sp>
    </p:spTree>
    <p:extLst>
      <p:ext uri="{BB962C8B-B14F-4D97-AF65-F5344CB8AC3E}">
        <p14:creationId xmlns:p14="http://schemas.microsoft.com/office/powerpoint/2010/main" val="9070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647" y="218342"/>
            <a:ext cx="10363200" cy="1143000"/>
          </a:xfrm>
        </p:spPr>
        <p:txBody>
          <a:bodyPr/>
          <a:lstStyle/>
          <a:p>
            <a:r>
              <a:rPr lang="de-DE" dirty="0" err="1" smtClean="0">
                <a:solidFill>
                  <a:schemeClr val="bg1"/>
                </a:solidFill>
              </a:rPr>
              <a:t>Mortality</a:t>
            </a:r>
            <a:r>
              <a:rPr lang="de-DE" dirty="0" smtClean="0">
                <a:solidFill>
                  <a:schemeClr val="bg1"/>
                </a:solidFill>
              </a:rPr>
              <a:t> </a:t>
            </a:r>
            <a:r>
              <a:rPr lang="de-DE" dirty="0" err="1">
                <a:solidFill>
                  <a:schemeClr val="bg1"/>
                </a:solidFill>
              </a:rPr>
              <a:t>E</a:t>
            </a:r>
            <a:r>
              <a:rPr lang="de-DE" dirty="0" err="1" smtClean="0">
                <a:solidFill>
                  <a:schemeClr val="bg1"/>
                </a:solidFill>
              </a:rPr>
              <a:t>stimates</a:t>
            </a:r>
            <a:r>
              <a:rPr lang="de-DE" dirty="0" smtClean="0">
                <a:solidFill>
                  <a:schemeClr val="bg1"/>
                </a:solidFill>
              </a:rPr>
              <a:t> Are Not </a:t>
            </a:r>
            <a:r>
              <a:rPr lang="de-DE" dirty="0" err="1">
                <a:solidFill>
                  <a:schemeClr val="bg1"/>
                </a:solidFill>
              </a:rPr>
              <a:t>R</a:t>
            </a:r>
            <a:r>
              <a:rPr lang="de-DE" dirty="0" err="1" smtClean="0">
                <a:solidFill>
                  <a:schemeClr val="bg1"/>
                </a:solidFill>
              </a:rPr>
              <a:t>ecent</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5DD9F1BD-E49B-4418-B440-8CE1330D745B}" type="slidenum">
              <a:rPr lang="en-US" altLang="de-DE" smtClean="0">
                <a:solidFill>
                  <a:srgbClr val="FFFF00"/>
                </a:solidFill>
              </a:rPr>
              <a:pPr/>
              <a:t>7</a:t>
            </a:fld>
            <a:endParaRPr lang="en-US" altLang="de-DE">
              <a:solidFill>
                <a:srgbClr val="FFFF00"/>
              </a:solidFill>
            </a:endParaRPr>
          </a:p>
        </p:txBody>
      </p:sp>
      <p:pic>
        <p:nvPicPr>
          <p:cNvPr id="4" name="Picture 3"/>
          <p:cNvPicPr>
            <a:picLocks noChangeAspect="1"/>
          </p:cNvPicPr>
          <p:nvPr/>
        </p:nvPicPr>
        <p:blipFill>
          <a:blip r:embed="rId2"/>
          <a:stretch>
            <a:fillRect/>
          </a:stretch>
        </p:blipFill>
        <p:spPr>
          <a:xfrm>
            <a:off x="-15342" y="1596788"/>
            <a:ext cx="8334130" cy="4885899"/>
          </a:xfrm>
          <a:prstGeom prst="rect">
            <a:avLst/>
          </a:prstGeom>
        </p:spPr>
      </p:pic>
      <p:sp>
        <p:nvSpPr>
          <p:cNvPr id="5" name="TextBox 4"/>
          <p:cNvSpPr txBox="1"/>
          <p:nvPr/>
        </p:nvSpPr>
        <p:spPr>
          <a:xfrm>
            <a:off x="8225204" y="2083777"/>
            <a:ext cx="3546541" cy="2954655"/>
          </a:xfrm>
          <a:prstGeom prst="rect">
            <a:avLst/>
          </a:prstGeom>
          <a:noFill/>
        </p:spPr>
        <p:txBody>
          <a:bodyPr wrap="square" rtlCol="0">
            <a:spAutoFit/>
          </a:bodyPr>
          <a:lstStyle/>
          <a:p>
            <a:r>
              <a:rPr lang="de-DE" sz="2400" dirty="0" err="1" smtClean="0">
                <a:solidFill>
                  <a:schemeClr val="bg1"/>
                </a:solidFill>
              </a:rPr>
              <a:t>Mortality</a:t>
            </a:r>
            <a:r>
              <a:rPr lang="de-DE" sz="2400" dirty="0" smtClean="0">
                <a:solidFill>
                  <a:schemeClr val="bg1"/>
                </a:solidFill>
              </a:rPr>
              <a:t> </a:t>
            </a:r>
            <a:r>
              <a:rPr lang="de-DE" sz="2400" dirty="0" err="1" smtClean="0">
                <a:solidFill>
                  <a:schemeClr val="bg1"/>
                </a:solidFill>
              </a:rPr>
              <a:t>estimates</a:t>
            </a:r>
            <a:r>
              <a:rPr lang="de-DE" sz="2400" dirty="0" smtClean="0">
                <a:solidFill>
                  <a:schemeClr val="bg1"/>
                </a:solidFill>
              </a:rPr>
              <a:t> </a:t>
            </a:r>
            <a:r>
              <a:rPr lang="de-DE" sz="2400" dirty="0" err="1" smtClean="0">
                <a:solidFill>
                  <a:schemeClr val="bg1"/>
                </a:solidFill>
              </a:rPr>
              <a:t>of</a:t>
            </a:r>
            <a:r>
              <a:rPr lang="de-DE" sz="2400" dirty="0" smtClean="0">
                <a:solidFill>
                  <a:schemeClr val="bg1"/>
                </a:solidFill>
              </a:rPr>
              <a:t> LBB </a:t>
            </a:r>
            <a:r>
              <a:rPr lang="de-DE" sz="2400" dirty="0" err="1" smtClean="0">
                <a:solidFill>
                  <a:schemeClr val="bg1"/>
                </a:solidFill>
              </a:rPr>
              <a:t>are</a:t>
            </a:r>
            <a:r>
              <a:rPr lang="de-DE" sz="2400" dirty="0" smtClean="0">
                <a:solidFill>
                  <a:schemeClr val="bg1"/>
                </a:solidFill>
              </a:rPr>
              <a:t> </a:t>
            </a:r>
            <a:r>
              <a:rPr lang="de-DE" sz="2400" dirty="0" err="1" smtClean="0">
                <a:solidFill>
                  <a:schemeClr val="bg1"/>
                </a:solidFill>
              </a:rPr>
              <a:t>of</a:t>
            </a:r>
            <a:r>
              <a:rPr lang="de-DE" sz="2400" dirty="0" smtClean="0">
                <a:solidFill>
                  <a:schemeClr val="bg1"/>
                </a:solidFill>
              </a:rPr>
              <a:t> limited </a:t>
            </a:r>
            <a:r>
              <a:rPr lang="de-DE" sz="2400" dirty="0" err="1" smtClean="0">
                <a:solidFill>
                  <a:schemeClr val="bg1"/>
                </a:solidFill>
              </a:rPr>
              <a:t>use</a:t>
            </a:r>
            <a:r>
              <a:rPr lang="de-DE" sz="2400" dirty="0" smtClean="0">
                <a:solidFill>
                  <a:schemeClr val="bg1"/>
                </a:solidFill>
              </a:rPr>
              <a:t> </a:t>
            </a:r>
            <a:r>
              <a:rPr lang="de-DE" sz="2400" dirty="0" err="1" smtClean="0">
                <a:solidFill>
                  <a:schemeClr val="bg1"/>
                </a:solidFill>
              </a:rPr>
              <a:t>for</a:t>
            </a:r>
            <a:r>
              <a:rPr lang="de-DE" sz="2400" dirty="0" smtClean="0">
                <a:solidFill>
                  <a:schemeClr val="bg1"/>
                </a:solidFill>
              </a:rPr>
              <a:t> </a:t>
            </a:r>
            <a:r>
              <a:rPr lang="de-DE" sz="2400" dirty="0" err="1" smtClean="0">
                <a:solidFill>
                  <a:schemeClr val="bg1"/>
                </a:solidFill>
              </a:rPr>
              <a:t>management</a:t>
            </a:r>
            <a:r>
              <a:rPr lang="de-DE" sz="2400" dirty="0" smtClean="0">
                <a:solidFill>
                  <a:schemeClr val="bg1"/>
                </a:solidFill>
              </a:rPr>
              <a:t>, </a:t>
            </a:r>
            <a:r>
              <a:rPr lang="de-DE" sz="2400" dirty="0" err="1" smtClean="0">
                <a:solidFill>
                  <a:schemeClr val="bg1"/>
                </a:solidFill>
              </a:rPr>
              <a:t>because</a:t>
            </a:r>
            <a:r>
              <a:rPr lang="de-DE" sz="2400" dirty="0" smtClean="0">
                <a:solidFill>
                  <a:schemeClr val="bg1"/>
                </a:solidFill>
              </a:rPr>
              <a:t> </a:t>
            </a:r>
            <a:r>
              <a:rPr lang="de-DE" sz="2400" dirty="0" err="1" smtClean="0">
                <a:solidFill>
                  <a:schemeClr val="bg1"/>
                </a:solidFill>
              </a:rPr>
              <a:t>they</a:t>
            </a:r>
            <a:r>
              <a:rPr lang="de-DE" sz="2400" dirty="0" smtClean="0">
                <a:solidFill>
                  <a:schemeClr val="bg1"/>
                </a:solidFill>
              </a:rPr>
              <a:t> </a:t>
            </a:r>
            <a:r>
              <a:rPr lang="de-DE" sz="2400" dirty="0" err="1" smtClean="0">
                <a:solidFill>
                  <a:schemeClr val="bg1"/>
                </a:solidFill>
              </a:rPr>
              <a:t>are</a:t>
            </a:r>
            <a:r>
              <a:rPr lang="de-DE" sz="2400" dirty="0" smtClean="0">
                <a:solidFill>
                  <a:schemeClr val="bg1"/>
                </a:solidFill>
              </a:rPr>
              <a:t> not </a:t>
            </a:r>
            <a:r>
              <a:rPr lang="de-DE" sz="2400" dirty="0" err="1" smtClean="0">
                <a:solidFill>
                  <a:schemeClr val="bg1"/>
                </a:solidFill>
              </a:rPr>
              <a:t>recent</a:t>
            </a:r>
            <a:r>
              <a:rPr lang="de-DE" sz="2400" dirty="0" smtClean="0">
                <a:solidFill>
                  <a:schemeClr val="bg1"/>
                </a:solidFill>
              </a:rPr>
              <a:t> but </a:t>
            </a:r>
            <a:r>
              <a:rPr lang="de-DE" sz="2400" dirty="0" err="1" smtClean="0">
                <a:solidFill>
                  <a:schemeClr val="bg1"/>
                </a:solidFill>
              </a:rPr>
              <a:t>the</a:t>
            </a:r>
            <a:r>
              <a:rPr lang="de-DE" sz="2400" dirty="0" smtClean="0">
                <a:solidFill>
                  <a:schemeClr val="bg1"/>
                </a:solidFill>
              </a:rPr>
              <a:t> </a:t>
            </a:r>
            <a:r>
              <a:rPr lang="de-DE" sz="2400" dirty="0" err="1" smtClean="0">
                <a:solidFill>
                  <a:schemeClr val="bg1"/>
                </a:solidFill>
              </a:rPr>
              <a:t>average</a:t>
            </a:r>
            <a:r>
              <a:rPr lang="de-DE" sz="2400" dirty="0" smtClean="0">
                <a:solidFill>
                  <a:schemeClr val="bg1"/>
                </a:solidFill>
              </a:rPr>
              <a:t> </a:t>
            </a:r>
            <a:r>
              <a:rPr lang="de-DE" sz="2400" dirty="0" err="1" smtClean="0">
                <a:solidFill>
                  <a:schemeClr val="bg1"/>
                </a:solidFill>
              </a:rPr>
              <a:t>of</a:t>
            </a:r>
            <a:r>
              <a:rPr lang="de-DE" sz="2400" dirty="0" smtClean="0">
                <a:solidFill>
                  <a:schemeClr val="bg1"/>
                </a:solidFill>
              </a:rPr>
              <a:t> </a:t>
            </a:r>
            <a:r>
              <a:rPr lang="de-DE" sz="2400" dirty="0" err="1" smtClean="0">
                <a:solidFill>
                  <a:schemeClr val="bg1"/>
                </a:solidFill>
              </a:rPr>
              <a:t>the</a:t>
            </a:r>
            <a:r>
              <a:rPr lang="de-DE" sz="2400" dirty="0" smtClean="0">
                <a:solidFill>
                  <a:schemeClr val="bg1"/>
                </a:solidFill>
              </a:rPr>
              <a:t> </a:t>
            </a:r>
            <a:r>
              <a:rPr lang="de-DE" sz="2400" dirty="0" err="1" smtClean="0">
                <a:solidFill>
                  <a:schemeClr val="bg1"/>
                </a:solidFill>
              </a:rPr>
              <a:t>exploited</a:t>
            </a:r>
            <a:r>
              <a:rPr lang="de-DE" sz="2400" dirty="0" smtClean="0">
                <a:solidFill>
                  <a:schemeClr val="bg1"/>
                </a:solidFill>
              </a:rPr>
              <a:t> </a:t>
            </a:r>
            <a:r>
              <a:rPr lang="de-DE" sz="2400" dirty="0" err="1" smtClean="0">
                <a:solidFill>
                  <a:schemeClr val="bg1"/>
                </a:solidFill>
              </a:rPr>
              <a:t>length</a:t>
            </a:r>
            <a:r>
              <a:rPr lang="de-DE" sz="2400" dirty="0" smtClean="0">
                <a:solidFill>
                  <a:schemeClr val="bg1"/>
                </a:solidFill>
              </a:rPr>
              <a:t> (</a:t>
            </a:r>
            <a:r>
              <a:rPr lang="de-DE" sz="2400" i="1" dirty="0" err="1" smtClean="0">
                <a:solidFill>
                  <a:schemeClr val="bg1"/>
                </a:solidFill>
              </a:rPr>
              <a:t>L</a:t>
            </a:r>
            <a:r>
              <a:rPr lang="de-DE" sz="2400" i="1" baseline="-25000" dirty="0" err="1" smtClean="0">
                <a:solidFill>
                  <a:schemeClr val="bg1"/>
                </a:solidFill>
              </a:rPr>
              <a:t>x</a:t>
            </a:r>
            <a:r>
              <a:rPr lang="de-DE" sz="2400" dirty="0" smtClean="0">
                <a:solidFill>
                  <a:schemeClr val="bg1"/>
                </a:solidFill>
              </a:rPr>
              <a:t> </a:t>
            </a:r>
            <a:r>
              <a:rPr lang="de-DE" sz="2400" dirty="0" err="1" smtClean="0">
                <a:solidFill>
                  <a:schemeClr val="bg1"/>
                </a:solidFill>
              </a:rPr>
              <a:t>to</a:t>
            </a:r>
            <a:r>
              <a:rPr lang="de-DE" sz="2400" dirty="0" smtClean="0">
                <a:solidFill>
                  <a:schemeClr val="bg1"/>
                </a:solidFill>
              </a:rPr>
              <a:t> </a:t>
            </a:r>
            <a:r>
              <a:rPr lang="de-DE" sz="2400" i="1" dirty="0" err="1" smtClean="0">
                <a:solidFill>
                  <a:schemeClr val="bg1"/>
                </a:solidFill>
              </a:rPr>
              <a:t>L</a:t>
            </a:r>
            <a:r>
              <a:rPr lang="de-DE" sz="2400" i="1" baseline="-25000" dirty="0" err="1" smtClean="0">
                <a:solidFill>
                  <a:schemeClr val="bg1"/>
                </a:solidFill>
              </a:rPr>
              <a:t>inf</a:t>
            </a:r>
            <a:r>
              <a:rPr lang="de-DE" sz="2400" dirty="0" smtClean="0">
                <a:solidFill>
                  <a:schemeClr val="bg1"/>
                </a:solidFill>
              </a:rPr>
              <a:t>) </a:t>
            </a:r>
            <a:r>
              <a:rPr lang="de-DE" sz="2400" dirty="0" err="1" smtClean="0">
                <a:solidFill>
                  <a:schemeClr val="bg1"/>
                </a:solidFill>
              </a:rPr>
              <a:t>and</a:t>
            </a:r>
            <a:r>
              <a:rPr lang="de-DE" sz="2400" dirty="0" smtClean="0">
                <a:solidFill>
                  <a:schemeClr val="bg1"/>
                </a:solidFill>
              </a:rPr>
              <a:t> </a:t>
            </a:r>
            <a:r>
              <a:rPr lang="de-DE" sz="2400" dirty="0" err="1" smtClean="0">
                <a:solidFill>
                  <a:schemeClr val="bg1"/>
                </a:solidFill>
              </a:rPr>
              <a:t>corresponding</a:t>
            </a:r>
            <a:r>
              <a:rPr lang="de-DE" sz="2400" dirty="0" smtClean="0">
                <a:solidFill>
                  <a:schemeClr val="bg1"/>
                </a:solidFill>
              </a:rPr>
              <a:t> </a:t>
            </a:r>
            <a:r>
              <a:rPr lang="de-DE" sz="2400" dirty="0" err="1" smtClean="0">
                <a:solidFill>
                  <a:schemeClr val="bg1"/>
                </a:solidFill>
              </a:rPr>
              <a:t>age</a:t>
            </a:r>
            <a:r>
              <a:rPr lang="de-DE" sz="2400" dirty="0" smtClean="0">
                <a:solidFill>
                  <a:schemeClr val="bg1"/>
                </a:solidFill>
              </a:rPr>
              <a:t> </a:t>
            </a:r>
            <a:r>
              <a:rPr lang="de-DE" sz="2400" dirty="0" err="1" smtClean="0">
                <a:solidFill>
                  <a:schemeClr val="bg1"/>
                </a:solidFill>
              </a:rPr>
              <a:t>range</a:t>
            </a:r>
            <a:r>
              <a:rPr lang="de-DE" dirty="0" smtClean="0">
                <a:solidFill>
                  <a:schemeClr val="bg1"/>
                </a:solidFill>
              </a:rPr>
              <a:t>.</a:t>
            </a:r>
          </a:p>
          <a:p>
            <a:endParaRPr lang="en-US" dirty="0">
              <a:solidFill>
                <a:schemeClr val="bg1"/>
              </a:solidFill>
            </a:endParaRPr>
          </a:p>
        </p:txBody>
      </p:sp>
    </p:spTree>
    <p:extLst>
      <p:ext uri="{BB962C8B-B14F-4D97-AF65-F5344CB8AC3E}">
        <p14:creationId xmlns:p14="http://schemas.microsoft.com/office/powerpoint/2010/main" val="1618596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chemeClr val="bg1"/>
                </a:solidFill>
              </a:rPr>
              <a:t>Standard </a:t>
            </a:r>
            <a:r>
              <a:rPr lang="de-DE" dirty="0" err="1" smtClean="0">
                <a:solidFill>
                  <a:schemeClr val="bg1"/>
                </a:solidFill>
              </a:rPr>
              <a:t>Yield</a:t>
            </a:r>
            <a:r>
              <a:rPr lang="de-DE" dirty="0" smtClean="0">
                <a:solidFill>
                  <a:schemeClr val="bg1"/>
                </a:solidFill>
              </a:rPr>
              <a:t> per </a:t>
            </a:r>
            <a:r>
              <a:rPr lang="de-DE" dirty="0" err="1" smtClean="0">
                <a:solidFill>
                  <a:schemeClr val="bg1"/>
                </a:solidFill>
              </a:rPr>
              <a:t>Recruit</a:t>
            </a:r>
            <a:r>
              <a:rPr lang="de-DE" dirty="0" smtClean="0">
                <a:solidFill>
                  <a:schemeClr val="bg1"/>
                </a:solidFill>
              </a:rPr>
              <a:t> </a:t>
            </a:r>
            <a:r>
              <a:rPr lang="de-DE" dirty="0" err="1" smtClean="0">
                <a:solidFill>
                  <a:schemeClr val="bg1"/>
                </a:solidFill>
              </a:rPr>
              <a:t>Equation</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5DD9F1BD-E49B-4418-B440-8CE1330D745B}" type="slidenum">
              <a:rPr lang="en-US" altLang="de-DE" smtClean="0">
                <a:solidFill>
                  <a:srgbClr val="FFFF00"/>
                </a:solidFill>
              </a:rPr>
              <a:pPr/>
              <a:t>8</a:t>
            </a:fld>
            <a:endParaRPr lang="en-US" altLang="de-DE">
              <a:solidFill>
                <a:srgbClr val="FFFF00"/>
              </a:solidFill>
            </a:endParaRPr>
          </a:p>
        </p:txBody>
      </p:sp>
      <p:pic>
        <p:nvPicPr>
          <p:cNvPr id="4" name="Picture 3"/>
          <p:cNvPicPr>
            <a:picLocks noChangeAspect="1"/>
          </p:cNvPicPr>
          <p:nvPr/>
        </p:nvPicPr>
        <p:blipFill>
          <a:blip r:embed="rId2"/>
          <a:stretch>
            <a:fillRect/>
          </a:stretch>
        </p:blipFill>
        <p:spPr>
          <a:xfrm>
            <a:off x="149316" y="2334358"/>
            <a:ext cx="11734613" cy="1466065"/>
          </a:xfrm>
          <a:prstGeom prst="rect">
            <a:avLst/>
          </a:prstGeom>
        </p:spPr>
      </p:pic>
      <p:sp>
        <p:nvSpPr>
          <p:cNvPr id="5" name="Oval 4"/>
          <p:cNvSpPr/>
          <p:nvPr/>
        </p:nvSpPr>
        <p:spPr bwMode="auto">
          <a:xfrm>
            <a:off x="1068265" y="2479431"/>
            <a:ext cx="698990" cy="534244"/>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Times New Roman" charset="0"/>
            </a:endParaRPr>
          </a:p>
        </p:txBody>
      </p:sp>
      <p:sp>
        <p:nvSpPr>
          <p:cNvPr id="6" name="Oval 5"/>
          <p:cNvSpPr/>
          <p:nvPr/>
        </p:nvSpPr>
        <p:spPr bwMode="auto">
          <a:xfrm>
            <a:off x="5353049" y="3185746"/>
            <a:ext cx="698990" cy="534244"/>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Times New Roman" charset="0"/>
            </a:endParaRPr>
          </a:p>
        </p:txBody>
      </p:sp>
      <p:sp>
        <p:nvSpPr>
          <p:cNvPr id="7" name="Oval 6"/>
          <p:cNvSpPr/>
          <p:nvPr/>
        </p:nvSpPr>
        <p:spPr bwMode="auto">
          <a:xfrm>
            <a:off x="6292361" y="3185746"/>
            <a:ext cx="698990" cy="534244"/>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Times New Roman" charset="0"/>
            </a:endParaRPr>
          </a:p>
        </p:txBody>
      </p:sp>
      <p:sp>
        <p:nvSpPr>
          <p:cNvPr id="8" name="Oval 7"/>
          <p:cNvSpPr/>
          <p:nvPr/>
        </p:nvSpPr>
        <p:spPr bwMode="auto">
          <a:xfrm>
            <a:off x="5593371" y="2479431"/>
            <a:ext cx="1123952" cy="534244"/>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Times New Roman" charset="0"/>
            </a:endParaRPr>
          </a:p>
        </p:txBody>
      </p:sp>
      <p:sp>
        <p:nvSpPr>
          <p:cNvPr id="9" name="TextBox 8"/>
          <p:cNvSpPr txBox="1"/>
          <p:nvPr/>
        </p:nvSpPr>
        <p:spPr>
          <a:xfrm>
            <a:off x="1078002" y="4432518"/>
            <a:ext cx="9877239" cy="1815882"/>
          </a:xfrm>
          <a:prstGeom prst="rect">
            <a:avLst/>
          </a:prstGeom>
          <a:noFill/>
        </p:spPr>
        <p:txBody>
          <a:bodyPr wrap="square" rtlCol="0">
            <a:spAutoFit/>
          </a:bodyPr>
          <a:lstStyle/>
          <a:p>
            <a:pPr algn="ctr"/>
            <a:r>
              <a:rPr lang="de-DE" sz="2800" dirty="0" smtClean="0">
                <a:solidFill>
                  <a:schemeClr val="bg1"/>
                </a:solidFill>
              </a:rPr>
              <a:t>Average </a:t>
            </a:r>
            <a:r>
              <a:rPr lang="de-DE" sz="2800" dirty="0" err="1" smtClean="0">
                <a:solidFill>
                  <a:schemeClr val="bg1"/>
                </a:solidFill>
              </a:rPr>
              <a:t>growth</a:t>
            </a:r>
            <a:r>
              <a:rPr lang="de-DE" sz="2800" dirty="0" smtClean="0">
                <a:solidFill>
                  <a:schemeClr val="bg1"/>
                </a:solidFill>
              </a:rPr>
              <a:t> </a:t>
            </a:r>
            <a:r>
              <a:rPr lang="de-DE" sz="2800" dirty="0" err="1" smtClean="0">
                <a:solidFill>
                  <a:schemeClr val="bg1"/>
                </a:solidFill>
              </a:rPr>
              <a:t>and</a:t>
            </a:r>
            <a:r>
              <a:rPr lang="de-DE" sz="2800" dirty="0" smtClean="0">
                <a:solidFill>
                  <a:schemeClr val="bg1"/>
                </a:solidFill>
              </a:rPr>
              <a:t> </a:t>
            </a:r>
            <a:r>
              <a:rPr lang="de-DE" sz="2800" dirty="0" err="1" smtClean="0">
                <a:solidFill>
                  <a:schemeClr val="bg1"/>
                </a:solidFill>
              </a:rPr>
              <a:t>mortality</a:t>
            </a:r>
            <a:r>
              <a:rPr lang="de-DE" sz="2800" dirty="0" smtClean="0">
                <a:solidFill>
                  <a:schemeClr val="bg1"/>
                </a:solidFill>
              </a:rPr>
              <a:t> </a:t>
            </a:r>
            <a:r>
              <a:rPr lang="de-DE" sz="2800" dirty="0" err="1" smtClean="0">
                <a:solidFill>
                  <a:schemeClr val="bg1"/>
                </a:solidFill>
              </a:rPr>
              <a:t>parameters</a:t>
            </a:r>
            <a:r>
              <a:rPr lang="de-DE" sz="2800" dirty="0" smtClean="0">
                <a:solidFill>
                  <a:schemeClr val="bg1"/>
                </a:solidFill>
              </a:rPr>
              <a:t> </a:t>
            </a:r>
            <a:r>
              <a:rPr lang="de-DE" sz="2800" dirty="0" err="1" smtClean="0">
                <a:solidFill>
                  <a:schemeClr val="bg1"/>
                </a:solidFill>
              </a:rPr>
              <a:t>are</a:t>
            </a:r>
            <a:endParaRPr lang="de-DE" sz="2800" dirty="0" smtClean="0">
              <a:solidFill>
                <a:schemeClr val="bg1"/>
              </a:solidFill>
            </a:endParaRPr>
          </a:p>
          <a:p>
            <a:pPr algn="ctr"/>
            <a:r>
              <a:rPr lang="de-DE" sz="2800" dirty="0" err="1" smtClean="0">
                <a:solidFill>
                  <a:schemeClr val="bg1"/>
                </a:solidFill>
              </a:rPr>
              <a:t>the</a:t>
            </a:r>
            <a:r>
              <a:rPr lang="de-DE" sz="2800" dirty="0" smtClean="0">
                <a:solidFill>
                  <a:schemeClr val="bg1"/>
                </a:solidFill>
              </a:rPr>
              <a:t> </a:t>
            </a:r>
            <a:r>
              <a:rPr lang="de-DE" sz="2800" dirty="0" err="1" smtClean="0">
                <a:solidFill>
                  <a:schemeClr val="bg1"/>
                </a:solidFill>
              </a:rPr>
              <a:t>required</a:t>
            </a:r>
            <a:r>
              <a:rPr lang="de-DE" sz="2800" dirty="0" smtClean="0">
                <a:solidFill>
                  <a:schemeClr val="bg1"/>
                </a:solidFill>
              </a:rPr>
              <a:t> </a:t>
            </a:r>
            <a:r>
              <a:rPr lang="de-DE" sz="2800" dirty="0" err="1" smtClean="0">
                <a:solidFill>
                  <a:schemeClr val="bg1"/>
                </a:solidFill>
              </a:rPr>
              <a:t>input</a:t>
            </a:r>
            <a:r>
              <a:rPr lang="de-DE" sz="2800" dirty="0" smtClean="0">
                <a:solidFill>
                  <a:schemeClr val="bg1"/>
                </a:solidFill>
              </a:rPr>
              <a:t> </a:t>
            </a:r>
            <a:r>
              <a:rPr lang="de-DE" sz="2800" dirty="0" err="1" smtClean="0">
                <a:solidFill>
                  <a:schemeClr val="bg1"/>
                </a:solidFill>
              </a:rPr>
              <a:t>for</a:t>
            </a:r>
            <a:r>
              <a:rPr lang="de-DE" sz="2800" dirty="0" smtClean="0">
                <a:solidFill>
                  <a:schemeClr val="bg1"/>
                </a:solidFill>
              </a:rPr>
              <a:t> </a:t>
            </a:r>
            <a:r>
              <a:rPr lang="de-DE" sz="2800" dirty="0" err="1" smtClean="0">
                <a:solidFill>
                  <a:schemeClr val="bg1"/>
                </a:solidFill>
              </a:rPr>
              <a:t>yield</a:t>
            </a:r>
            <a:r>
              <a:rPr lang="de-DE" sz="2800" dirty="0" smtClean="0">
                <a:solidFill>
                  <a:schemeClr val="bg1"/>
                </a:solidFill>
              </a:rPr>
              <a:t> per </a:t>
            </a:r>
            <a:r>
              <a:rPr lang="de-DE" sz="2800" dirty="0" err="1" smtClean="0">
                <a:solidFill>
                  <a:schemeClr val="bg1"/>
                </a:solidFill>
              </a:rPr>
              <a:t>recruit</a:t>
            </a:r>
            <a:r>
              <a:rPr lang="de-DE" sz="2800" dirty="0" smtClean="0">
                <a:solidFill>
                  <a:schemeClr val="bg1"/>
                </a:solidFill>
              </a:rPr>
              <a:t> </a:t>
            </a:r>
            <a:r>
              <a:rPr lang="de-DE" sz="2800" dirty="0" err="1" smtClean="0">
                <a:solidFill>
                  <a:schemeClr val="bg1"/>
                </a:solidFill>
              </a:rPr>
              <a:t>equations</a:t>
            </a:r>
            <a:r>
              <a:rPr lang="de-DE" sz="2800" dirty="0" smtClean="0">
                <a:solidFill>
                  <a:schemeClr val="bg1"/>
                </a:solidFill>
              </a:rPr>
              <a:t>.</a:t>
            </a:r>
          </a:p>
          <a:p>
            <a:pPr algn="ctr"/>
            <a:r>
              <a:rPr lang="de-DE" sz="2800" dirty="0" smtClean="0">
                <a:solidFill>
                  <a:schemeClr val="bg1"/>
                </a:solidFill>
              </a:rPr>
              <a:t>A </a:t>
            </a:r>
            <a:r>
              <a:rPr lang="de-DE" sz="2800" dirty="0" err="1" smtClean="0">
                <a:solidFill>
                  <a:schemeClr val="bg1"/>
                </a:solidFill>
              </a:rPr>
              <a:t>combination</a:t>
            </a:r>
            <a:r>
              <a:rPr lang="de-DE" sz="2800" dirty="0" smtClean="0">
                <a:solidFill>
                  <a:schemeClr val="bg1"/>
                </a:solidFill>
              </a:rPr>
              <a:t> </a:t>
            </a:r>
            <a:r>
              <a:rPr lang="de-DE" sz="2800" dirty="0" err="1" smtClean="0">
                <a:solidFill>
                  <a:schemeClr val="bg1"/>
                </a:solidFill>
              </a:rPr>
              <a:t>of</a:t>
            </a:r>
            <a:r>
              <a:rPr lang="de-DE" sz="2800" dirty="0" smtClean="0">
                <a:solidFill>
                  <a:schemeClr val="bg1"/>
                </a:solidFill>
              </a:rPr>
              <a:t> </a:t>
            </a:r>
            <a:r>
              <a:rPr lang="de-DE" sz="2800" dirty="0" err="1" smtClean="0">
                <a:solidFill>
                  <a:schemeClr val="bg1"/>
                </a:solidFill>
              </a:rPr>
              <a:t>these</a:t>
            </a:r>
            <a:r>
              <a:rPr lang="de-DE" sz="2800" dirty="0" smtClean="0">
                <a:solidFill>
                  <a:schemeClr val="bg1"/>
                </a:solidFill>
              </a:rPr>
              <a:t> </a:t>
            </a:r>
            <a:r>
              <a:rPr lang="de-DE" sz="2800" dirty="0" err="1" smtClean="0">
                <a:solidFill>
                  <a:schemeClr val="bg1"/>
                </a:solidFill>
              </a:rPr>
              <a:t>standard</a:t>
            </a:r>
            <a:r>
              <a:rPr lang="de-DE" sz="2800" dirty="0" smtClean="0">
                <a:solidFill>
                  <a:schemeClr val="bg1"/>
                </a:solidFill>
              </a:rPr>
              <a:t> </a:t>
            </a:r>
            <a:r>
              <a:rPr lang="de-DE" sz="2800" dirty="0" err="1" smtClean="0">
                <a:solidFill>
                  <a:schemeClr val="bg1"/>
                </a:solidFill>
              </a:rPr>
              <a:t>equations</a:t>
            </a:r>
            <a:r>
              <a:rPr lang="de-DE" sz="2800" dirty="0" smtClean="0">
                <a:solidFill>
                  <a:schemeClr val="bg1"/>
                </a:solidFill>
              </a:rPr>
              <a:t> </a:t>
            </a:r>
            <a:r>
              <a:rPr lang="de-DE" sz="2800" dirty="0" err="1" smtClean="0">
                <a:solidFill>
                  <a:schemeClr val="bg1"/>
                </a:solidFill>
              </a:rPr>
              <a:t>then</a:t>
            </a:r>
            <a:r>
              <a:rPr lang="de-DE" sz="2800" dirty="0" smtClean="0">
                <a:solidFill>
                  <a:schemeClr val="bg1"/>
                </a:solidFill>
              </a:rPr>
              <a:t> </a:t>
            </a:r>
            <a:r>
              <a:rPr lang="de-DE" sz="2800" dirty="0" err="1" smtClean="0">
                <a:solidFill>
                  <a:schemeClr val="bg1"/>
                </a:solidFill>
              </a:rPr>
              <a:t>gives</a:t>
            </a:r>
            <a:r>
              <a:rPr lang="de-DE" sz="2800" dirty="0" smtClean="0">
                <a:solidFill>
                  <a:schemeClr val="bg1"/>
                </a:solidFill>
              </a:rPr>
              <a:t> </a:t>
            </a:r>
          </a:p>
          <a:p>
            <a:pPr algn="ctr"/>
            <a:r>
              <a:rPr lang="de-DE" sz="2800" dirty="0" err="1" smtClean="0">
                <a:solidFill>
                  <a:schemeClr val="bg1"/>
                </a:solidFill>
              </a:rPr>
              <a:t>the</a:t>
            </a:r>
            <a:r>
              <a:rPr lang="de-DE" sz="2800" dirty="0" smtClean="0">
                <a:solidFill>
                  <a:schemeClr val="bg1"/>
                </a:solidFill>
              </a:rPr>
              <a:t> </a:t>
            </a:r>
            <a:r>
              <a:rPr lang="de-DE" sz="2800" dirty="0" err="1" smtClean="0">
                <a:solidFill>
                  <a:schemeClr val="bg1"/>
                </a:solidFill>
              </a:rPr>
              <a:t>current</a:t>
            </a:r>
            <a:r>
              <a:rPr lang="de-DE" sz="2800" dirty="0" smtClean="0">
                <a:solidFill>
                  <a:schemeClr val="bg1"/>
                </a:solidFill>
              </a:rPr>
              <a:t> </a:t>
            </a:r>
            <a:r>
              <a:rPr lang="de-DE" sz="2800" dirty="0" err="1" smtClean="0">
                <a:solidFill>
                  <a:schemeClr val="bg1"/>
                </a:solidFill>
              </a:rPr>
              <a:t>biomass</a:t>
            </a:r>
            <a:r>
              <a:rPr lang="de-DE" sz="2800" dirty="0" smtClean="0">
                <a:solidFill>
                  <a:schemeClr val="bg1"/>
                </a:solidFill>
              </a:rPr>
              <a:t> relative </a:t>
            </a:r>
            <a:r>
              <a:rPr lang="de-DE" sz="2800" dirty="0" err="1" smtClean="0">
                <a:solidFill>
                  <a:schemeClr val="bg1"/>
                </a:solidFill>
              </a:rPr>
              <a:t>to</a:t>
            </a:r>
            <a:r>
              <a:rPr lang="de-DE" sz="2800" dirty="0" smtClean="0">
                <a:solidFill>
                  <a:schemeClr val="bg1"/>
                </a:solidFill>
              </a:rPr>
              <a:t> </a:t>
            </a:r>
            <a:r>
              <a:rPr lang="de-DE" sz="2800" dirty="0" err="1" smtClean="0">
                <a:solidFill>
                  <a:schemeClr val="bg1"/>
                </a:solidFill>
              </a:rPr>
              <a:t>unexploited</a:t>
            </a:r>
            <a:r>
              <a:rPr lang="de-DE" sz="2800" dirty="0" smtClean="0">
                <a:solidFill>
                  <a:schemeClr val="bg1"/>
                </a:solidFill>
              </a:rPr>
              <a:t> </a:t>
            </a:r>
            <a:r>
              <a:rPr lang="de-DE" sz="2800" dirty="0" err="1" smtClean="0">
                <a:solidFill>
                  <a:schemeClr val="bg1"/>
                </a:solidFill>
              </a:rPr>
              <a:t>biomass</a:t>
            </a:r>
            <a:r>
              <a:rPr lang="de-DE" sz="2800" dirty="0" smtClean="0">
                <a:solidFill>
                  <a:schemeClr val="bg1"/>
                </a:solidFill>
              </a:rPr>
              <a:t> (</a:t>
            </a:r>
            <a:r>
              <a:rPr lang="de-DE" sz="2800" i="1" dirty="0" smtClean="0">
                <a:solidFill>
                  <a:schemeClr val="bg1"/>
                </a:solidFill>
              </a:rPr>
              <a:t>B</a:t>
            </a:r>
            <a:r>
              <a:rPr lang="de-DE" sz="2800" dirty="0" smtClean="0">
                <a:solidFill>
                  <a:schemeClr val="bg1"/>
                </a:solidFill>
              </a:rPr>
              <a:t>/</a:t>
            </a:r>
            <a:r>
              <a:rPr lang="de-DE" sz="2800" i="1" dirty="0" smtClean="0">
                <a:solidFill>
                  <a:schemeClr val="bg1"/>
                </a:solidFill>
              </a:rPr>
              <a:t>B</a:t>
            </a:r>
            <a:r>
              <a:rPr lang="de-DE" sz="2800" i="1" baseline="-25000" dirty="0" smtClean="0">
                <a:solidFill>
                  <a:schemeClr val="bg1"/>
                </a:solidFill>
              </a:rPr>
              <a:t>0</a:t>
            </a:r>
            <a:r>
              <a:rPr lang="de-DE" sz="2800" dirty="0" smtClean="0">
                <a:solidFill>
                  <a:schemeClr val="bg1"/>
                </a:solidFill>
              </a:rPr>
              <a:t>)</a:t>
            </a:r>
            <a:endParaRPr lang="en-US" sz="2800" dirty="0">
              <a:solidFill>
                <a:schemeClr val="bg1"/>
              </a:solidFill>
            </a:endParaRPr>
          </a:p>
        </p:txBody>
      </p:sp>
      <p:sp>
        <p:nvSpPr>
          <p:cNvPr id="10" name="Oval 9"/>
          <p:cNvSpPr/>
          <p:nvPr/>
        </p:nvSpPr>
        <p:spPr bwMode="auto">
          <a:xfrm>
            <a:off x="9087876" y="5714156"/>
            <a:ext cx="1361759" cy="534244"/>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Times New Roman" charset="0"/>
            </a:endParaRPr>
          </a:p>
        </p:txBody>
      </p:sp>
    </p:spTree>
    <p:extLst>
      <p:ext uri="{BB962C8B-B14F-4D97-AF65-F5344CB8AC3E}">
        <p14:creationId xmlns:p14="http://schemas.microsoft.com/office/powerpoint/2010/main" val="46594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58" y="95535"/>
            <a:ext cx="10363200" cy="1143000"/>
          </a:xfrm>
        </p:spPr>
        <p:txBody>
          <a:bodyPr/>
          <a:lstStyle/>
          <a:p>
            <a:r>
              <a:rPr lang="de-DE" dirty="0" smtClean="0">
                <a:solidFill>
                  <a:schemeClr val="bg1"/>
                </a:solidFill>
              </a:rPr>
              <a:t>Optimum </a:t>
            </a:r>
            <a:r>
              <a:rPr lang="de-DE" dirty="0" err="1" smtClean="0">
                <a:solidFill>
                  <a:schemeClr val="bg1"/>
                </a:solidFill>
              </a:rPr>
              <a:t>Length</a:t>
            </a:r>
            <a:r>
              <a:rPr lang="de-DE" dirty="0" smtClean="0">
                <a:solidFill>
                  <a:schemeClr val="bg1"/>
                </a:solidFill>
              </a:rPr>
              <a:t> at </a:t>
            </a:r>
            <a:r>
              <a:rPr lang="de-DE" dirty="0">
                <a:solidFill>
                  <a:schemeClr val="bg1"/>
                </a:solidFill>
              </a:rPr>
              <a:t>F</a:t>
            </a:r>
            <a:r>
              <a:rPr lang="de-DE" dirty="0" smtClean="0">
                <a:solidFill>
                  <a:schemeClr val="bg1"/>
                </a:solidFill>
              </a:rPr>
              <a:t>irst Capture </a:t>
            </a:r>
            <a:r>
              <a:rPr lang="de-DE" i="1" dirty="0" err="1" smtClean="0">
                <a:solidFill>
                  <a:schemeClr val="bg1"/>
                </a:solidFill>
              </a:rPr>
              <a:t>L</a:t>
            </a:r>
            <a:r>
              <a:rPr lang="de-DE" i="1" baseline="-25000" dirty="0" err="1" smtClean="0">
                <a:solidFill>
                  <a:schemeClr val="bg1"/>
                </a:solidFill>
              </a:rPr>
              <a:t>c_opt</a:t>
            </a:r>
            <a:endParaRPr lang="en-US" i="1" baseline="-25000" dirty="0">
              <a:solidFill>
                <a:schemeClr val="bg1"/>
              </a:solidFill>
            </a:endParaRPr>
          </a:p>
        </p:txBody>
      </p:sp>
      <p:sp>
        <p:nvSpPr>
          <p:cNvPr id="3" name="Slide Number Placeholder 2"/>
          <p:cNvSpPr>
            <a:spLocks noGrp="1"/>
          </p:cNvSpPr>
          <p:nvPr>
            <p:ph type="sldNum" sz="quarter" idx="12"/>
          </p:nvPr>
        </p:nvSpPr>
        <p:spPr/>
        <p:txBody>
          <a:bodyPr/>
          <a:lstStyle/>
          <a:p>
            <a:fld id="{5DD9F1BD-E49B-4418-B440-8CE1330D745B}" type="slidenum">
              <a:rPr lang="en-US" altLang="de-DE" smtClean="0">
                <a:solidFill>
                  <a:srgbClr val="FFFF00"/>
                </a:solidFill>
              </a:rPr>
              <a:pPr/>
              <a:t>9</a:t>
            </a:fld>
            <a:endParaRPr lang="en-US" altLang="de-DE">
              <a:solidFill>
                <a:srgbClr val="FFFF00"/>
              </a:solidFill>
            </a:endParaRPr>
          </a:p>
        </p:txBody>
      </p:sp>
      <p:pic>
        <p:nvPicPr>
          <p:cNvPr id="4" name="Picture 3"/>
          <p:cNvPicPr>
            <a:picLocks noChangeAspect="1"/>
          </p:cNvPicPr>
          <p:nvPr/>
        </p:nvPicPr>
        <p:blipFill>
          <a:blip r:embed="rId2"/>
          <a:stretch>
            <a:fillRect/>
          </a:stretch>
        </p:blipFill>
        <p:spPr>
          <a:xfrm>
            <a:off x="-561136" y="2073535"/>
            <a:ext cx="10950860" cy="1222360"/>
          </a:xfrm>
          <a:prstGeom prst="rect">
            <a:avLst/>
          </a:prstGeom>
        </p:spPr>
      </p:pic>
      <p:sp>
        <p:nvSpPr>
          <p:cNvPr id="5" name="TextBox 4"/>
          <p:cNvSpPr txBox="1"/>
          <p:nvPr/>
        </p:nvSpPr>
        <p:spPr>
          <a:xfrm>
            <a:off x="946727" y="1099596"/>
            <a:ext cx="9167091" cy="830997"/>
          </a:xfrm>
          <a:prstGeom prst="rect">
            <a:avLst/>
          </a:prstGeom>
          <a:noFill/>
        </p:spPr>
        <p:txBody>
          <a:bodyPr wrap="square" rtlCol="0">
            <a:spAutoFit/>
          </a:bodyPr>
          <a:lstStyle/>
          <a:p>
            <a:r>
              <a:rPr lang="de-DE" sz="2400" dirty="0" smtClean="0">
                <a:solidFill>
                  <a:schemeClr val="bg1"/>
                </a:solidFill>
              </a:rPr>
              <a:t>The </a:t>
            </a:r>
            <a:r>
              <a:rPr lang="de-DE" sz="2400" dirty="0" err="1" smtClean="0">
                <a:solidFill>
                  <a:schemeClr val="bg1"/>
                </a:solidFill>
              </a:rPr>
              <a:t>length</a:t>
            </a:r>
            <a:r>
              <a:rPr lang="de-DE" sz="2400" dirty="0" smtClean="0">
                <a:solidFill>
                  <a:schemeClr val="bg1"/>
                </a:solidFill>
              </a:rPr>
              <a:t> </a:t>
            </a:r>
            <a:r>
              <a:rPr lang="de-DE" sz="2400" dirty="0" err="1" smtClean="0">
                <a:solidFill>
                  <a:schemeClr val="bg1"/>
                </a:solidFill>
              </a:rPr>
              <a:t>where</a:t>
            </a:r>
            <a:r>
              <a:rPr lang="de-DE" sz="2400" dirty="0" smtClean="0">
                <a:solidFill>
                  <a:schemeClr val="bg1"/>
                </a:solidFill>
              </a:rPr>
              <a:t> </a:t>
            </a:r>
            <a:r>
              <a:rPr lang="de-DE" sz="2400" dirty="0" err="1" smtClean="0">
                <a:solidFill>
                  <a:schemeClr val="bg1"/>
                </a:solidFill>
              </a:rPr>
              <a:t>cohort</a:t>
            </a:r>
            <a:r>
              <a:rPr lang="de-DE" sz="2400" dirty="0" smtClean="0">
                <a:solidFill>
                  <a:schemeClr val="bg1"/>
                </a:solidFill>
              </a:rPr>
              <a:t> </a:t>
            </a:r>
            <a:r>
              <a:rPr lang="de-DE" sz="2400" dirty="0" err="1" smtClean="0">
                <a:solidFill>
                  <a:schemeClr val="bg1"/>
                </a:solidFill>
              </a:rPr>
              <a:t>biomass</a:t>
            </a:r>
            <a:r>
              <a:rPr lang="de-DE" sz="2400" dirty="0" smtClean="0">
                <a:solidFill>
                  <a:schemeClr val="bg1"/>
                </a:solidFill>
              </a:rPr>
              <a:t> </a:t>
            </a:r>
            <a:r>
              <a:rPr lang="de-DE" sz="2400" dirty="0" err="1" smtClean="0">
                <a:solidFill>
                  <a:schemeClr val="bg1"/>
                </a:solidFill>
              </a:rPr>
              <a:t>is</a:t>
            </a:r>
            <a:r>
              <a:rPr lang="de-DE" sz="2400" dirty="0" smtClean="0">
                <a:solidFill>
                  <a:schemeClr val="bg1"/>
                </a:solidFill>
              </a:rPr>
              <a:t> </a:t>
            </a:r>
            <a:r>
              <a:rPr lang="de-DE" sz="2400" dirty="0" err="1" smtClean="0">
                <a:solidFill>
                  <a:schemeClr val="bg1"/>
                </a:solidFill>
              </a:rPr>
              <a:t>maximum</a:t>
            </a:r>
            <a:r>
              <a:rPr lang="de-DE" sz="2400" dirty="0" smtClean="0">
                <a:solidFill>
                  <a:schemeClr val="bg1"/>
                </a:solidFill>
              </a:rPr>
              <a:t> in an </a:t>
            </a:r>
            <a:r>
              <a:rPr lang="de-DE" sz="2400" dirty="0" err="1" smtClean="0">
                <a:solidFill>
                  <a:schemeClr val="bg1"/>
                </a:solidFill>
              </a:rPr>
              <a:t>unexploited</a:t>
            </a:r>
            <a:r>
              <a:rPr lang="de-DE" sz="2400" dirty="0" smtClean="0">
                <a:solidFill>
                  <a:schemeClr val="bg1"/>
                </a:solidFill>
              </a:rPr>
              <a:t> </a:t>
            </a:r>
            <a:r>
              <a:rPr lang="de-DE" sz="2400" dirty="0" err="1" smtClean="0">
                <a:solidFill>
                  <a:schemeClr val="bg1"/>
                </a:solidFill>
              </a:rPr>
              <a:t>population</a:t>
            </a:r>
            <a:r>
              <a:rPr lang="de-DE" sz="2400" dirty="0" smtClean="0">
                <a:solidFill>
                  <a:schemeClr val="bg1"/>
                </a:solidFill>
              </a:rPr>
              <a:t> </a:t>
            </a:r>
            <a:r>
              <a:rPr lang="de-DE" sz="2400" dirty="0" err="1" smtClean="0">
                <a:solidFill>
                  <a:schemeClr val="bg1"/>
                </a:solidFill>
              </a:rPr>
              <a:t>is</a:t>
            </a:r>
            <a:r>
              <a:rPr lang="de-DE" sz="2400" dirty="0" smtClean="0">
                <a:solidFill>
                  <a:schemeClr val="bg1"/>
                </a:solidFill>
              </a:rPr>
              <a:t> </a:t>
            </a:r>
            <a:r>
              <a:rPr lang="de-DE" sz="2400" dirty="0" err="1" smtClean="0">
                <a:solidFill>
                  <a:schemeClr val="bg1"/>
                </a:solidFill>
              </a:rPr>
              <a:t>given</a:t>
            </a:r>
            <a:r>
              <a:rPr lang="de-DE" sz="2400" dirty="0" smtClean="0">
                <a:solidFill>
                  <a:schemeClr val="bg1"/>
                </a:solidFill>
              </a:rPr>
              <a:t> </a:t>
            </a:r>
            <a:r>
              <a:rPr lang="de-DE" sz="2400" dirty="0" err="1" smtClean="0">
                <a:solidFill>
                  <a:schemeClr val="bg1"/>
                </a:solidFill>
              </a:rPr>
              <a:t>by</a:t>
            </a:r>
            <a:r>
              <a:rPr lang="de-DE" sz="2400" dirty="0" smtClean="0">
                <a:solidFill>
                  <a:schemeClr val="bg1"/>
                </a:solidFill>
              </a:rPr>
              <a:t> Holt (1958) </a:t>
            </a:r>
            <a:r>
              <a:rPr lang="de-DE" sz="2400" dirty="0" err="1" smtClean="0">
                <a:solidFill>
                  <a:schemeClr val="bg1"/>
                </a:solidFill>
              </a:rPr>
              <a:t>as</a:t>
            </a:r>
            <a:r>
              <a:rPr lang="de-DE" sz="2400" dirty="0" smtClean="0">
                <a:solidFill>
                  <a:schemeClr val="bg1"/>
                </a:solidFill>
              </a:rPr>
              <a:t>:</a:t>
            </a:r>
            <a:endParaRPr lang="en-US" sz="2400" dirty="0">
              <a:solidFill>
                <a:schemeClr val="bg1"/>
              </a:solidFill>
            </a:endParaRPr>
          </a:p>
        </p:txBody>
      </p:sp>
      <p:sp>
        <p:nvSpPr>
          <p:cNvPr id="7" name="TextBox 6"/>
          <p:cNvSpPr txBox="1"/>
          <p:nvPr/>
        </p:nvSpPr>
        <p:spPr>
          <a:xfrm>
            <a:off x="864358" y="3414481"/>
            <a:ext cx="9439564" cy="1938992"/>
          </a:xfrm>
          <a:prstGeom prst="rect">
            <a:avLst/>
          </a:prstGeom>
          <a:noFill/>
        </p:spPr>
        <p:txBody>
          <a:bodyPr wrap="square" rtlCol="0">
            <a:spAutoFit/>
          </a:bodyPr>
          <a:lstStyle/>
          <a:p>
            <a:r>
              <a:rPr lang="de-DE" sz="2400" dirty="0" smtClean="0">
                <a:solidFill>
                  <a:schemeClr val="bg1"/>
                </a:solidFill>
              </a:rPr>
              <a:t>This </a:t>
            </a:r>
            <a:r>
              <a:rPr lang="de-DE" sz="2400" dirty="0" err="1" smtClean="0">
                <a:solidFill>
                  <a:schemeClr val="bg1"/>
                </a:solidFill>
              </a:rPr>
              <a:t>is</a:t>
            </a:r>
            <a:r>
              <a:rPr lang="de-DE" sz="2400" dirty="0" smtClean="0">
                <a:solidFill>
                  <a:schemeClr val="bg1"/>
                </a:solidFill>
              </a:rPr>
              <a:t> also </a:t>
            </a:r>
            <a:r>
              <a:rPr lang="de-DE" sz="2400" dirty="0" err="1" smtClean="0">
                <a:solidFill>
                  <a:schemeClr val="bg1"/>
                </a:solidFill>
              </a:rPr>
              <a:t>the</a:t>
            </a:r>
            <a:r>
              <a:rPr lang="de-DE" sz="2400" dirty="0" smtClean="0">
                <a:solidFill>
                  <a:schemeClr val="bg1"/>
                </a:solidFill>
              </a:rPr>
              <a:t> </a:t>
            </a:r>
            <a:r>
              <a:rPr lang="de-DE" sz="2400" dirty="0" err="1" smtClean="0">
                <a:solidFill>
                  <a:schemeClr val="bg1"/>
                </a:solidFill>
              </a:rPr>
              <a:t>length</a:t>
            </a:r>
            <a:r>
              <a:rPr lang="de-DE" sz="2400" dirty="0" smtClean="0">
                <a:solidFill>
                  <a:schemeClr val="bg1"/>
                </a:solidFill>
              </a:rPr>
              <a:t> </a:t>
            </a:r>
            <a:r>
              <a:rPr lang="de-DE" sz="2400" dirty="0" err="1" smtClean="0">
                <a:solidFill>
                  <a:schemeClr val="bg1"/>
                </a:solidFill>
              </a:rPr>
              <a:t>where</a:t>
            </a:r>
            <a:r>
              <a:rPr lang="de-DE" sz="2400" dirty="0" smtClean="0">
                <a:solidFill>
                  <a:schemeClr val="bg1"/>
                </a:solidFill>
              </a:rPr>
              <a:t> </a:t>
            </a:r>
            <a:r>
              <a:rPr lang="de-DE" sz="2400" dirty="0" err="1" smtClean="0">
                <a:solidFill>
                  <a:schemeClr val="bg1"/>
                </a:solidFill>
              </a:rPr>
              <a:t>cohort</a:t>
            </a:r>
            <a:r>
              <a:rPr lang="de-DE" sz="2400" dirty="0" smtClean="0">
                <a:solidFill>
                  <a:schemeClr val="bg1"/>
                </a:solidFill>
              </a:rPr>
              <a:t> </a:t>
            </a:r>
            <a:r>
              <a:rPr lang="de-DE" sz="2400" dirty="0" err="1" smtClean="0">
                <a:solidFill>
                  <a:schemeClr val="bg1"/>
                </a:solidFill>
              </a:rPr>
              <a:t>fecundity</a:t>
            </a:r>
            <a:r>
              <a:rPr lang="de-DE" sz="2400" dirty="0" smtClean="0">
                <a:solidFill>
                  <a:schemeClr val="bg1"/>
                </a:solidFill>
              </a:rPr>
              <a:t> </a:t>
            </a:r>
            <a:r>
              <a:rPr lang="de-DE" sz="2400" dirty="0" err="1" smtClean="0">
                <a:solidFill>
                  <a:schemeClr val="bg1"/>
                </a:solidFill>
              </a:rPr>
              <a:t>is</a:t>
            </a:r>
            <a:r>
              <a:rPr lang="de-DE" sz="2400" dirty="0" smtClean="0">
                <a:solidFill>
                  <a:schemeClr val="bg1"/>
                </a:solidFill>
              </a:rPr>
              <a:t> </a:t>
            </a:r>
            <a:r>
              <a:rPr lang="de-DE" sz="2400" dirty="0" err="1" smtClean="0">
                <a:solidFill>
                  <a:schemeClr val="bg1"/>
                </a:solidFill>
              </a:rPr>
              <a:t>about</a:t>
            </a:r>
            <a:r>
              <a:rPr lang="de-DE" sz="2400" dirty="0" smtClean="0">
                <a:solidFill>
                  <a:schemeClr val="bg1"/>
                </a:solidFill>
              </a:rPr>
              <a:t> </a:t>
            </a:r>
            <a:r>
              <a:rPr lang="de-DE" sz="2400" dirty="0" err="1" smtClean="0">
                <a:solidFill>
                  <a:schemeClr val="bg1"/>
                </a:solidFill>
              </a:rPr>
              <a:t>maximum</a:t>
            </a:r>
            <a:r>
              <a:rPr lang="de-DE" sz="2400" dirty="0" smtClean="0">
                <a:solidFill>
                  <a:schemeClr val="bg1"/>
                </a:solidFill>
              </a:rPr>
              <a:t> </a:t>
            </a:r>
            <a:r>
              <a:rPr lang="de-DE" sz="2400" dirty="0" err="1" smtClean="0">
                <a:solidFill>
                  <a:schemeClr val="bg1"/>
                </a:solidFill>
              </a:rPr>
              <a:t>and</a:t>
            </a:r>
            <a:r>
              <a:rPr lang="de-DE" sz="2400" dirty="0" smtClean="0">
                <a:solidFill>
                  <a:schemeClr val="bg1"/>
                </a:solidFill>
              </a:rPr>
              <a:t> </a:t>
            </a:r>
            <a:r>
              <a:rPr lang="de-DE" sz="2400" dirty="0" err="1" smtClean="0">
                <a:solidFill>
                  <a:schemeClr val="bg1"/>
                </a:solidFill>
              </a:rPr>
              <a:t>thus</a:t>
            </a:r>
            <a:r>
              <a:rPr lang="de-DE" sz="2400" dirty="0" smtClean="0">
                <a:solidFill>
                  <a:schemeClr val="bg1"/>
                </a:solidFill>
              </a:rPr>
              <a:t> </a:t>
            </a:r>
            <a:r>
              <a:rPr lang="de-DE" sz="2400" dirty="0" err="1" smtClean="0">
                <a:solidFill>
                  <a:schemeClr val="bg1"/>
                </a:solidFill>
              </a:rPr>
              <a:t>this</a:t>
            </a:r>
            <a:r>
              <a:rPr lang="de-DE" sz="2400" dirty="0" smtClean="0">
                <a:solidFill>
                  <a:schemeClr val="bg1"/>
                </a:solidFill>
              </a:rPr>
              <a:t> </a:t>
            </a:r>
            <a:r>
              <a:rPr lang="de-DE" sz="2400" dirty="0" err="1" smtClean="0">
                <a:solidFill>
                  <a:schemeClr val="bg1"/>
                </a:solidFill>
              </a:rPr>
              <a:t>is</a:t>
            </a:r>
            <a:r>
              <a:rPr lang="de-DE" sz="2400" dirty="0" smtClean="0">
                <a:solidFill>
                  <a:schemeClr val="bg1"/>
                </a:solidFill>
              </a:rPr>
              <a:t> </a:t>
            </a:r>
            <a:r>
              <a:rPr lang="de-DE" sz="2400" dirty="0" err="1" smtClean="0">
                <a:solidFill>
                  <a:schemeClr val="bg1"/>
                </a:solidFill>
              </a:rPr>
              <a:t>the</a:t>
            </a:r>
            <a:r>
              <a:rPr lang="de-DE" sz="2400" dirty="0" smtClean="0">
                <a:solidFill>
                  <a:schemeClr val="bg1"/>
                </a:solidFill>
              </a:rPr>
              <a:t> </a:t>
            </a:r>
            <a:r>
              <a:rPr lang="de-DE" sz="2400" dirty="0" err="1" smtClean="0">
                <a:solidFill>
                  <a:schemeClr val="bg1"/>
                </a:solidFill>
              </a:rPr>
              <a:t>natural</a:t>
            </a:r>
            <a:r>
              <a:rPr lang="de-DE" sz="2400" dirty="0" smtClean="0">
                <a:solidFill>
                  <a:schemeClr val="bg1"/>
                </a:solidFill>
              </a:rPr>
              <a:t> </a:t>
            </a:r>
            <a:r>
              <a:rPr lang="de-DE" sz="2400" dirty="0" err="1" smtClean="0">
                <a:solidFill>
                  <a:schemeClr val="bg1"/>
                </a:solidFill>
              </a:rPr>
              <a:t>average</a:t>
            </a:r>
            <a:r>
              <a:rPr lang="de-DE" sz="2400" dirty="0" smtClean="0">
                <a:solidFill>
                  <a:schemeClr val="bg1"/>
                </a:solidFill>
              </a:rPr>
              <a:t> </a:t>
            </a:r>
            <a:r>
              <a:rPr lang="de-DE" sz="2400" dirty="0" err="1" smtClean="0">
                <a:solidFill>
                  <a:schemeClr val="bg1"/>
                </a:solidFill>
              </a:rPr>
              <a:t>length</a:t>
            </a:r>
            <a:r>
              <a:rPr lang="de-DE" sz="2400" dirty="0" smtClean="0">
                <a:solidFill>
                  <a:schemeClr val="bg1"/>
                </a:solidFill>
              </a:rPr>
              <a:t> </a:t>
            </a:r>
            <a:r>
              <a:rPr lang="de-DE" sz="2400" dirty="0" err="1" smtClean="0">
                <a:solidFill>
                  <a:schemeClr val="bg1"/>
                </a:solidFill>
              </a:rPr>
              <a:t>of</a:t>
            </a:r>
            <a:r>
              <a:rPr lang="de-DE" sz="2400" dirty="0" smtClean="0">
                <a:solidFill>
                  <a:schemeClr val="bg1"/>
                </a:solidFill>
              </a:rPr>
              <a:t> </a:t>
            </a:r>
            <a:r>
              <a:rPr lang="de-DE" sz="2400" dirty="0" err="1" smtClean="0">
                <a:solidFill>
                  <a:schemeClr val="bg1"/>
                </a:solidFill>
              </a:rPr>
              <a:t>spawners</a:t>
            </a:r>
            <a:r>
              <a:rPr lang="de-DE" sz="2400" dirty="0" smtClean="0">
                <a:solidFill>
                  <a:schemeClr val="bg1"/>
                </a:solidFill>
              </a:rPr>
              <a:t>. </a:t>
            </a:r>
          </a:p>
          <a:p>
            <a:r>
              <a:rPr lang="de-DE" sz="2400" dirty="0" err="1" smtClean="0">
                <a:solidFill>
                  <a:schemeClr val="bg1"/>
                </a:solidFill>
              </a:rPr>
              <a:t>Froese</a:t>
            </a:r>
            <a:r>
              <a:rPr lang="de-DE" sz="2400" dirty="0" smtClean="0">
                <a:solidFill>
                  <a:schemeClr val="bg1"/>
                </a:solidFill>
              </a:rPr>
              <a:t> </a:t>
            </a:r>
            <a:r>
              <a:rPr lang="de-DE" sz="2400" i="1" dirty="0" smtClean="0">
                <a:solidFill>
                  <a:schemeClr val="bg1"/>
                </a:solidFill>
              </a:rPr>
              <a:t>et al. </a:t>
            </a:r>
            <a:r>
              <a:rPr lang="de-DE" sz="2400" dirty="0" smtClean="0">
                <a:solidFill>
                  <a:schemeClr val="bg1"/>
                </a:solidFill>
              </a:rPr>
              <a:t>(2016) </a:t>
            </a:r>
            <a:r>
              <a:rPr lang="de-DE" sz="2400" dirty="0" err="1" smtClean="0">
                <a:solidFill>
                  <a:schemeClr val="bg1"/>
                </a:solidFill>
              </a:rPr>
              <a:t>present</a:t>
            </a:r>
            <a:r>
              <a:rPr lang="de-DE" sz="2400" dirty="0" smtClean="0">
                <a:solidFill>
                  <a:schemeClr val="bg1"/>
                </a:solidFill>
              </a:rPr>
              <a:t> an </a:t>
            </a:r>
            <a:r>
              <a:rPr lang="de-DE" sz="2400" dirty="0" err="1" smtClean="0">
                <a:solidFill>
                  <a:schemeClr val="bg1"/>
                </a:solidFill>
              </a:rPr>
              <a:t>equation</a:t>
            </a:r>
            <a:r>
              <a:rPr lang="de-DE" sz="2400" dirty="0" smtClean="0">
                <a:solidFill>
                  <a:schemeClr val="bg1"/>
                </a:solidFill>
              </a:rPr>
              <a:t> </a:t>
            </a:r>
            <a:r>
              <a:rPr lang="de-DE" sz="2400" dirty="0" err="1" smtClean="0">
                <a:solidFill>
                  <a:schemeClr val="bg1"/>
                </a:solidFill>
              </a:rPr>
              <a:t>for</a:t>
            </a:r>
            <a:r>
              <a:rPr lang="de-DE" sz="2400" dirty="0" smtClean="0">
                <a:solidFill>
                  <a:schemeClr val="bg1"/>
                </a:solidFill>
              </a:rPr>
              <a:t> </a:t>
            </a:r>
            <a:r>
              <a:rPr lang="de-DE" sz="2400" dirty="0" err="1" smtClean="0">
                <a:solidFill>
                  <a:schemeClr val="bg1"/>
                </a:solidFill>
              </a:rPr>
              <a:t>the</a:t>
            </a:r>
            <a:r>
              <a:rPr lang="de-DE" sz="2400" dirty="0" smtClean="0">
                <a:solidFill>
                  <a:schemeClr val="bg1"/>
                </a:solidFill>
              </a:rPr>
              <a:t> </a:t>
            </a:r>
            <a:r>
              <a:rPr lang="de-DE" sz="2400" dirty="0" err="1" smtClean="0">
                <a:solidFill>
                  <a:schemeClr val="bg1"/>
                </a:solidFill>
              </a:rPr>
              <a:t>length</a:t>
            </a:r>
            <a:r>
              <a:rPr lang="de-DE" sz="2400" dirty="0" smtClean="0">
                <a:solidFill>
                  <a:schemeClr val="bg1"/>
                </a:solidFill>
              </a:rPr>
              <a:t> at </a:t>
            </a:r>
            <a:r>
              <a:rPr lang="de-DE" sz="2400" dirty="0" err="1" smtClean="0">
                <a:solidFill>
                  <a:schemeClr val="bg1"/>
                </a:solidFill>
              </a:rPr>
              <a:t>first</a:t>
            </a:r>
            <a:r>
              <a:rPr lang="de-DE" sz="2400" dirty="0" smtClean="0">
                <a:solidFill>
                  <a:schemeClr val="bg1"/>
                </a:solidFill>
              </a:rPr>
              <a:t> </a:t>
            </a:r>
            <a:r>
              <a:rPr lang="de-DE" sz="2400" dirty="0" err="1" smtClean="0">
                <a:solidFill>
                  <a:schemeClr val="bg1"/>
                </a:solidFill>
              </a:rPr>
              <a:t>capture</a:t>
            </a:r>
            <a:r>
              <a:rPr lang="de-DE" sz="2400" dirty="0" smtClean="0">
                <a:solidFill>
                  <a:schemeClr val="bg1"/>
                </a:solidFill>
              </a:rPr>
              <a:t> </a:t>
            </a:r>
            <a:r>
              <a:rPr lang="de-DE" sz="2400" dirty="0" err="1" smtClean="0">
                <a:solidFill>
                  <a:schemeClr val="bg1"/>
                </a:solidFill>
              </a:rPr>
              <a:t>that</a:t>
            </a:r>
            <a:r>
              <a:rPr lang="de-DE" sz="2400" dirty="0" smtClean="0">
                <a:solidFill>
                  <a:schemeClr val="bg1"/>
                </a:solidFill>
              </a:rPr>
              <a:t> will </a:t>
            </a:r>
            <a:r>
              <a:rPr lang="de-DE" sz="2400" dirty="0" err="1" smtClean="0">
                <a:solidFill>
                  <a:schemeClr val="bg1"/>
                </a:solidFill>
              </a:rPr>
              <a:t>maximize</a:t>
            </a:r>
            <a:r>
              <a:rPr lang="de-DE" sz="2400" dirty="0" smtClean="0">
                <a:solidFill>
                  <a:schemeClr val="bg1"/>
                </a:solidFill>
              </a:rPr>
              <a:t> catch </a:t>
            </a:r>
            <a:r>
              <a:rPr lang="de-DE" sz="2400" dirty="0" err="1" smtClean="0">
                <a:solidFill>
                  <a:schemeClr val="bg1"/>
                </a:solidFill>
              </a:rPr>
              <a:t>and</a:t>
            </a:r>
            <a:r>
              <a:rPr lang="de-DE" sz="2400" dirty="0" smtClean="0">
                <a:solidFill>
                  <a:schemeClr val="bg1"/>
                </a:solidFill>
              </a:rPr>
              <a:t> </a:t>
            </a:r>
            <a:r>
              <a:rPr lang="de-DE" sz="2400" dirty="0" err="1" smtClean="0">
                <a:solidFill>
                  <a:schemeClr val="bg1"/>
                </a:solidFill>
              </a:rPr>
              <a:t>biomass</a:t>
            </a:r>
            <a:r>
              <a:rPr lang="de-DE" sz="2400" dirty="0" smtClean="0">
                <a:solidFill>
                  <a:schemeClr val="bg1"/>
                </a:solidFill>
              </a:rPr>
              <a:t> </a:t>
            </a:r>
            <a:r>
              <a:rPr lang="de-DE" sz="2400" dirty="0" err="1" smtClean="0">
                <a:solidFill>
                  <a:schemeClr val="bg1"/>
                </a:solidFill>
              </a:rPr>
              <a:t>for</a:t>
            </a:r>
            <a:r>
              <a:rPr lang="de-DE" sz="2400" dirty="0" smtClean="0">
                <a:solidFill>
                  <a:schemeClr val="bg1"/>
                </a:solidFill>
              </a:rPr>
              <a:t> a </a:t>
            </a:r>
            <a:r>
              <a:rPr lang="de-DE" sz="2400" dirty="0" err="1" smtClean="0">
                <a:solidFill>
                  <a:schemeClr val="bg1"/>
                </a:solidFill>
              </a:rPr>
              <a:t>given</a:t>
            </a:r>
            <a:r>
              <a:rPr lang="de-DE" sz="2400" dirty="0" smtClean="0">
                <a:solidFill>
                  <a:schemeClr val="bg1"/>
                </a:solidFill>
              </a:rPr>
              <a:t> </a:t>
            </a:r>
            <a:r>
              <a:rPr lang="de-DE" sz="2400" i="1" dirty="0" smtClean="0">
                <a:solidFill>
                  <a:schemeClr val="bg1"/>
                </a:solidFill>
              </a:rPr>
              <a:t>F</a:t>
            </a:r>
            <a:r>
              <a:rPr lang="de-DE" sz="2400" dirty="0" smtClean="0">
                <a:solidFill>
                  <a:schemeClr val="bg1"/>
                </a:solidFill>
              </a:rPr>
              <a:t> </a:t>
            </a:r>
            <a:r>
              <a:rPr lang="de-DE" sz="2400" dirty="0" err="1" smtClean="0">
                <a:solidFill>
                  <a:schemeClr val="bg1"/>
                </a:solidFill>
              </a:rPr>
              <a:t>and</a:t>
            </a:r>
            <a:r>
              <a:rPr lang="de-DE" sz="2400" dirty="0" smtClean="0">
                <a:solidFill>
                  <a:schemeClr val="bg1"/>
                </a:solidFill>
              </a:rPr>
              <a:t> will </a:t>
            </a:r>
            <a:r>
              <a:rPr lang="de-DE" sz="2400" dirty="0" err="1" smtClean="0">
                <a:solidFill>
                  <a:schemeClr val="bg1"/>
                </a:solidFill>
              </a:rPr>
              <a:t>result</a:t>
            </a:r>
            <a:r>
              <a:rPr lang="de-DE" sz="2400" dirty="0" smtClean="0">
                <a:solidFill>
                  <a:schemeClr val="bg1"/>
                </a:solidFill>
              </a:rPr>
              <a:t> in </a:t>
            </a:r>
            <a:r>
              <a:rPr lang="de-DE" sz="2400" i="1" dirty="0" err="1" smtClean="0">
                <a:solidFill>
                  <a:schemeClr val="bg1"/>
                </a:solidFill>
              </a:rPr>
              <a:t>L</a:t>
            </a:r>
            <a:r>
              <a:rPr lang="de-DE" sz="2400" i="1" baseline="-25000" dirty="0" err="1" smtClean="0">
                <a:solidFill>
                  <a:schemeClr val="bg1"/>
                </a:solidFill>
              </a:rPr>
              <a:t>opt</a:t>
            </a:r>
            <a:r>
              <a:rPr lang="de-DE" sz="2400" dirty="0" smtClean="0">
                <a:solidFill>
                  <a:schemeClr val="bg1"/>
                </a:solidFill>
              </a:rPr>
              <a:t> </a:t>
            </a:r>
            <a:r>
              <a:rPr lang="de-DE" sz="2400" dirty="0" err="1" smtClean="0">
                <a:solidFill>
                  <a:schemeClr val="bg1"/>
                </a:solidFill>
              </a:rPr>
              <a:t>being</a:t>
            </a:r>
            <a:r>
              <a:rPr lang="de-DE" sz="2400" dirty="0" smtClean="0">
                <a:solidFill>
                  <a:schemeClr val="bg1"/>
                </a:solidFill>
              </a:rPr>
              <a:t> </a:t>
            </a:r>
            <a:r>
              <a:rPr lang="de-DE" sz="2400" dirty="0" err="1" smtClean="0">
                <a:solidFill>
                  <a:schemeClr val="bg1"/>
                </a:solidFill>
              </a:rPr>
              <a:t>the</a:t>
            </a:r>
            <a:r>
              <a:rPr lang="de-DE" sz="2400" dirty="0" smtClean="0">
                <a:solidFill>
                  <a:schemeClr val="bg1"/>
                </a:solidFill>
              </a:rPr>
              <a:t> </a:t>
            </a:r>
            <a:r>
              <a:rPr lang="de-DE" sz="2400" dirty="0" err="1" smtClean="0">
                <a:solidFill>
                  <a:schemeClr val="bg1"/>
                </a:solidFill>
              </a:rPr>
              <a:t>mean</a:t>
            </a:r>
            <a:r>
              <a:rPr lang="de-DE" sz="2400" dirty="0" smtClean="0">
                <a:solidFill>
                  <a:schemeClr val="bg1"/>
                </a:solidFill>
              </a:rPr>
              <a:t> </a:t>
            </a:r>
            <a:r>
              <a:rPr lang="de-DE" sz="2400" dirty="0" err="1" smtClean="0">
                <a:solidFill>
                  <a:schemeClr val="bg1"/>
                </a:solidFill>
              </a:rPr>
              <a:t>length</a:t>
            </a:r>
            <a:r>
              <a:rPr lang="de-DE" sz="2400" dirty="0" smtClean="0">
                <a:solidFill>
                  <a:schemeClr val="bg1"/>
                </a:solidFill>
              </a:rPr>
              <a:t> in </a:t>
            </a:r>
            <a:r>
              <a:rPr lang="de-DE" sz="2400" dirty="0" err="1" smtClean="0">
                <a:solidFill>
                  <a:schemeClr val="bg1"/>
                </a:solidFill>
              </a:rPr>
              <a:t>the</a:t>
            </a:r>
            <a:r>
              <a:rPr lang="de-DE" sz="2400" dirty="0" smtClean="0">
                <a:solidFill>
                  <a:schemeClr val="bg1"/>
                </a:solidFill>
              </a:rPr>
              <a:t> </a:t>
            </a:r>
            <a:r>
              <a:rPr lang="de-DE" sz="2400" dirty="0" err="1" smtClean="0">
                <a:solidFill>
                  <a:schemeClr val="bg1"/>
                </a:solidFill>
              </a:rPr>
              <a:t>exploited</a:t>
            </a:r>
            <a:r>
              <a:rPr lang="de-DE" sz="2400" dirty="0" smtClean="0">
                <a:solidFill>
                  <a:schemeClr val="bg1"/>
                </a:solidFill>
              </a:rPr>
              <a:t> </a:t>
            </a:r>
            <a:r>
              <a:rPr lang="de-DE" sz="2400" dirty="0" err="1" smtClean="0">
                <a:solidFill>
                  <a:schemeClr val="bg1"/>
                </a:solidFill>
              </a:rPr>
              <a:t>population</a:t>
            </a:r>
            <a:r>
              <a:rPr lang="de-DE" sz="2400" dirty="0" smtClean="0">
                <a:solidFill>
                  <a:schemeClr val="bg1"/>
                </a:solidFill>
              </a:rPr>
              <a:t>:</a:t>
            </a:r>
            <a:endParaRPr lang="en-US" sz="2400" dirty="0">
              <a:solidFill>
                <a:schemeClr val="bg1"/>
              </a:solidFill>
            </a:endParaRPr>
          </a:p>
        </p:txBody>
      </p:sp>
      <p:pic>
        <p:nvPicPr>
          <p:cNvPr id="10" name="Picture 9"/>
          <p:cNvPicPr>
            <a:picLocks noChangeAspect="1"/>
          </p:cNvPicPr>
          <p:nvPr/>
        </p:nvPicPr>
        <p:blipFill>
          <a:blip r:embed="rId3"/>
          <a:stretch>
            <a:fillRect/>
          </a:stretch>
        </p:blipFill>
        <p:spPr>
          <a:xfrm>
            <a:off x="-1259409" y="5374859"/>
            <a:ext cx="13136500" cy="1483141"/>
          </a:xfrm>
          <a:prstGeom prst="rect">
            <a:avLst/>
          </a:prstGeom>
        </p:spPr>
      </p:pic>
      <p:sp>
        <p:nvSpPr>
          <p:cNvPr id="8" name="Oval 7"/>
          <p:cNvSpPr/>
          <p:nvPr/>
        </p:nvSpPr>
        <p:spPr bwMode="auto">
          <a:xfrm>
            <a:off x="5532582" y="2547733"/>
            <a:ext cx="576696" cy="62957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Times New Roman" charset="0"/>
            </a:endParaRPr>
          </a:p>
        </p:txBody>
      </p:sp>
      <p:sp>
        <p:nvSpPr>
          <p:cNvPr id="9" name="Oval 8"/>
          <p:cNvSpPr/>
          <p:nvPr/>
        </p:nvSpPr>
        <p:spPr bwMode="auto">
          <a:xfrm>
            <a:off x="6246877" y="5330219"/>
            <a:ext cx="567460" cy="652830"/>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Times New Roman" charset="0"/>
            </a:endParaRPr>
          </a:p>
        </p:txBody>
      </p:sp>
      <p:sp>
        <p:nvSpPr>
          <p:cNvPr id="11" name="Oval 10"/>
          <p:cNvSpPr/>
          <p:nvPr/>
        </p:nvSpPr>
        <p:spPr bwMode="auto">
          <a:xfrm>
            <a:off x="6393961" y="6006303"/>
            <a:ext cx="597966" cy="699297"/>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Times New Roman" charset="0"/>
            </a:endParaRPr>
          </a:p>
        </p:txBody>
      </p:sp>
      <p:sp>
        <p:nvSpPr>
          <p:cNvPr id="12" name="Oval 11"/>
          <p:cNvSpPr/>
          <p:nvPr/>
        </p:nvSpPr>
        <p:spPr bwMode="auto">
          <a:xfrm>
            <a:off x="4468974" y="2305078"/>
            <a:ext cx="576696" cy="62957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Times New Roman" charset="0"/>
            </a:endParaRPr>
          </a:p>
        </p:txBody>
      </p:sp>
      <p:sp>
        <p:nvSpPr>
          <p:cNvPr id="13" name="Oval 12"/>
          <p:cNvSpPr/>
          <p:nvPr/>
        </p:nvSpPr>
        <p:spPr bwMode="auto">
          <a:xfrm>
            <a:off x="4879896" y="5472059"/>
            <a:ext cx="576696" cy="510990"/>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Times New Roman" charset="0"/>
            </a:endParaRPr>
          </a:p>
        </p:txBody>
      </p:sp>
    </p:spTree>
    <p:extLst>
      <p:ext uri="{BB962C8B-B14F-4D97-AF65-F5344CB8AC3E}">
        <p14:creationId xmlns:p14="http://schemas.microsoft.com/office/powerpoint/2010/main" val="143311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design">
  <a:themeElements>
    <a:clrScheme name="Standarddesign 8">
      <a:dk1>
        <a:srgbClr val="000000"/>
      </a:dk1>
      <a:lt1>
        <a:srgbClr val="FFFF00"/>
      </a:lt1>
      <a:dk2>
        <a:srgbClr val="000000"/>
      </a:dk2>
      <a:lt2>
        <a:srgbClr val="FFFF00"/>
      </a:lt2>
      <a:accent1>
        <a:srgbClr val="00CC99"/>
      </a:accent1>
      <a:accent2>
        <a:srgbClr val="3333CC"/>
      </a:accent2>
      <a:accent3>
        <a:srgbClr val="AAAAAA"/>
      </a:accent3>
      <a:accent4>
        <a:srgbClr val="DADA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1"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1" u="none" strike="noStrike" cap="none" normalizeH="0" baseline="0" smtClean="0">
            <a:ln>
              <a:noFill/>
            </a:ln>
            <a:solidFill>
              <a:schemeClr val="tx1"/>
            </a:solidFill>
            <a:effectLst/>
            <a:latin typeface="Times New Roman"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design 8">
        <a:dk1>
          <a:srgbClr val="000000"/>
        </a:dk1>
        <a:lt1>
          <a:srgbClr val="FFFF00"/>
        </a:lt1>
        <a:dk2>
          <a:srgbClr val="000000"/>
        </a:dk2>
        <a:lt2>
          <a:srgbClr val="FFFF00"/>
        </a:lt2>
        <a:accent1>
          <a:srgbClr val="00CC99"/>
        </a:accent1>
        <a:accent2>
          <a:srgbClr val="3333CC"/>
        </a:accent2>
        <a:accent3>
          <a:srgbClr val="AAAAAA"/>
        </a:accent3>
        <a:accent4>
          <a:srgbClr val="DADA00"/>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1032</Words>
  <Application>Microsoft Office PowerPoint</Application>
  <PresentationFormat>Widescreen</PresentationFormat>
  <Paragraphs>119</Paragraphs>
  <Slides>17</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Cambria Math</vt:lpstr>
      <vt:lpstr>Times New Roman</vt:lpstr>
      <vt:lpstr>Office Theme</vt:lpstr>
      <vt:lpstr>Standarddesign</vt:lpstr>
      <vt:lpstr>Managing Fisheries  with a Ruler</vt:lpstr>
      <vt:lpstr>PowerPoint Presentation</vt:lpstr>
      <vt:lpstr>Too many stocks, too few data</vt:lpstr>
      <vt:lpstr>Conceptual Framework</vt:lpstr>
      <vt:lpstr>The Visible Length-Frequencies</vt:lpstr>
      <vt:lpstr>The LBB Equations</vt:lpstr>
      <vt:lpstr>Mortality Estimates Are Not Recent</vt:lpstr>
      <vt:lpstr>Standard Yield per Recruit Equation</vt:lpstr>
      <vt:lpstr>Optimum Length at First Capture Lc_opt</vt:lpstr>
      <vt:lpstr>Proxy for Bmsy </vt:lpstr>
      <vt:lpstr>Performance of LBB</vt:lpstr>
      <vt:lpstr>Example Simulated Data for Cod</vt:lpstr>
      <vt:lpstr>Example Simulated Gill-Net Selection</vt:lpstr>
      <vt:lpstr>Example for Haddock in the North Sea</vt:lpstr>
      <vt:lpstr>Example Thorny Skate NWA</vt:lpstr>
      <vt:lpstr>Conclusion</vt:lpstr>
      <vt:lpstr>Thank You</vt:lpstr>
    </vt:vector>
  </TitlesOfParts>
  <Company>GEOMAR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Data-Limited Stock Assessment using CMSY/BSM</dc:title>
  <dc:creator>Froese, Rainer</dc:creator>
  <cp:lastModifiedBy>Froese, Rainer</cp:lastModifiedBy>
  <cp:revision>131</cp:revision>
  <dcterms:created xsi:type="dcterms:W3CDTF">2017-01-12T08:55:17Z</dcterms:created>
  <dcterms:modified xsi:type="dcterms:W3CDTF">2018-11-28T01:11:59Z</dcterms:modified>
</cp:coreProperties>
</file>