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0" d="100"/>
          <a:sy n="30" d="100"/>
        </p:scale>
        <p:origin x="20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315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16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796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4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272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3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64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70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0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8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16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B2CE9-B0CF-4AD6-88D0-6B327BD4B40A}" type="datetimeFigureOut">
              <a:rPr lang="en-US" smtClean="0"/>
              <a:t>5/18/2016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1B5F37-7675-4FB3-8F1A-9E52CBCD2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4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Fischereiforschung und Politikberatung</a:t>
            </a:r>
            <a:br>
              <a:rPr lang="de-DE" dirty="0" smtClean="0"/>
            </a:br>
            <a:r>
              <a:rPr lang="de-DE" sz="3600" dirty="0" smtClean="0"/>
              <a:t>am Beispiel und aus Sicht von Rainer </a:t>
            </a:r>
            <a:r>
              <a:rPr lang="de-DE" sz="3600" dirty="0" err="1" smtClean="0"/>
              <a:t>Froese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05542"/>
            <a:ext cx="9144000" cy="1655762"/>
          </a:xfrm>
        </p:spPr>
        <p:txBody>
          <a:bodyPr/>
          <a:lstStyle/>
          <a:p>
            <a:r>
              <a:rPr lang="de-DE" dirty="0" smtClean="0"/>
              <a:t>GEOMAR Kuratorium, 19. Mai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02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0" y="0"/>
            <a:ext cx="8404010" cy="29352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05672" y="8229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2012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376" y="2935223"/>
            <a:ext cx="6162769" cy="39055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42048" y="3392424"/>
            <a:ext cx="4497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Überfischung ist wie ein Kredit von der Natur, </a:t>
            </a:r>
          </a:p>
          <a:p>
            <a:r>
              <a:rPr lang="de-DE" dirty="0" smtClean="0"/>
              <a:t>wobei die Zinsen entgangene zukünftige </a:t>
            </a:r>
          </a:p>
          <a:p>
            <a:r>
              <a:rPr lang="de-DE" dirty="0" smtClean="0"/>
              <a:t>Fänge sind.</a:t>
            </a:r>
          </a:p>
          <a:p>
            <a:r>
              <a:rPr lang="de-DE" dirty="0" smtClean="0"/>
              <a:t>Aber der Zinssatz beträgt im Mittel 60%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1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5" y="0"/>
            <a:ext cx="9436418" cy="2974604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4" y="2974604"/>
            <a:ext cx="5150361" cy="38833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88736" y="2887682"/>
            <a:ext cx="58430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Ein Vorschlag, von allen Arten im Meer etwa die Hälfte aller Individuen </a:t>
            </a:r>
            <a:r>
              <a:rPr lang="de-DE" dirty="0" err="1" smtClean="0"/>
              <a:t>wegzufischen</a:t>
            </a:r>
            <a:r>
              <a:rPr lang="de-DE" dirty="0" smtClean="0"/>
              <a:t>, wird als wissenschaftlich unhaltbar und als politisch (widerspricht Gesetzen und Konventionen) und ethisch problematisch dargestellt. Wir zitieren sogar den Papst (</a:t>
            </a:r>
            <a:r>
              <a:rPr lang="de-DE" dirty="0" err="1" smtClean="0"/>
              <a:t>Encyclica</a:t>
            </a:r>
            <a:r>
              <a:rPr lang="de-DE" dirty="0" smtClean="0"/>
              <a:t> </a:t>
            </a:r>
            <a:r>
              <a:rPr lang="de-DE" dirty="0" err="1" smtClean="0"/>
              <a:t>Laudato</a:t>
            </a:r>
            <a:r>
              <a:rPr lang="de-DE" dirty="0" smtClean="0"/>
              <a:t> Si):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“…..The biblical texts are to be read in their context, with an appropriate hermeneutic, recognizing that they tell us to ‘till and keep’ the garden of the world [..] [,where] ‘keeping’ means caring, protecting, overseeing and preserving. This implies a relationship of mutual responsibility between human beings and nature. [..] Clearly, the Bible has no place for a tyrannical anthropocentrism unconcerned for other creatures.”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14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02" y="0"/>
            <a:ext cx="10591747" cy="3831336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720" y="2993470"/>
            <a:ext cx="6896280" cy="38645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7744" y="4114800"/>
            <a:ext cx="489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Über 40% der MSC-zertifizierten Bestände werden überfischt, einige sind sogar vom Zusammenbruch bedroht.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124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" y="1207008"/>
            <a:ext cx="8893555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6736" y="5020056"/>
            <a:ext cx="102025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Untersuchung zur Nationalen Biodiversitäts-Strategie:</a:t>
            </a:r>
          </a:p>
          <a:p>
            <a:r>
              <a:rPr lang="de-DE" dirty="0" smtClean="0"/>
              <a:t>Der aktuelle Zustand der </a:t>
            </a:r>
            <a:r>
              <a:rPr lang="de-DE" dirty="0" smtClean="0"/>
              <a:t>deutschen kommerziellen Fischbestände ist, mit wenigen Ausnahmen, nicht gut. </a:t>
            </a:r>
          </a:p>
          <a:p>
            <a:r>
              <a:rPr lang="de-DE" dirty="0" smtClean="0"/>
              <a:t>Aber mit vernünftigem Management können die Bestände bis 2020 einen guten Umweltzustand erreichen.</a:t>
            </a:r>
          </a:p>
          <a:p>
            <a:r>
              <a:rPr lang="de-DE" dirty="0" smtClean="0"/>
              <a:t>Ausnahmen sind Aal, Dornhai und Kabeljau in der südlichen Nordsee: diese Bestände brauchen besondere </a:t>
            </a:r>
          </a:p>
          <a:p>
            <a:r>
              <a:rPr lang="de-DE" dirty="0" smtClean="0"/>
              <a:t>Schutzmaßnahmen</a:t>
            </a:r>
            <a:endParaRPr lang="de-DE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1248" y="438912"/>
            <a:ext cx="70707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Direkte Politikberatung, hier für </a:t>
            </a:r>
            <a:r>
              <a:rPr lang="de-DE" sz="2800" dirty="0" err="1" smtClean="0"/>
              <a:t>BfN</a:t>
            </a:r>
            <a:r>
              <a:rPr lang="de-DE" sz="2800" dirty="0" smtClean="0"/>
              <a:t> und BMUB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19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68" y="1069414"/>
            <a:ext cx="7159752" cy="57885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1248" y="438912"/>
            <a:ext cx="8456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dirty="0" smtClean="0"/>
              <a:t>Direkte Politikberatung, hier für Parlamentarier in Brüssel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7680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4054" y="196898"/>
            <a:ext cx="956641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 dirty="0" smtClean="0"/>
              <a:t>Die </a:t>
            </a:r>
            <a:r>
              <a:rPr lang="en-US" sz="5400" dirty="0" err="1" smtClean="0"/>
              <a:t>drei</a:t>
            </a:r>
            <a:r>
              <a:rPr lang="en-US" sz="5400" dirty="0" smtClean="0"/>
              <a:t> </a:t>
            </a:r>
            <a:r>
              <a:rPr lang="en-US" sz="5400" dirty="0" err="1" smtClean="0"/>
              <a:t>starken</a:t>
            </a:r>
            <a:r>
              <a:rPr lang="en-US" sz="5400" dirty="0" smtClean="0"/>
              <a:t> Frauen </a:t>
            </a:r>
            <a:br>
              <a:rPr lang="en-US" sz="5400" dirty="0" smtClean="0"/>
            </a:br>
            <a:r>
              <a:rPr lang="en-US" sz="5400" dirty="0" smtClean="0"/>
              <a:t>hinter der GFP Reform von 2013</a:t>
            </a:r>
            <a:endParaRPr lang="en-US" sz="5400" dirty="0"/>
          </a:p>
        </p:txBody>
      </p:sp>
      <p:sp>
        <p:nvSpPr>
          <p:cNvPr id="4" name="TextBox 3"/>
          <p:cNvSpPr txBox="1"/>
          <p:nvPr/>
        </p:nvSpPr>
        <p:spPr>
          <a:xfrm>
            <a:off x="1859616" y="3933057"/>
            <a:ext cx="2658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Maria </a:t>
            </a:r>
            <a:r>
              <a:rPr lang="en-US" dirty="0" err="1">
                <a:solidFill>
                  <a:prstClr val="black"/>
                </a:solidFill>
              </a:rPr>
              <a:t>Damanaki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Commissioner of DG </a:t>
            </a:r>
            <a:r>
              <a:rPr lang="en-US" dirty="0">
                <a:solidFill>
                  <a:prstClr val="black"/>
                </a:solidFill>
              </a:rPr>
              <a:t>Mare</a:t>
            </a:r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700808"/>
            <a:ext cx="3575969" cy="200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96" y="1628801"/>
            <a:ext cx="22288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06043" y="3947255"/>
            <a:ext cx="24038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Isabella </a:t>
            </a:r>
            <a:r>
              <a:rPr lang="en-US" dirty="0" err="1">
                <a:solidFill>
                  <a:prstClr val="black"/>
                </a:solidFill>
              </a:rPr>
              <a:t>Lövin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European Parliament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Committee on Fisheries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128" y="1644239"/>
            <a:ext cx="3132873" cy="20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739556" y="3934648"/>
            <a:ext cx="24038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Ulrike </a:t>
            </a:r>
            <a:r>
              <a:rPr lang="en-US" dirty="0" err="1">
                <a:solidFill>
                  <a:prstClr val="black"/>
                </a:solidFill>
              </a:rPr>
              <a:t>Rodust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European Parliament</a:t>
            </a:r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Committee on Fisheries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011672" y="530120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00" dirty="0" smtClean="0">
                <a:solidFill>
                  <a:prstClr val="black"/>
                </a:solidFill>
              </a:rPr>
              <a:t>Ad-hoc Beratung</a:t>
            </a:r>
            <a:endParaRPr lang="en-U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236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Medien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Ein bis zwei Medien-Anfragen pro Woche</a:t>
            </a:r>
          </a:p>
          <a:p>
            <a:pPr marL="0" indent="0">
              <a:buNone/>
            </a:pPr>
            <a:r>
              <a:rPr lang="de-DE" dirty="0" smtClean="0"/>
              <a:t>Aktuell: 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Längere SAT3 Sendung zum Thema Fisch (im August)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Schweizer Radio zu „Geisternetzen“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Pressemitteilung zum neuen MSC-Paper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28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Impact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60120" y="1535240"/>
            <a:ext cx="10460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Artikel 2(2), Gemeinsame Fischereipolitik: The CFP </a:t>
            </a:r>
            <a:r>
              <a:rPr lang="de-DE" sz="2400" dirty="0" err="1" smtClean="0"/>
              <a:t>shall</a:t>
            </a:r>
            <a:r>
              <a:rPr lang="de-DE" sz="2400" dirty="0" smtClean="0"/>
              <a:t> </a:t>
            </a:r>
            <a:r>
              <a:rPr lang="de-DE" sz="2400" dirty="0" err="1" smtClean="0"/>
              <a:t>ensure</a:t>
            </a:r>
            <a:r>
              <a:rPr lang="de-DE" sz="2400" dirty="0" smtClean="0"/>
              <a:t> </a:t>
            </a:r>
            <a:r>
              <a:rPr lang="de-DE" sz="2400" dirty="0" err="1" smtClean="0"/>
              <a:t>that</a:t>
            </a:r>
            <a:r>
              <a:rPr lang="de-DE" sz="2400" dirty="0" smtClean="0"/>
              <a:t> […] </a:t>
            </a:r>
            <a:r>
              <a:rPr lang="en-US" sz="2400" dirty="0" smtClean="0"/>
              <a:t>exploitation </a:t>
            </a:r>
            <a:r>
              <a:rPr lang="en-US" sz="2400" dirty="0"/>
              <a:t>of living marine biological resources restores and </a:t>
            </a:r>
            <a:r>
              <a:rPr lang="en-US" sz="2400" dirty="0" smtClean="0"/>
              <a:t>maintains populations </a:t>
            </a:r>
            <a:r>
              <a:rPr lang="en-US" sz="2400" dirty="0"/>
              <a:t>of harvested species above levels which can produce the </a:t>
            </a:r>
            <a:r>
              <a:rPr lang="en-US" sz="2400" dirty="0" smtClean="0"/>
              <a:t>maximum sustainable </a:t>
            </a:r>
            <a:r>
              <a:rPr lang="en-US" sz="2400" dirty="0"/>
              <a:t>yield.</a:t>
            </a:r>
          </a:p>
        </p:txBody>
      </p:sp>
      <p:sp>
        <p:nvSpPr>
          <p:cNvPr id="5" name="Oval 4"/>
          <p:cNvSpPr/>
          <p:nvPr/>
        </p:nvSpPr>
        <p:spPr>
          <a:xfrm>
            <a:off x="5111496" y="2295144"/>
            <a:ext cx="886968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06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Impact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58151"/>
            <a:ext cx="6953432" cy="41829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5048" y="1618488"/>
            <a:ext cx="332090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Insgesamt 11 Veröffentlichungen </a:t>
            </a:r>
          </a:p>
          <a:p>
            <a:r>
              <a:rPr lang="de-DE" dirty="0" smtClean="0"/>
              <a:t>von </a:t>
            </a:r>
            <a:r>
              <a:rPr lang="de-DE" dirty="0" err="1" smtClean="0"/>
              <a:t>Froese</a:t>
            </a:r>
            <a:r>
              <a:rPr lang="de-DE" dirty="0" smtClean="0"/>
              <a:t> / GEOMAR werden </a:t>
            </a:r>
          </a:p>
          <a:p>
            <a:r>
              <a:rPr lang="de-DE" dirty="0" smtClean="0"/>
              <a:t>Insgesamt 20 mal zitiert.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02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2800" y="2651125"/>
            <a:ext cx="3368040" cy="1325563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Danke                 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Fragen</a:t>
            </a:r>
            <a:r>
              <a:rPr lang="de-DE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07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Übersicht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72184"/>
            <a:ext cx="10515600" cy="4704779"/>
          </a:xfrm>
        </p:spPr>
        <p:txBody>
          <a:bodyPr/>
          <a:lstStyle/>
          <a:p>
            <a:r>
              <a:rPr lang="de-DE" dirty="0" smtClean="0"/>
              <a:t>Zur Person</a:t>
            </a:r>
          </a:p>
          <a:p>
            <a:r>
              <a:rPr lang="de-DE" dirty="0" smtClean="0"/>
              <a:t>Beratung der Öffentlichkeit	</a:t>
            </a:r>
          </a:p>
          <a:p>
            <a:r>
              <a:rPr lang="de-DE" dirty="0" smtClean="0"/>
              <a:t>Politik-relevante Forschung</a:t>
            </a:r>
          </a:p>
          <a:p>
            <a:r>
              <a:rPr lang="de-DE" dirty="0" smtClean="0"/>
              <a:t>Direkte Politikberatung</a:t>
            </a:r>
          </a:p>
          <a:p>
            <a:r>
              <a:rPr lang="de-DE" dirty="0" smtClean="0"/>
              <a:t>Medien</a:t>
            </a:r>
          </a:p>
          <a:p>
            <a:r>
              <a:rPr lang="de-DE" dirty="0" smtClean="0"/>
              <a:t>Impact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Zur Person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7" y="1299010"/>
            <a:ext cx="4974902" cy="2778651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56" y="4491533"/>
            <a:ext cx="8942848" cy="160568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15" y="1270325"/>
            <a:ext cx="4065921" cy="16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6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2" y="164592"/>
            <a:ext cx="10320052" cy="326694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64" y="3227833"/>
            <a:ext cx="8931721" cy="363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3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91" y="131734"/>
            <a:ext cx="8467476" cy="344357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988" y="3707806"/>
            <a:ext cx="9065012" cy="308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4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5854"/>
            <a:ext cx="12164290" cy="6082145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722376" cy="78005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393" y="90054"/>
            <a:ext cx="11186607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286" y="3317418"/>
            <a:ext cx="269428" cy="223163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867" y="3301089"/>
            <a:ext cx="46265" cy="255821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" y="3749040"/>
            <a:ext cx="5308209" cy="2741805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608"/>
            <a:ext cx="5356700" cy="2755654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111" y="3749040"/>
            <a:ext cx="5151458" cy="2624328"/>
          </a:xfrm>
          <a:prstGeom prst="rect">
            <a:avLst/>
          </a:prstGeom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43" y="341769"/>
            <a:ext cx="5145726" cy="26573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475487" y="-27563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Heute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6119132" y="-2055"/>
            <a:ext cx="3200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Im Jahr 2100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flipH="1">
            <a:off x="475485" y="3368434"/>
            <a:ext cx="488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Verträgliche Umweltbedingungen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flipH="1">
            <a:off x="6184936" y="3458284"/>
            <a:ext cx="488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Beobachtungen (gereinigt)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81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36" y="0"/>
            <a:ext cx="10515600" cy="1325563"/>
          </a:xfrm>
        </p:spPr>
        <p:txBody>
          <a:bodyPr/>
          <a:lstStyle/>
          <a:p>
            <a:r>
              <a:rPr lang="de-DE" dirty="0" smtClean="0"/>
              <a:t>Politik-relevante Forschung</a:t>
            </a:r>
            <a:endParaRPr lang="en-US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6690"/>
            <a:ext cx="6808920" cy="13353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4328" y="1388783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Science 1998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514" y="3328304"/>
            <a:ext cx="312972" cy="201391"/>
          </a:xfrm>
          <a:prstGeom prst="rect">
            <a:avLst/>
          </a:prstGeom>
        </p:spPr>
      </p:pic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61" y="2674206"/>
            <a:ext cx="5316480" cy="39314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-53998" y="4165226"/>
            <a:ext cx="1841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Trophische Ebene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71816" y="3428999"/>
            <a:ext cx="4522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      </a:t>
            </a:r>
            <a:r>
              <a:rPr lang="de-DE" sz="2400" dirty="0" smtClean="0"/>
              <a:t>1990 Zitate in Primär Literatur</a:t>
            </a:r>
          </a:p>
          <a:p>
            <a:r>
              <a:rPr lang="de-DE" sz="2400" dirty="0" smtClean="0"/>
              <a:t>Über 3900 Zitate in Google Scholar</a:t>
            </a:r>
          </a:p>
        </p:txBody>
      </p:sp>
    </p:spTree>
    <p:extLst>
      <p:ext uri="{BB962C8B-B14F-4D97-AF65-F5344CB8AC3E}">
        <p14:creationId xmlns:p14="http://schemas.microsoft.com/office/powerpoint/2010/main" val="2867311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44" y="0"/>
            <a:ext cx="7439151" cy="2450020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93" y="2090782"/>
            <a:ext cx="5279710" cy="359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186" y="2450020"/>
            <a:ext cx="6056290" cy="4407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083295" y="7315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804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365</Words>
  <Application>Microsoft Office PowerPoint</Application>
  <PresentationFormat>Widescreen</PresentationFormat>
  <Paragraphs>59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Fischereiforschung und Politikberatung am Beispiel und aus Sicht von Rainer Froese</vt:lpstr>
      <vt:lpstr>Übersicht</vt:lpstr>
      <vt:lpstr>Zur Person</vt:lpstr>
      <vt:lpstr>PowerPoint Presentation</vt:lpstr>
      <vt:lpstr>PowerPoint Presentation</vt:lpstr>
      <vt:lpstr>PowerPoint Presentation</vt:lpstr>
      <vt:lpstr>PowerPoint Presentation</vt:lpstr>
      <vt:lpstr>Politik-relevante Forschung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 drei starken Frauen  hinter der GFP Reform von 2013</vt:lpstr>
      <vt:lpstr>Medien</vt:lpstr>
      <vt:lpstr>Impact</vt:lpstr>
      <vt:lpstr>Impact</vt:lpstr>
      <vt:lpstr>Danke                    Fragen?</vt:lpstr>
    </vt:vector>
  </TitlesOfParts>
  <Company>GEOMAR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Fischereiforschung und Politikberatung am Beispiel und aus Sicht von Rainer Froese</dc:title>
  <dc:creator>Froese, Rainer</dc:creator>
  <cp:lastModifiedBy>Froese, Rainer</cp:lastModifiedBy>
  <cp:revision>20</cp:revision>
  <dcterms:created xsi:type="dcterms:W3CDTF">2016-05-18T12:05:13Z</dcterms:created>
  <dcterms:modified xsi:type="dcterms:W3CDTF">2016-05-18T15:11:24Z</dcterms:modified>
</cp:coreProperties>
</file>