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notesMasterIdLst>
    <p:notesMasterId r:id="rId36"/>
  </p:notesMasterIdLst>
  <p:sldIdLst>
    <p:sldId id="256" r:id="rId6"/>
    <p:sldId id="290" r:id="rId7"/>
    <p:sldId id="293" r:id="rId8"/>
    <p:sldId id="281" r:id="rId9"/>
    <p:sldId id="280" r:id="rId10"/>
    <p:sldId id="294" r:id="rId11"/>
    <p:sldId id="257" r:id="rId12"/>
    <p:sldId id="258" r:id="rId13"/>
    <p:sldId id="295" r:id="rId14"/>
    <p:sldId id="259" r:id="rId15"/>
    <p:sldId id="260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261" r:id="rId24"/>
    <p:sldId id="263" r:id="rId25"/>
    <p:sldId id="265" r:id="rId26"/>
    <p:sldId id="266" r:id="rId27"/>
    <p:sldId id="279" r:id="rId28"/>
    <p:sldId id="267" r:id="rId29"/>
    <p:sldId id="268" r:id="rId30"/>
    <p:sldId id="273" r:id="rId31"/>
    <p:sldId id="276" r:id="rId32"/>
    <p:sldId id="291" r:id="rId33"/>
    <p:sldId id="278" r:id="rId34"/>
    <p:sldId id="2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153ED-031C-4C4A-B4BC-8EC2EED4E08C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FC5C-C851-494E-97F1-36B779136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A5DED2-F263-4355-8391-BE95071B91AA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8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1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3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9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5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22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60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10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4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2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32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29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3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85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54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8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69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00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57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2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417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45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721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963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45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509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02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378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032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7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920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309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662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4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46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876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242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100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8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896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63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592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441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58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839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059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8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C452-003B-4882-833E-125478E0FF1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5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DF89-54AE-4323-8310-D052821473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C825-69E6-423D-97C2-7DAB6A7CD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4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1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11CF-0CDD-45D7-B84A-9567482F82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509A-9627-43CC-AEE5-B08DBB91BB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974" y="8120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Towards</a:t>
            </a:r>
            <a:r>
              <a:rPr lang="de-DE" dirty="0" smtClean="0"/>
              <a:t> </a:t>
            </a:r>
            <a:r>
              <a:rPr lang="de-DE" dirty="0" err="1"/>
              <a:t>S</a:t>
            </a:r>
            <a:r>
              <a:rPr lang="de-DE" dirty="0" err="1" smtClean="0"/>
              <a:t>ustainable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Profitable </a:t>
            </a:r>
            <a:r>
              <a:rPr lang="de-DE" dirty="0" err="1" smtClean="0"/>
              <a:t>Fisheries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Mediterranean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0201" y="4417136"/>
            <a:ext cx="9144000" cy="1655762"/>
          </a:xfrm>
        </p:spPr>
        <p:txBody>
          <a:bodyPr/>
          <a:lstStyle/>
          <a:p>
            <a:r>
              <a:rPr lang="de-DE" dirty="0" smtClean="0"/>
              <a:t>Rainer Froese, GEOMAR</a:t>
            </a:r>
          </a:p>
          <a:p>
            <a:r>
              <a:rPr lang="de-DE" dirty="0" err="1" smtClean="0"/>
              <a:t>Hellenic</a:t>
            </a:r>
            <a:r>
              <a:rPr lang="de-DE" dirty="0" smtClean="0"/>
              <a:t> </a:t>
            </a:r>
            <a:r>
              <a:rPr lang="de-DE" dirty="0" err="1" smtClean="0"/>
              <a:t>Ichthyological</a:t>
            </a:r>
            <a:r>
              <a:rPr lang="de-DE" smtClean="0"/>
              <a:t> Conference</a:t>
            </a:r>
            <a:endParaRPr lang="de-DE" dirty="0" smtClean="0"/>
          </a:p>
          <a:p>
            <a:r>
              <a:rPr lang="de-DE" dirty="0" smtClean="0"/>
              <a:t>06 </a:t>
            </a:r>
            <a:r>
              <a:rPr lang="de-DE" dirty="0" err="1" smtClean="0"/>
              <a:t>October</a:t>
            </a:r>
            <a:r>
              <a:rPr lang="de-DE" dirty="0" smtClean="0"/>
              <a:t> 2016, </a:t>
            </a:r>
            <a:r>
              <a:rPr lang="de-DE" dirty="0" err="1" smtClean="0"/>
              <a:t>Kavala</a:t>
            </a:r>
            <a:r>
              <a:rPr lang="de-DE" dirty="0" smtClean="0"/>
              <a:t>, </a:t>
            </a:r>
            <a:r>
              <a:rPr lang="de-DE" dirty="0" err="1" smtClean="0"/>
              <a:t>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MSY</a:t>
            </a:r>
            <a:r>
              <a:rPr lang="en-US" dirty="0" smtClean="0"/>
              <a:t> Framework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12" y="786414"/>
            <a:ext cx="7525305" cy="552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3712" y="4293096"/>
            <a:ext cx="6048672" cy="1008112"/>
          </a:xfrm>
          <a:prstGeom prst="rect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    Outside safe biological limits</a:t>
            </a:r>
          </a:p>
        </p:txBody>
      </p:sp>
      <p:sp>
        <p:nvSpPr>
          <p:cNvPr id="3" name="Rectangle 2"/>
          <p:cNvSpPr/>
          <p:nvPr/>
        </p:nvSpPr>
        <p:spPr>
          <a:xfrm>
            <a:off x="6567056" y="1412776"/>
            <a:ext cx="2985329" cy="2880320"/>
          </a:xfrm>
          <a:prstGeom prst="rect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Overfishing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712" y="3212976"/>
            <a:ext cx="2973288" cy="100811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Recovering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3712" y="1412776"/>
            <a:ext cx="2980215" cy="1728192"/>
          </a:xfrm>
          <a:prstGeom prst="rect">
            <a:avLst/>
          </a:prstGeom>
          <a:solidFill>
            <a:srgbClr val="00B05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 High biomass</a:t>
            </a:r>
          </a:p>
          <a:p>
            <a:r>
              <a:rPr lang="en-US" dirty="0">
                <a:solidFill>
                  <a:prstClr val="black"/>
                </a:solidFill>
              </a:rPr>
              <a:t>          High profit</a:t>
            </a:r>
          </a:p>
          <a:p>
            <a:r>
              <a:rPr lang="en-US" dirty="0">
                <a:solidFill>
                  <a:prstClr val="black"/>
                </a:solidFill>
              </a:rPr>
              <a:t>                 High catch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6934" y="148478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CFP 2013</a:t>
            </a:r>
          </a:p>
        </p:txBody>
      </p:sp>
    </p:spTree>
    <p:extLst>
      <p:ext uri="{BB962C8B-B14F-4D97-AF65-F5344CB8AC3E}">
        <p14:creationId xmlns:p14="http://schemas.microsoft.com/office/powerpoint/2010/main" val="9595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052736"/>
          </a:xfrm>
        </p:spPr>
        <p:txBody>
          <a:bodyPr/>
          <a:lstStyle/>
          <a:p>
            <a:r>
              <a:rPr lang="en-US" dirty="0" smtClean="0"/>
              <a:t>Northeast Atlantic Stocks in 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08" y="798990"/>
            <a:ext cx="7802517" cy="572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93743" y="6574256"/>
            <a:ext cx="7560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Analysis of 47 stocks of the Northeast Atlantic with a Bayesian state-space production model, </a:t>
            </a:r>
            <a:r>
              <a:rPr lang="en-US" sz="1200" dirty="0" err="1">
                <a:solidFill>
                  <a:prstClr val="black"/>
                </a:solidFill>
              </a:rPr>
              <a:t>Froese</a:t>
            </a:r>
            <a:r>
              <a:rPr lang="en-US" sz="1200" dirty="0">
                <a:solidFill>
                  <a:prstClr val="black"/>
                </a:solidFill>
              </a:rPr>
              <a:t> et al., submitted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3338946" y="4405745"/>
            <a:ext cx="6285447" cy="1111487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92044" y="1412776"/>
            <a:ext cx="3132348" cy="2999897"/>
          </a:xfrm>
          <a:prstGeom prst="rect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8946" y="3262746"/>
            <a:ext cx="3142723" cy="1136073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8946" y="1412777"/>
            <a:ext cx="3142723" cy="1849969"/>
          </a:xfrm>
          <a:prstGeom prst="rect">
            <a:avLst/>
          </a:prstGeom>
          <a:solidFill>
            <a:srgbClr val="00B05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8768" y="927319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◄    </a:t>
            </a:r>
            <a:r>
              <a:rPr lang="en-US" b="1" dirty="0">
                <a:solidFill>
                  <a:prstClr val="black"/>
                </a:solidFill>
              </a:rPr>
              <a:t>Council Decision on TAC  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►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-5400000">
            <a:off x="273093" y="3215935"/>
            <a:ext cx="3673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◄</a:t>
            </a: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b="1" dirty="0">
                <a:solidFill>
                  <a:prstClr val="black"/>
                </a:solidFill>
              </a:rPr>
              <a:t>F &amp; 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Reproduction &amp; Growth</a:t>
            </a: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►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Stocks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Aegean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700" dirty="0" smtClean="0"/>
              <a:t>(</a:t>
            </a:r>
            <a:r>
              <a:rPr lang="de-DE" sz="2700" dirty="0" err="1" smtClean="0"/>
              <a:t>Thanks</a:t>
            </a:r>
            <a:r>
              <a:rPr lang="de-DE" sz="2700" dirty="0" smtClean="0"/>
              <a:t> </a:t>
            </a:r>
            <a:r>
              <a:rPr lang="de-DE" sz="2700" dirty="0" err="1" smtClean="0"/>
              <a:t>to</a:t>
            </a:r>
            <a:r>
              <a:rPr lang="de-DE" sz="2700" dirty="0" smtClean="0"/>
              <a:t> Thanasis </a:t>
            </a:r>
            <a:r>
              <a:rPr lang="de-DE" sz="2700" dirty="0" err="1" smtClean="0"/>
              <a:t>and</a:t>
            </a:r>
            <a:r>
              <a:rPr lang="de-DE" sz="2700" dirty="0" smtClean="0"/>
              <a:t> Donna)</a:t>
            </a:r>
            <a:endParaRPr lang="en-US" sz="2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928" y="1328157"/>
            <a:ext cx="8924047" cy="545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8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Catches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Aegean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431" y="1270231"/>
            <a:ext cx="8732174" cy="548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5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Catches</a:t>
            </a:r>
            <a:r>
              <a:rPr lang="de-DE" dirty="0" smtClean="0"/>
              <a:t> relative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i="1" dirty="0" smtClean="0"/>
              <a:t>MSY</a:t>
            </a:r>
            <a:endParaRPr lang="en-US" sz="27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234" y="1368199"/>
            <a:ext cx="8990799" cy="538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89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Stocks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Aegean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842" y="1461014"/>
            <a:ext cx="8412539" cy="501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84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Biomass</a:t>
            </a:r>
            <a:r>
              <a:rPr lang="de-DE" dirty="0" smtClean="0"/>
              <a:t> relative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i="1" dirty="0" err="1" smtClean="0"/>
              <a:t>B</a:t>
            </a:r>
            <a:r>
              <a:rPr lang="de-DE" i="1" baseline="-25000" dirty="0" err="1" smtClean="0"/>
              <a:t>msy</a:t>
            </a:r>
            <a:endParaRPr lang="en-US" i="1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659" y="1293018"/>
            <a:ext cx="8956909" cy="533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1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Fishing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Aegean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83" y="1348842"/>
            <a:ext cx="8717688" cy="565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90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smtClean="0"/>
              <a:t>Rules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Impact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Fishing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5512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513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Excerpts from a paper in </a:t>
            </a:r>
            <a:r>
              <a:rPr lang="en-US" i="1" dirty="0" err="1" smtClean="0"/>
              <a:t>Fish&amp;Fisheries</a:t>
            </a:r>
            <a:endParaRPr lang="en-US" i="1" dirty="0" smtClean="0"/>
          </a:p>
          <a:p>
            <a:r>
              <a:rPr lang="en-US" dirty="0" smtClean="0"/>
              <a:t>Three simple rules for EBFM</a:t>
            </a:r>
          </a:p>
          <a:p>
            <a:pPr lvl="1"/>
            <a:r>
              <a:rPr lang="en-US" dirty="0" smtClean="0"/>
              <a:t>Take less than nature ( </a:t>
            </a:r>
            <a:r>
              <a:rPr lang="en-US" i="1" dirty="0" smtClean="0"/>
              <a:t>F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Keep populations above half natural size (</a:t>
            </a:r>
            <a:r>
              <a:rPr lang="en-US" i="1" dirty="0" smtClean="0"/>
              <a:t>B</a:t>
            </a:r>
            <a:r>
              <a:rPr lang="en-US" dirty="0" smtClean="0"/>
              <a:t> &gt; 0.5 B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Minimize impact of catch (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Such fishing shall result in</a:t>
            </a:r>
          </a:p>
          <a:p>
            <a:pPr lvl="1"/>
            <a:r>
              <a:rPr lang="en-US" dirty="0" smtClean="0"/>
              <a:t>Large stocks &amp; large fish &amp; healthy ecosystems</a:t>
            </a:r>
          </a:p>
          <a:p>
            <a:pPr lvl="1"/>
            <a:r>
              <a:rPr lang="en-US" dirty="0" smtClean="0"/>
              <a:t>High catches &amp; low cost &amp; good profits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43028" y="6484694"/>
            <a:ext cx="4919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Froese </a:t>
            </a:r>
            <a:r>
              <a:rPr lang="en-US" i="1" dirty="0">
                <a:solidFill>
                  <a:prstClr val="black"/>
                </a:solidFill>
              </a:rPr>
              <a:t>et al.</a:t>
            </a:r>
            <a:r>
              <a:rPr lang="en-US" dirty="0">
                <a:solidFill>
                  <a:prstClr val="black"/>
                </a:solidFill>
              </a:rPr>
              <a:t> 2016 Minimizing the impact of fishing</a:t>
            </a:r>
          </a:p>
        </p:txBody>
      </p:sp>
    </p:spTree>
    <p:extLst>
      <p:ext uri="{BB962C8B-B14F-4D97-AF65-F5344CB8AC3E}">
        <p14:creationId xmlns:p14="http://schemas.microsoft.com/office/powerpoint/2010/main" val="38467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Relevant European </a:t>
            </a:r>
            <a:r>
              <a:rPr lang="de-DE" dirty="0" err="1" smtClean="0"/>
              <a:t>legislation</a:t>
            </a:r>
            <a:endParaRPr lang="de-DE" dirty="0" smtClean="0"/>
          </a:p>
          <a:p>
            <a:r>
              <a:rPr lang="de-DE" dirty="0" smtClean="0"/>
              <a:t>Crash </a:t>
            </a:r>
            <a:r>
              <a:rPr lang="de-DE" dirty="0" err="1" smtClean="0"/>
              <a:t>course</a:t>
            </a:r>
            <a:r>
              <a:rPr lang="de-DE" dirty="0" smtClean="0"/>
              <a:t> in </a:t>
            </a:r>
            <a:r>
              <a:rPr lang="de-DE" dirty="0" err="1" smtClean="0"/>
              <a:t>fisheries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European </a:t>
            </a:r>
            <a:r>
              <a:rPr lang="de-DE" dirty="0" err="1" smtClean="0"/>
              <a:t>stocks</a:t>
            </a:r>
            <a:endParaRPr lang="de-DE" dirty="0" smtClean="0"/>
          </a:p>
          <a:p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fishing</a:t>
            </a:r>
            <a:endParaRPr lang="de-DE" dirty="0" smtClean="0"/>
          </a:p>
          <a:p>
            <a:r>
              <a:rPr lang="de-DE" dirty="0" err="1" smtClean="0"/>
              <a:t>Pitfalls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 </a:t>
            </a:r>
            <a:r>
              <a:rPr lang="de-DE" dirty="0" err="1" smtClean="0"/>
              <a:t>the</a:t>
            </a:r>
            <a:r>
              <a:rPr lang="de-DE" dirty="0" smtClean="0"/>
              <a:t> MSY </a:t>
            </a:r>
            <a:r>
              <a:rPr lang="de-DE" dirty="0" err="1" smtClean="0"/>
              <a:t>concept</a:t>
            </a:r>
            <a:endParaRPr lang="de-DE" dirty="0" smtClean="0"/>
          </a:p>
          <a:p>
            <a:r>
              <a:rPr lang="de-DE" dirty="0" err="1" smtClean="0"/>
              <a:t>Conclusions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as a Function of </a:t>
            </a:r>
            <a:r>
              <a:rPr lang="en-US" dirty="0"/>
              <a:t>F</a:t>
            </a:r>
            <a:r>
              <a:rPr lang="en-US" dirty="0" smtClean="0"/>
              <a:t>ishing </a:t>
            </a:r>
            <a:r>
              <a:rPr lang="en-US" dirty="0"/>
              <a:t>P</a:t>
            </a:r>
            <a:r>
              <a:rPr lang="en-US" dirty="0" smtClean="0"/>
              <a:t>ressure (</a:t>
            </a:r>
            <a:r>
              <a:rPr lang="en-US" i="1" dirty="0" smtClean="0"/>
              <a:t>F/M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556792"/>
            <a:ext cx="6120680" cy="412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8575" y="5762324"/>
            <a:ext cx="8908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Yield relative to maximum possible yield per recruit, as a function of the </a:t>
            </a:r>
            <a:r>
              <a:rPr lang="en-US" i="1" dirty="0">
                <a:solidFill>
                  <a:prstClr val="black"/>
                </a:solidFill>
              </a:rPr>
              <a:t>F/M</a:t>
            </a:r>
            <a:r>
              <a:rPr lang="en-US" dirty="0">
                <a:solidFill>
                  <a:prstClr val="black"/>
                </a:solidFill>
              </a:rPr>
              <a:t> ratio and </a:t>
            </a:r>
          </a:p>
          <a:p>
            <a:r>
              <a:rPr lang="en-US" dirty="0">
                <a:solidFill>
                  <a:prstClr val="black"/>
                </a:solidFill>
              </a:rPr>
              <a:t>different lengths at first capture. The bold curve indicates optimum size selection, the lowest </a:t>
            </a:r>
          </a:p>
          <a:p>
            <a:r>
              <a:rPr lang="en-US" dirty="0">
                <a:solidFill>
                  <a:prstClr val="black"/>
                </a:solidFill>
              </a:rPr>
              <a:t>curve indicates no size selection. Froese </a:t>
            </a:r>
            <a:r>
              <a:rPr lang="en-US" i="1" dirty="0">
                <a:solidFill>
                  <a:prstClr val="black"/>
                </a:solidFill>
              </a:rPr>
              <a:t>et al</a:t>
            </a:r>
            <a:r>
              <a:rPr lang="en-US" dirty="0">
                <a:solidFill>
                  <a:prstClr val="black"/>
                </a:solidFill>
              </a:rPr>
              <a:t>. 2016</a:t>
            </a:r>
          </a:p>
        </p:txBody>
      </p:sp>
    </p:spTree>
    <p:extLst>
      <p:ext uri="{BB962C8B-B14F-4D97-AF65-F5344CB8AC3E}">
        <p14:creationId xmlns:p14="http://schemas.microsoft.com/office/powerpoint/2010/main" val="4329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 Size </a:t>
            </a:r>
            <a:r>
              <a:rPr lang="en-US" dirty="0"/>
              <a:t>L</a:t>
            </a:r>
            <a:r>
              <a:rPr lang="en-US" dirty="0" smtClean="0"/>
              <a:t>arger than Half of Unexploited</a:t>
            </a:r>
            <a:endParaRPr lang="en-US" i="1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Ecosystem roles of stocks as prey and predator may be endangered if the stock is too small   </a:t>
            </a:r>
          </a:p>
          <a:p>
            <a:r>
              <a:rPr lang="en-US" dirty="0" smtClean="0"/>
              <a:t>Highest </a:t>
            </a:r>
            <a:r>
              <a:rPr lang="en-US" dirty="0" err="1" smtClean="0"/>
              <a:t>longterm</a:t>
            </a:r>
            <a:r>
              <a:rPr lang="en-US" dirty="0" smtClean="0"/>
              <a:t> yield is obtained at about half of unexploited stock size</a:t>
            </a:r>
          </a:p>
          <a:p>
            <a:r>
              <a:rPr lang="en-US" dirty="0" smtClean="0"/>
              <a:t>But highest profits are obtained at about 20% larger stock sizes (default rule in Australia)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1432423"/>
            <a:ext cx="6408711" cy="433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8574" y="5762324"/>
            <a:ext cx="8868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Biomass relative to unexploited biomass, as a function of the </a:t>
            </a:r>
            <a:r>
              <a:rPr lang="en-US" i="1" dirty="0">
                <a:solidFill>
                  <a:prstClr val="black"/>
                </a:solidFill>
              </a:rPr>
              <a:t>F/M</a:t>
            </a:r>
            <a:r>
              <a:rPr lang="en-US" dirty="0">
                <a:solidFill>
                  <a:prstClr val="black"/>
                </a:solidFill>
              </a:rPr>
              <a:t> ratio and different lengths </a:t>
            </a:r>
          </a:p>
          <a:p>
            <a:r>
              <a:rPr lang="en-US" dirty="0">
                <a:solidFill>
                  <a:prstClr val="black"/>
                </a:solidFill>
              </a:rPr>
              <a:t>at first capture. The bold curve indicates optimum size selection, the dot-dashed curve </a:t>
            </a:r>
          </a:p>
          <a:p>
            <a:r>
              <a:rPr lang="en-US" dirty="0">
                <a:solidFill>
                  <a:prstClr val="black"/>
                </a:solidFill>
              </a:rPr>
              <a:t>indicates no size selection. Froese </a:t>
            </a:r>
            <a:r>
              <a:rPr lang="en-US" i="1" dirty="0">
                <a:solidFill>
                  <a:prstClr val="black"/>
                </a:solidFill>
              </a:rPr>
              <a:t>et al</a:t>
            </a:r>
            <a:r>
              <a:rPr lang="en-US" dirty="0">
                <a:solidFill>
                  <a:prstClr val="black"/>
                </a:solidFill>
              </a:rPr>
              <a:t>. 2016</a:t>
            </a:r>
          </a:p>
        </p:txBody>
      </p:sp>
    </p:spTree>
    <p:extLst>
      <p:ext uri="{BB962C8B-B14F-4D97-AF65-F5344CB8AC3E}">
        <p14:creationId xmlns:p14="http://schemas.microsoft.com/office/powerpoint/2010/main" val="31252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Profits of Fishers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of fishers is the difference between the value of the catch and the cost of fishing</a:t>
            </a:r>
          </a:p>
          <a:p>
            <a:r>
              <a:rPr lang="en-US" dirty="0" smtClean="0"/>
              <a:t>Cost of fishing is a function of the abundance of fish</a:t>
            </a:r>
          </a:p>
          <a:p>
            <a:r>
              <a:rPr lang="en-US" dirty="0" smtClean="0"/>
              <a:t>Highest profits are obtained at about 1.2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</a:t>
            </a:r>
          </a:p>
          <a:p>
            <a:r>
              <a:rPr lang="en-US" dirty="0" smtClean="0"/>
              <a:t>1.2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is therefore the target biomass level in Australia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and Profit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1412777"/>
            <a:ext cx="6688993" cy="451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8481" y="5924322"/>
            <a:ext cx="8531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Relative yield and value as a function of fishing pressure. </a:t>
            </a:r>
          </a:p>
          <a:p>
            <a:r>
              <a:rPr lang="en-US" i="1" dirty="0">
                <a:solidFill>
                  <a:prstClr val="black"/>
                </a:solidFill>
              </a:rPr>
              <a:t>F/M</a:t>
            </a:r>
            <a:r>
              <a:rPr lang="en-US" dirty="0">
                <a:solidFill>
                  <a:prstClr val="black"/>
                </a:solidFill>
              </a:rPr>
              <a:t> &lt; 0.83 results in </a:t>
            </a:r>
            <a:r>
              <a:rPr lang="en-US" i="1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 &gt; 0.5 </a:t>
            </a:r>
            <a:r>
              <a:rPr lang="en-US" i="1" dirty="0">
                <a:solidFill>
                  <a:prstClr val="black"/>
                </a:solidFill>
              </a:rPr>
              <a:t>B</a:t>
            </a:r>
            <a:r>
              <a:rPr lang="en-US" i="1" baseline="-25000" dirty="0">
                <a:solidFill>
                  <a:prstClr val="black"/>
                </a:solidFill>
              </a:rPr>
              <a:t>0</a:t>
            </a:r>
            <a:r>
              <a:rPr lang="en-US" dirty="0">
                <a:solidFill>
                  <a:prstClr val="black"/>
                </a:solidFill>
              </a:rPr>
              <a:t>.                                                                      Froese </a:t>
            </a:r>
            <a:r>
              <a:rPr lang="en-US" i="1" dirty="0">
                <a:solidFill>
                  <a:prstClr val="black"/>
                </a:solidFill>
              </a:rPr>
              <a:t>et al</a:t>
            </a:r>
            <a:r>
              <a:rPr lang="en-US" dirty="0">
                <a:solidFill>
                  <a:prstClr val="black"/>
                </a:solidFill>
              </a:rPr>
              <a:t>. 2016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80293" y="2924944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EC- Fisheries</a:t>
            </a:r>
          </a:p>
        </p:txBody>
      </p:sp>
    </p:spTree>
    <p:extLst>
      <p:ext uri="{BB962C8B-B14F-4D97-AF65-F5344CB8AC3E}">
        <p14:creationId xmlns:p14="http://schemas.microsoft.com/office/powerpoint/2010/main" val="11517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Matters: Let fish Grow and Spawn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9296" cy="4525963"/>
          </a:xfrm>
        </p:spPr>
        <p:txBody>
          <a:bodyPr/>
          <a:lstStyle/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is the mean length of parents in the absence of exploitation</a:t>
            </a:r>
          </a:p>
          <a:p>
            <a:r>
              <a:rPr lang="en-US" dirty="0" smtClean="0"/>
              <a:t>For a given catch, fewer fish have to be killed if mean length in catch equals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a given fishing pressure, highest catch is obtained if mean length in catch equals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05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Fishing on Size Structure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354" y="1473831"/>
            <a:ext cx="6618987" cy="397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45610" y="5934670"/>
            <a:ext cx="820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The bold curve indicates no fishing. The three other curves indicate fishing with </a:t>
            </a:r>
            <a:r>
              <a:rPr lang="en-US" i="1" dirty="0">
                <a:solidFill>
                  <a:prstClr val="black"/>
                </a:solidFill>
              </a:rPr>
              <a:t>F=M</a:t>
            </a:r>
            <a:r>
              <a:rPr lang="en-US" dirty="0">
                <a:solidFill>
                  <a:prstClr val="black"/>
                </a:solidFill>
              </a:rPr>
              <a:t>, </a:t>
            </a:r>
          </a:p>
          <a:p>
            <a:r>
              <a:rPr lang="en-US" dirty="0">
                <a:solidFill>
                  <a:prstClr val="black"/>
                </a:solidFill>
              </a:rPr>
              <a:t>but with fishing starting at different lengths. </a:t>
            </a:r>
            <a:r>
              <a:rPr lang="en-US" dirty="0" smtClean="0">
                <a:solidFill>
                  <a:prstClr val="black"/>
                </a:solidFill>
              </a:rPr>
              <a:t>Long-term catches </a:t>
            </a:r>
            <a:r>
              <a:rPr lang="en-US" dirty="0">
                <a:solidFill>
                  <a:prstClr val="black"/>
                </a:solidFill>
              </a:rPr>
              <a:t>are highest for </a:t>
            </a:r>
            <a:r>
              <a:rPr lang="en-US" i="1" dirty="0" err="1">
                <a:solidFill>
                  <a:prstClr val="black"/>
                </a:solidFill>
              </a:rPr>
              <a:t>L</a:t>
            </a:r>
            <a:r>
              <a:rPr lang="en-US" i="1" baseline="-25000" dirty="0" err="1">
                <a:solidFill>
                  <a:prstClr val="black"/>
                </a:solidFill>
              </a:rPr>
              <a:t>c_opt</a:t>
            </a:r>
            <a:r>
              <a:rPr lang="en-US" i="1" baseline="-25000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MSY</a:t>
            </a:r>
            <a:r>
              <a:rPr lang="en-US" dirty="0" smtClean="0"/>
              <a:t> Pitfalls &amp;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/>
              <a:t>Using </a:t>
            </a:r>
            <a:r>
              <a:rPr lang="en-US" sz="3900" i="1" dirty="0"/>
              <a:t>MSY</a:t>
            </a:r>
            <a:r>
              <a:rPr lang="en-US" sz="3900" dirty="0"/>
              <a:t> or </a:t>
            </a:r>
            <a:r>
              <a:rPr lang="en-US" sz="3900" i="1" dirty="0" err="1"/>
              <a:t>F</a:t>
            </a:r>
            <a:r>
              <a:rPr lang="en-US" sz="3900" i="1" baseline="-25000" dirty="0" err="1"/>
              <a:t>msy</a:t>
            </a:r>
            <a:r>
              <a:rPr lang="en-US" sz="3900" dirty="0"/>
              <a:t> for all stocks</a:t>
            </a:r>
          </a:p>
          <a:p>
            <a:r>
              <a:rPr lang="en-US" sz="2800" dirty="0"/>
              <a:t>Forage fish such as anchovy, sprat, herring or sardines are the crucial link between lower and upper trophic levels in the food web </a:t>
            </a:r>
          </a:p>
          <a:p>
            <a:r>
              <a:rPr lang="en-US" sz="2800" dirty="0"/>
              <a:t>Forage fish transport energy from copepods to cods</a:t>
            </a:r>
          </a:p>
          <a:p>
            <a:r>
              <a:rPr lang="en-US" sz="2800" dirty="0"/>
              <a:t>Forage fish must therefore be fished less, e.g. with 0.5 </a:t>
            </a:r>
            <a:r>
              <a:rPr lang="en-US" sz="2800" i="1" dirty="0"/>
              <a:t>MSY</a:t>
            </a:r>
            <a:r>
              <a:rPr lang="en-US" sz="2800" dirty="0"/>
              <a:t> or 0.5 </a:t>
            </a:r>
            <a:r>
              <a:rPr lang="en-US" sz="2800" i="1" dirty="0" err="1"/>
              <a:t>F</a:t>
            </a:r>
            <a:r>
              <a:rPr lang="en-US" sz="2800" i="1" baseline="-25000" dirty="0" err="1"/>
              <a:t>msy</a:t>
            </a:r>
            <a:r>
              <a:rPr lang="en-US" sz="2800" dirty="0"/>
              <a:t> </a:t>
            </a:r>
          </a:p>
          <a:p>
            <a:r>
              <a:rPr lang="en-US" sz="2800" dirty="0" smtClean="0"/>
              <a:t>Forage </a:t>
            </a:r>
            <a:r>
              <a:rPr lang="en-US" sz="2800" dirty="0"/>
              <a:t>fish typically have the lowest ex-vessel price and are mostly used for animal feed; it makes more economic sense to direct fisheries towards human consumption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4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</a:t>
            </a:r>
            <a:r>
              <a:rPr lang="de-DE" dirty="0" err="1" smtClean="0"/>
              <a:t>Pitfall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Ministers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Agriculture</a:t>
            </a:r>
            <a:r>
              <a:rPr lang="de-DE" dirty="0" smtClean="0"/>
              <a:t> (Council), in </a:t>
            </a:r>
            <a:r>
              <a:rPr lang="de-DE" dirty="0" err="1" smtClean="0"/>
              <a:t>charge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fisheries</a:t>
            </a:r>
            <a:r>
              <a:rPr lang="de-DE" dirty="0" smtClean="0"/>
              <a:t>,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blocking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CFP</a:t>
            </a:r>
          </a:p>
          <a:p>
            <a:r>
              <a:rPr lang="de-DE" dirty="0" err="1" smtClean="0"/>
              <a:t>Overfishing</a:t>
            </a:r>
            <a:r>
              <a:rPr lang="de-DE" dirty="0" smtClean="0"/>
              <a:t> </a:t>
            </a:r>
            <a:r>
              <a:rPr lang="de-DE" dirty="0" err="1" smtClean="0"/>
              <a:t>continued</a:t>
            </a:r>
            <a:r>
              <a:rPr lang="de-DE" dirty="0" smtClean="0"/>
              <a:t> in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stocks</a:t>
            </a:r>
            <a:r>
              <a:rPr lang="de-DE" dirty="0" smtClean="0"/>
              <a:t> in 2015 </a:t>
            </a:r>
            <a:r>
              <a:rPr lang="de-DE" dirty="0" err="1" smtClean="0"/>
              <a:t>and</a:t>
            </a:r>
            <a:r>
              <a:rPr lang="de-DE" dirty="0" smtClean="0"/>
              <a:t> 2016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also </a:t>
            </a:r>
            <a:r>
              <a:rPr lang="de-DE" dirty="0" err="1" smtClean="0"/>
              <a:t>continue</a:t>
            </a:r>
            <a:r>
              <a:rPr lang="de-DE" dirty="0" smtClean="0"/>
              <a:t> in 2017</a:t>
            </a:r>
          </a:p>
          <a:p>
            <a:pPr marL="0" indent="0">
              <a:buNone/>
            </a:pP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CFP sets the correct goal of rebuilding stocks above levels that can produce </a:t>
            </a:r>
            <a:r>
              <a:rPr lang="en-US" i="1" dirty="0" smtClean="0"/>
              <a:t>MSY</a:t>
            </a:r>
          </a:p>
          <a:p>
            <a:r>
              <a:rPr lang="en-US" dirty="0" smtClean="0"/>
              <a:t>Above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is the area where high catches are obtained from large stocks at low cost of fishing</a:t>
            </a:r>
          </a:p>
          <a:p>
            <a:r>
              <a:rPr lang="en-US" dirty="0" smtClean="0"/>
              <a:t>Above </a:t>
            </a:r>
            <a:r>
              <a:rPr lang="en-US" i="1" dirty="0" err="1"/>
              <a:t>B</a:t>
            </a:r>
            <a:r>
              <a:rPr lang="en-US" i="1" baseline="-25000" dirty="0" err="1"/>
              <a:t>msy</a:t>
            </a:r>
            <a:r>
              <a:rPr lang="en-US" dirty="0" smtClean="0"/>
              <a:t> can only be achieved if </a:t>
            </a:r>
            <a:r>
              <a:rPr lang="en-US" i="1" dirty="0" smtClean="0"/>
              <a:t>F</a:t>
            </a:r>
            <a:r>
              <a:rPr lang="en-US" dirty="0" smtClean="0"/>
              <a:t> &lt;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Forage fish must be fished less to maintain crucial ecosystem functions</a:t>
            </a:r>
          </a:p>
          <a:p>
            <a:r>
              <a:rPr lang="en-US" dirty="0" smtClean="0"/>
              <a:t>To minimize the impact of fishing, minimum conservation reference size must be set such that fish can grow and reproduce before capture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forced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0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Relevant European </a:t>
            </a:r>
            <a:r>
              <a:rPr lang="de-DE" dirty="0" err="1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47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701" y="2798548"/>
            <a:ext cx="10972800" cy="114300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6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Marine </a:t>
            </a:r>
            <a:r>
              <a:rPr lang="de-DE" dirty="0" err="1" smtClean="0"/>
              <a:t>Strategy</a:t>
            </a:r>
            <a:r>
              <a:rPr lang="de-DE" dirty="0" smtClean="0"/>
              <a:t> Framework </a:t>
            </a:r>
            <a:r>
              <a:rPr lang="de-DE" dirty="0" err="1" smtClean="0"/>
              <a:t>Directive</a:t>
            </a:r>
            <a:r>
              <a:rPr lang="de-DE" dirty="0" smtClean="0"/>
              <a:t> (MSFD,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D3.1 Keep </a:t>
            </a:r>
            <a:r>
              <a:rPr lang="de-DE" dirty="0" err="1" smtClean="0"/>
              <a:t>fishing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r>
              <a:rPr lang="de-DE" dirty="0" smtClean="0"/>
              <a:t>D3.2 Keep stock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 smtClean="0"/>
              <a:t>catches</a:t>
            </a:r>
            <a:endParaRPr lang="de-DE" dirty="0" smtClean="0"/>
          </a:p>
          <a:p>
            <a:r>
              <a:rPr lang="de-DE" dirty="0" smtClean="0"/>
              <a:t>D3.3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indicative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healthy</a:t>
            </a:r>
            <a:r>
              <a:rPr lang="de-DE" dirty="0" smtClean="0"/>
              <a:t>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03090" y="274638"/>
            <a:ext cx="10119170" cy="1143000"/>
          </a:xfrm>
        </p:spPr>
        <p:txBody>
          <a:bodyPr>
            <a:normAutofit/>
          </a:bodyPr>
          <a:lstStyle/>
          <a:p>
            <a:r>
              <a:rPr lang="de-DE" altLang="en-US" dirty="0" smtClean="0"/>
              <a:t>Common </a:t>
            </a:r>
            <a:r>
              <a:rPr lang="de-DE" altLang="en-US" dirty="0" err="1" smtClean="0"/>
              <a:t>Fisheries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Policy</a:t>
            </a:r>
            <a:r>
              <a:rPr lang="de-DE" altLang="en-US" dirty="0" smtClean="0"/>
              <a:t> (CFP, 2013)</a:t>
            </a:r>
            <a:endParaRPr lang="en-US" altLang="en-US" sz="2200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All fish stocks have to be rebuilt above the level that can produce maximum sustainable yields (</a:t>
            </a:r>
            <a:r>
              <a:rPr lang="en-US" altLang="en-US" i="1" dirty="0" smtClean="0"/>
              <a:t>MSY</a:t>
            </a:r>
            <a:r>
              <a:rPr lang="en-US" altLang="en-US" dirty="0" smtClean="0"/>
              <a:t>)</a:t>
            </a:r>
          </a:p>
          <a:p>
            <a:r>
              <a:rPr lang="en-US" altLang="en-US" dirty="0"/>
              <a:t>U</a:t>
            </a:r>
            <a:r>
              <a:rPr lang="en-US" altLang="en-US" dirty="0" smtClean="0"/>
              <a:t>ntil 2015, fishing pressure has to be reduced to a level that allows the recovery of the stocks</a:t>
            </a:r>
          </a:p>
          <a:p>
            <a:r>
              <a:rPr lang="en-US" altLang="en-US" dirty="0" smtClean="0"/>
              <a:t>Additional measures such as minimum landing sizes and protected areas are to be established to protect juvenile fish</a:t>
            </a:r>
          </a:p>
          <a:p>
            <a:r>
              <a:rPr lang="de-DE" altLang="en-US" dirty="0" smtClean="0"/>
              <a:t>Negative </a:t>
            </a:r>
            <a:r>
              <a:rPr lang="de-DE" altLang="en-US" dirty="0" err="1" smtClean="0"/>
              <a:t>impacts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of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fishing</a:t>
            </a:r>
            <a:r>
              <a:rPr lang="de-DE" altLang="en-US" dirty="0" smtClean="0"/>
              <a:t> on </a:t>
            </a:r>
            <a:r>
              <a:rPr lang="de-DE" altLang="en-US" dirty="0" err="1" smtClean="0"/>
              <a:t>the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ecosystem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are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to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be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minimized</a:t>
            </a: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A8B9D-B737-4649-8614-C28720F60BE8}" type="slidenum">
              <a:rPr 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Crash Course in </a:t>
            </a:r>
            <a:r>
              <a:rPr lang="de-DE" dirty="0" err="1" smtClean="0"/>
              <a:t>Fisheries</a:t>
            </a:r>
            <a:r>
              <a:rPr lang="de-DE" dirty="0" smtClean="0"/>
              <a:t>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&amp; Dirty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MSY</a:t>
            </a:r>
            <a:r>
              <a:rPr lang="en-US" dirty="0" smtClean="0"/>
              <a:t> is the maximum catch that a stock can support; taking more will shrink the stock and will shrink future catches</a:t>
            </a:r>
          </a:p>
          <a:p>
            <a:r>
              <a:rPr lang="en-US" dirty="0" smtClean="0"/>
              <a:t> </a:t>
            </a:r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msy</a:t>
            </a:r>
            <a:r>
              <a:rPr lang="en-US" dirty="0" smtClean="0"/>
              <a:t> is the smallest biomass (stock size) that can support </a:t>
            </a:r>
            <a:r>
              <a:rPr lang="en-US" i="1" dirty="0" smtClean="0"/>
              <a:t>MSY</a:t>
            </a:r>
            <a:r>
              <a:rPr lang="en-US" dirty="0" smtClean="0"/>
              <a:t> </a:t>
            </a:r>
          </a:p>
          <a:p>
            <a:r>
              <a:rPr lang="en-US" b="1" i="1" dirty="0" smtClean="0"/>
              <a:t>F</a:t>
            </a:r>
            <a:r>
              <a:rPr lang="en-US" dirty="0" smtClean="0"/>
              <a:t> is the proportion of fish in the water (on average over the year) that are killed by the fishery </a:t>
            </a:r>
          </a:p>
          <a:p>
            <a:r>
              <a:rPr lang="en-US" b="1" i="1" dirty="0" err="1" smtClean="0"/>
              <a:t>F</a:t>
            </a:r>
            <a:r>
              <a:rPr lang="en-US" b="1" i="1" baseline="-25000" dirty="0" err="1" smtClean="0"/>
              <a:t>msy</a:t>
            </a:r>
            <a:r>
              <a:rPr lang="en-US" dirty="0" smtClean="0"/>
              <a:t> is the maximum </a:t>
            </a:r>
            <a:r>
              <a:rPr lang="en-US" i="1" dirty="0" smtClean="0"/>
              <a:t>F</a:t>
            </a:r>
            <a:r>
              <a:rPr lang="en-US" dirty="0" smtClean="0"/>
              <a:t> that is compatible with the </a:t>
            </a:r>
            <a:r>
              <a:rPr lang="en-US" i="1" dirty="0" smtClean="0"/>
              <a:t>MSY</a:t>
            </a:r>
            <a:r>
              <a:rPr lang="en-US" dirty="0" smtClean="0"/>
              <a:t> concept;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will lead to </a:t>
            </a:r>
            <a:r>
              <a:rPr lang="en-US" i="1" dirty="0" smtClean="0"/>
              <a:t>MSY</a:t>
            </a:r>
            <a:r>
              <a:rPr lang="en-US" dirty="0" smtClean="0"/>
              <a:t> 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, albeit very slowly  </a:t>
            </a:r>
          </a:p>
          <a:p>
            <a:r>
              <a:rPr lang="en-US" b="1" i="1" dirty="0" err="1" smtClean="0"/>
              <a:t>B</a:t>
            </a:r>
            <a:r>
              <a:rPr lang="en-US" b="1" i="1" baseline="-25000" dirty="0" err="1" smtClean="0"/>
              <a:t>mey</a:t>
            </a:r>
            <a:r>
              <a:rPr lang="en-US" dirty="0" smtClean="0"/>
              <a:t> is the biomass with maximum profit for the fishers</a:t>
            </a:r>
          </a:p>
          <a:p>
            <a:r>
              <a:rPr lang="en-US" b="1" i="1" dirty="0" err="1" smtClean="0"/>
              <a:t>B</a:t>
            </a:r>
            <a:r>
              <a:rPr lang="en-US" b="1" i="1" baseline="-25000" dirty="0" err="1" smtClean="0"/>
              <a:t>pa</a:t>
            </a:r>
            <a:r>
              <a:rPr lang="en-US" dirty="0" smtClean="0"/>
              <a:t> is the biomass below which reproduction may be compromised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MSY</a:t>
            </a:r>
            <a:r>
              <a:rPr lang="en-US" dirty="0" smtClean="0"/>
              <a:t> Framework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12" y="786414"/>
            <a:ext cx="7525305" cy="552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2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European Stocks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4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1010</Words>
  <Application>Microsoft Office PowerPoint</Application>
  <PresentationFormat>Widescreen</PresentationFormat>
  <Paragraphs>109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4_Office Theme</vt:lpstr>
      <vt:lpstr>Towards Sustainable and Profitable Fisheries in the Mediterranean Sea</vt:lpstr>
      <vt:lpstr>Overview</vt:lpstr>
      <vt:lpstr>Relevant European Legislation</vt:lpstr>
      <vt:lpstr>Marine Strategy Framework Directive (MSFD, 2008)</vt:lpstr>
      <vt:lpstr>Common Fisheries Policy (CFP, 2013)</vt:lpstr>
      <vt:lpstr>Crash Course in Fisheries Management</vt:lpstr>
      <vt:lpstr>Quick &amp; Dirty Definitions</vt:lpstr>
      <vt:lpstr>The MSY Framework</vt:lpstr>
      <vt:lpstr>Status of European Stocks</vt:lpstr>
      <vt:lpstr>The MSY Framework</vt:lpstr>
      <vt:lpstr>Northeast Atlantic Stocks in 2013</vt:lpstr>
      <vt:lpstr>Status of Stocks in the Aegean Sea (Thanks to Thanasis and Donna)</vt:lpstr>
      <vt:lpstr>Catches in the Aegean Sea</vt:lpstr>
      <vt:lpstr>Catches relative to MSY</vt:lpstr>
      <vt:lpstr>Biomass of Stocks in the Aegean Sea</vt:lpstr>
      <vt:lpstr>Biomass relative to Bmsy</vt:lpstr>
      <vt:lpstr>Fishing Pressure in the Aegean Sea</vt:lpstr>
      <vt:lpstr>Three Rules to Minimize the Impact of Fishing</vt:lpstr>
      <vt:lpstr>Three Simple Rules</vt:lpstr>
      <vt:lpstr>Catch as a Function of Fishing Pressure (F/M)</vt:lpstr>
      <vt:lpstr>Stock Size Larger than Half of Unexploited</vt:lpstr>
      <vt:lpstr>Biomass as a Function of F/M</vt:lpstr>
      <vt:lpstr>Maximizing Profits of Fishers</vt:lpstr>
      <vt:lpstr>Catch and Profit as a Function of F/M</vt:lpstr>
      <vt:lpstr>Size Matters: Let fish Grow and Spawn</vt:lpstr>
      <vt:lpstr>Impact of Fishing on Size Structure</vt:lpstr>
      <vt:lpstr>MSY Pitfalls &amp; Failures</vt:lpstr>
      <vt:lpstr>Main Pitfall:</vt:lpstr>
      <vt:lpstr>Summary</vt:lpstr>
      <vt:lpstr>Thank You</vt:lpstr>
    </vt:vector>
  </TitlesOfParts>
  <Company>GEOMAR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and Fisheries in European Seas</dc:title>
  <dc:creator>Froese, Rainer</dc:creator>
  <cp:lastModifiedBy>Froese, Rainer</cp:lastModifiedBy>
  <cp:revision>24</cp:revision>
  <dcterms:created xsi:type="dcterms:W3CDTF">2016-09-06T08:13:12Z</dcterms:created>
  <dcterms:modified xsi:type="dcterms:W3CDTF">2016-10-06T14:26:20Z</dcterms:modified>
</cp:coreProperties>
</file>