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3" r:id="rId10"/>
    <p:sldId id="265" r:id="rId11"/>
    <p:sldId id="266" r:id="rId12"/>
    <p:sldId id="267" r:id="rId13"/>
    <p:sldId id="268" r:id="rId14"/>
    <p:sldId id="273" r:id="rId15"/>
    <p:sldId id="269" r:id="rId16"/>
    <p:sldId id="272" r:id="rId17"/>
    <p:sldId id="274" r:id="rId18"/>
    <p:sldId id="271" r:id="rId19"/>
    <p:sldId id="270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1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3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1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9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0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5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1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523CB-1A45-4918-A92A-1421087CA34A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8434E-5898-49BD-8297-C11676F0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4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froese@geomar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Good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Bad,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Worrisome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dirty="0" smtClean="0"/>
              <a:t>A Critical Look </a:t>
            </a:r>
            <a:r>
              <a:rPr lang="de-DE" sz="3600" dirty="0" err="1" smtClean="0"/>
              <a:t>at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New Common </a:t>
            </a:r>
            <a:r>
              <a:rPr lang="de-DE" sz="3600" dirty="0" err="1" smtClean="0"/>
              <a:t>Fisheries</a:t>
            </a:r>
            <a:r>
              <a:rPr lang="de-DE" sz="3600" dirty="0" smtClean="0"/>
              <a:t> </a:t>
            </a:r>
            <a:r>
              <a:rPr lang="de-DE" sz="3600" dirty="0" err="1" smtClean="0"/>
              <a:t>Policy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EC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Rainer </a:t>
            </a:r>
            <a:r>
              <a:rPr lang="de-DE" dirty="0" err="1" smtClean="0"/>
              <a:t>Froese</a:t>
            </a:r>
            <a:endParaRPr lang="de-DE" dirty="0" smtClean="0"/>
          </a:p>
          <a:p>
            <a:r>
              <a:rPr lang="de-DE" sz="2200" dirty="0" smtClean="0">
                <a:hlinkClick r:id="rId2"/>
              </a:rPr>
              <a:t>rfroese@geomar.de</a:t>
            </a:r>
            <a:endParaRPr lang="de-DE" sz="2200" dirty="0" smtClean="0"/>
          </a:p>
          <a:p>
            <a:r>
              <a:rPr lang="de-DE" sz="2400" dirty="0" err="1" smtClean="0"/>
              <a:t>Presentation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2013 </a:t>
            </a:r>
            <a:r>
              <a:rPr lang="de-DE" sz="2400" dirty="0" err="1" smtClean="0"/>
              <a:t>Pew</a:t>
            </a:r>
            <a:r>
              <a:rPr lang="de-DE" sz="2400" dirty="0" smtClean="0"/>
              <a:t> Fellows Meeting</a:t>
            </a:r>
          </a:p>
          <a:p>
            <a:r>
              <a:rPr lang="de-DE" sz="2400" dirty="0" smtClean="0"/>
              <a:t> 17-21 </a:t>
            </a:r>
            <a:r>
              <a:rPr lang="de-DE" sz="2400" dirty="0" err="1" smtClean="0"/>
              <a:t>October</a:t>
            </a:r>
            <a:r>
              <a:rPr lang="de-DE" sz="2400" dirty="0" smtClean="0"/>
              <a:t>, </a:t>
            </a:r>
            <a:r>
              <a:rPr lang="de-DE" sz="2400" dirty="0" err="1" smtClean="0"/>
              <a:t>Malahide</a:t>
            </a:r>
            <a:r>
              <a:rPr lang="de-DE" sz="2400" dirty="0" smtClean="0"/>
              <a:t>, </a:t>
            </a:r>
            <a:r>
              <a:rPr lang="de-DE" sz="2400" dirty="0" err="1" smtClean="0"/>
              <a:t>Ireland</a:t>
            </a:r>
            <a:r>
              <a:rPr lang="de-DE" sz="24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3946" y="0"/>
            <a:ext cx="8229600" cy="1143000"/>
          </a:xfrm>
        </p:spPr>
        <p:txBody>
          <a:bodyPr/>
          <a:lstStyle/>
          <a:p>
            <a:r>
              <a:rPr lang="en-US" dirty="0" smtClean="0"/>
              <a:t>Status of Stocks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72898"/>
            <a:ext cx="7566341" cy="520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588224" y="3398349"/>
            <a:ext cx="1008112" cy="678723"/>
          </a:xfrm>
          <a:prstGeom prst="line">
            <a:avLst/>
          </a:prstGeom>
          <a:ln w="158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24918" y="4149080"/>
            <a:ext cx="1696999" cy="575320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93242" y="6504818"/>
            <a:ext cx="6766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Based on the ICES Stock Summary database 10/2013 with data for 45 stocks [relF_relB.xlsx]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63363" y="2348880"/>
            <a:ext cx="2563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Extending the trends </a:t>
            </a:r>
          </a:p>
          <a:p>
            <a:r>
              <a:rPr lang="en-US" dirty="0" smtClean="0"/>
              <a:t>in the last 3 years for the </a:t>
            </a:r>
          </a:p>
          <a:p>
            <a:r>
              <a:rPr lang="en-US" dirty="0" smtClean="0"/>
              <a:t>95% confidence limits…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7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Worrisome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CFP decisions are to be “based on best available scientific advice”</a:t>
            </a:r>
          </a:p>
          <a:p>
            <a:r>
              <a:rPr lang="en-US" dirty="0" smtClean="0"/>
              <a:t>But how independent and good is that advice?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Worrisome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fisheries scientist in Europe are directly or indirectly employed by the Ministers of Agriculture (the same who decide about fisheries management in Brussels)</a:t>
            </a:r>
          </a:p>
          <a:p>
            <a:r>
              <a:rPr lang="en-US" dirty="0" smtClean="0"/>
              <a:t>The policy-setting Council of ICES </a:t>
            </a:r>
            <a:r>
              <a:rPr lang="en-US" dirty="0" smtClean="0"/>
              <a:t>(the advisory body to the EC) consists </a:t>
            </a:r>
            <a:r>
              <a:rPr lang="en-US" dirty="0" smtClean="0"/>
              <a:t>of national representatives who are determined by the Ministers of Agriculture (the same…)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1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Worrisome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Fisheries science holds that mortality caused by sustainable fishing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) should be less than natural mortality (</a:t>
            </a:r>
            <a:r>
              <a:rPr lang="en-US" i="1" dirty="0" smtClean="0"/>
              <a:t>M</a:t>
            </a:r>
            <a:r>
              <a:rPr lang="en-US" dirty="0" smtClean="0"/>
              <a:t>) caused by e.g. predation, diseases, natural hazards or old age</a:t>
            </a:r>
          </a:p>
          <a:p>
            <a:r>
              <a:rPr lang="en-US" dirty="0" smtClean="0"/>
              <a:t>However, in 29 of 38 stocks (76%) with available data, the ICES estimate of 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r>
              <a:rPr lang="en-US" dirty="0" smtClean="0"/>
              <a:t> exceeded </a:t>
            </a:r>
            <a:r>
              <a:rPr lang="en-US" i="1" dirty="0" smtClean="0"/>
              <a:t>M</a:t>
            </a:r>
            <a:r>
              <a:rPr lang="en-US" dirty="0" smtClean="0"/>
              <a:t>, on average by 62%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5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3946" y="0"/>
            <a:ext cx="8229600" cy="1143000"/>
          </a:xfrm>
        </p:spPr>
        <p:txBody>
          <a:bodyPr/>
          <a:lstStyle/>
          <a:p>
            <a:r>
              <a:rPr lang="en-US" dirty="0" smtClean="0"/>
              <a:t>Status of Stocks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72898"/>
            <a:ext cx="7566341" cy="520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293242" y="6504818"/>
            <a:ext cx="5706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Based on the ICES Stock Summary database 10/2013 with data for 45 stocks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4863" y="2060848"/>
            <a:ext cx="3405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 </a:t>
            </a:r>
            <a:r>
              <a:rPr lang="en-US" i="1" dirty="0" smtClean="0"/>
              <a:t>F/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may be higher </a:t>
            </a:r>
            <a:r>
              <a:rPr lang="en-US" dirty="0"/>
              <a:t>because</a:t>
            </a:r>
            <a:endParaRPr lang="en-US" dirty="0" smtClean="0"/>
          </a:p>
          <a:p>
            <a:r>
              <a:rPr lang="en-US" dirty="0" smtClean="0"/>
              <a:t>        of unrealistically high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in 76% of the stocks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2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Worrisome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ICES provides estimates of the border of safe biological limits (</a:t>
            </a:r>
            <a:r>
              <a:rPr lang="en-US" i="1" dirty="0" err="1" smtClean="0"/>
              <a:t>SSB</a:t>
            </a:r>
            <a:r>
              <a:rPr lang="en-US" i="1" baseline="-25000" dirty="0" err="1" smtClean="0"/>
              <a:t>pa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However, in 14 of 43 stocks (33%) with available data, the ICES estimate fell below the median estimate of three independent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Stock-Recruitment Relationship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52" y="1465263"/>
            <a:ext cx="7032524" cy="472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4469" y="6179697"/>
            <a:ext cx="91584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Conceptual drawing of the hockey stick relationship between spawning stock size and recruitment. </a:t>
            </a:r>
            <a:r>
              <a:rPr lang="en-US" sz="1400" i="1" dirty="0" err="1"/>
              <a:t>SSB</a:t>
            </a:r>
            <a:r>
              <a:rPr lang="en-US" sz="1400" i="1" baseline="-25000" dirty="0" err="1"/>
              <a:t>lim</a:t>
            </a:r>
            <a:r>
              <a:rPr lang="en-US" sz="1400" dirty="0"/>
              <a:t> marks the border </a:t>
            </a:r>
            <a:endParaRPr lang="en-US" sz="1400" dirty="0" smtClean="0"/>
          </a:p>
          <a:p>
            <a:r>
              <a:rPr lang="en-US" sz="1400" dirty="0" smtClean="0"/>
              <a:t>below </a:t>
            </a:r>
            <a:r>
              <a:rPr lang="en-US" sz="1400" dirty="0"/>
              <a:t>which recruitment declines, </a:t>
            </a:r>
            <a:r>
              <a:rPr lang="en-US" sz="1400" i="1" dirty="0" err="1"/>
              <a:t>SSB</a:t>
            </a:r>
            <a:r>
              <a:rPr lang="en-US" sz="1400" i="1" baseline="-25000" dirty="0" err="1"/>
              <a:t>pa</a:t>
            </a:r>
            <a:r>
              <a:rPr lang="en-US" sz="1400" dirty="0"/>
              <a:t> marks a precautionary distance to </a:t>
            </a:r>
            <a:r>
              <a:rPr lang="en-US" sz="1400" i="1" dirty="0" err="1"/>
              <a:t>SSB</a:t>
            </a:r>
            <a:r>
              <a:rPr lang="en-US" sz="1400" i="1" baseline="-25000" dirty="0" err="1"/>
              <a:t>lim</a:t>
            </a:r>
            <a:r>
              <a:rPr lang="en-US" sz="1400" dirty="0"/>
              <a:t>, and 2 * </a:t>
            </a:r>
            <a:r>
              <a:rPr lang="en-US" sz="1400" i="1" dirty="0" err="1"/>
              <a:t>SSB</a:t>
            </a:r>
            <a:r>
              <a:rPr lang="en-US" sz="1400" i="1" baseline="-25000" dirty="0" err="1"/>
              <a:t>pa</a:t>
            </a:r>
            <a:r>
              <a:rPr lang="en-US" sz="1400" dirty="0"/>
              <a:t> can be used as a proxy </a:t>
            </a:r>
            <a:r>
              <a:rPr lang="en-US" sz="1400" dirty="0" smtClean="0"/>
              <a:t>for</a:t>
            </a:r>
          </a:p>
          <a:p>
            <a:r>
              <a:rPr lang="en-US" sz="1400" i="1" dirty="0" err="1" smtClean="0"/>
              <a:t>SSB</a:t>
            </a:r>
            <a:r>
              <a:rPr lang="en-US" sz="1400" i="1" baseline="-25000" dirty="0" err="1" smtClean="0"/>
              <a:t>msy</a:t>
            </a:r>
            <a:r>
              <a:rPr lang="en-US" sz="1400" dirty="0"/>
              <a:t>, the stock size that can produce the maximum sustainable catch. [ContHS.xlsx].</a:t>
            </a:r>
          </a:p>
        </p:txBody>
      </p:sp>
    </p:spTree>
    <p:extLst>
      <p:ext uri="{BB962C8B-B14F-4D97-AF65-F5344CB8AC3E}">
        <p14:creationId xmlns:p14="http://schemas.microsoft.com/office/powerpoint/2010/main" val="31880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Underestimation of Safe Biological Limits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371600"/>
            <a:ext cx="6103573" cy="457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550222"/>
            <a:ext cx="8414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Analysis of stock-recruitment data for North Sea </a:t>
            </a:r>
            <a:r>
              <a:rPr lang="en-US" sz="1200" dirty="0" err="1"/>
              <a:t>Doggerbank</a:t>
            </a:r>
            <a:r>
              <a:rPr lang="en-US" sz="1200" dirty="0"/>
              <a:t> </a:t>
            </a:r>
            <a:r>
              <a:rPr lang="en-US" sz="1200" dirty="0" err="1"/>
              <a:t>Sandeel</a:t>
            </a:r>
            <a:r>
              <a:rPr lang="en-US" sz="1200" dirty="0"/>
              <a:t> (san-ns1), </a:t>
            </a:r>
            <a:r>
              <a:rPr lang="en-US" sz="1200" dirty="0" smtClean="0"/>
              <a:t>with three different methods. [S-R_HS_5_san-ns1.r]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681838" y="1282970"/>
            <a:ext cx="3547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i="1" dirty="0" err="1" smtClean="0"/>
              <a:t>SSB</a:t>
            </a:r>
            <a:r>
              <a:rPr lang="en-US" i="1" baseline="-25000" dirty="0" err="1" smtClean="0"/>
              <a:t>pa</a:t>
            </a:r>
            <a:r>
              <a:rPr lang="en-US" dirty="0" smtClean="0"/>
              <a:t> </a:t>
            </a:r>
          </a:p>
          <a:p>
            <a:r>
              <a:rPr lang="en-US" dirty="0" smtClean="0"/>
              <a:t>ICES      three independent methods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87824" y="1929301"/>
            <a:ext cx="144016" cy="275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707904" y="1929300"/>
            <a:ext cx="936104" cy="275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3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3946" y="0"/>
            <a:ext cx="8229600" cy="1143000"/>
          </a:xfrm>
        </p:spPr>
        <p:txBody>
          <a:bodyPr/>
          <a:lstStyle/>
          <a:p>
            <a:r>
              <a:rPr lang="en-US" dirty="0" smtClean="0"/>
              <a:t>Status of Stocks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72898"/>
            <a:ext cx="7566341" cy="520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293242" y="6504818"/>
            <a:ext cx="5706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Based on the ICES Stock Summary database 10/2013 with data for 45 stocks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714864" y="4869160"/>
            <a:ext cx="3559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True </a:t>
            </a:r>
            <a:r>
              <a:rPr lang="en-US" i="1" dirty="0" smtClean="0"/>
              <a:t>SSB/</a:t>
            </a:r>
            <a:r>
              <a:rPr lang="en-US" i="1" dirty="0" err="1" smtClean="0"/>
              <a:t>SSB</a:t>
            </a:r>
            <a:r>
              <a:rPr lang="en-US" i="1" baseline="-25000" dirty="0" err="1" smtClean="0"/>
              <a:t>pa</a:t>
            </a:r>
            <a:r>
              <a:rPr lang="en-US" dirty="0" smtClean="0"/>
              <a:t> may be lower because of unrealistically low </a:t>
            </a:r>
            <a:r>
              <a:rPr lang="en-US" i="1" dirty="0" err="1"/>
              <a:t>SSB</a:t>
            </a:r>
            <a:r>
              <a:rPr lang="en-US" i="1" baseline="-25000" dirty="0" err="1"/>
              <a:t>pa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in 33% of the stocks 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99541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Worrisome 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CFP asks for an ecosystem-based approach to fisheries management</a:t>
            </a:r>
          </a:p>
          <a:p>
            <a:r>
              <a:rPr lang="en-US" dirty="0" smtClean="0"/>
              <a:t>ICES has started providing “Multispecies considerations”, e.g. for the Baltic. In there, ICES recommends maximization of catch from the ecosystem. The resulting “multispecies advice” for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exceeds single species advice for all species.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515471"/>
            <a:ext cx="8672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See: http://www.ices.dk/sites/pub/Publication%20Reports/Advice/2013/2013/Baltic%20Multispecies%20Advice.pdf</a:t>
            </a:r>
          </a:p>
        </p:txBody>
      </p:sp>
    </p:spTree>
    <p:extLst>
      <p:ext uri="{BB962C8B-B14F-4D97-AF65-F5344CB8AC3E}">
        <p14:creationId xmlns:p14="http://schemas.microsoft.com/office/powerpoint/2010/main" val="132106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States of the EC have deferred fisheries management to the European Community (Commission, Parliament, Council)</a:t>
            </a:r>
          </a:p>
          <a:p>
            <a:r>
              <a:rPr lang="en-US" dirty="0" smtClean="0"/>
              <a:t>The Common Fisheries Policy of the past decades aimed to keep fish stocks just above the border to collapse</a:t>
            </a:r>
          </a:p>
          <a:p>
            <a:r>
              <a:rPr lang="en-US" dirty="0" smtClean="0"/>
              <a:t>Many stocks (e.g. North Sea cod) collapsed under fishing pressure 3 times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201881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Rainer </a:t>
            </a:r>
            <a:r>
              <a:rPr lang="en-US" sz="2400" dirty="0" err="1" smtClean="0"/>
              <a:t>Froese</a:t>
            </a:r>
            <a:endParaRPr lang="en-US" sz="2400" dirty="0" smtClean="0"/>
          </a:p>
          <a:p>
            <a:r>
              <a:rPr lang="en-US" sz="2400" dirty="0" smtClean="0"/>
              <a:t>rfroese@geomar.de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053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Good</a:t>
            </a:r>
            <a:r>
              <a:rPr lang="de-DE" dirty="0" smtClean="0"/>
              <a:t>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CFP, to be implemented from 2014 onward, finally recognizes the legally binding fisheries reference points set by UNCLOS (1982) and UNFSA (1995)</a:t>
            </a:r>
          </a:p>
          <a:p>
            <a:r>
              <a:rPr lang="en-US" dirty="0" smtClean="0"/>
              <a:t>CFP: "..</a:t>
            </a:r>
            <a:r>
              <a:rPr lang="en-US" dirty="0" smtClean="0"/>
              <a:t>objective of [] restoring and maintaining [] fish stocks above biomass levels capable of producing maximum sustainable yield“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Good</a:t>
            </a:r>
            <a:r>
              <a:rPr lang="de-DE" dirty="0" smtClean="0"/>
              <a:t>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“.. ensure that negative impacts of fishing activities on the marine ecosystem are minimized ..“</a:t>
            </a:r>
          </a:p>
          <a:p>
            <a:r>
              <a:rPr lang="en-US" dirty="0" smtClean="0"/>
              <a:t>“gradually eliminate discards [..] by avoiding and reducing [..] unwanted catches and gradually ensuring that all catches are landed“</a:t>
            </a:r>
          </a:p>
          <a:p>
            <a:r>
              <a:rPr lang="en-US" dirty="0" smtClean="0"/>
              <a:t>“.. make the best use of unwanted catches, without creating a market for such catches that are below the minimum conservation reference size“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3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Good</a:t>
            </a:r>
            <a:r>
              <a:rPr lang="de-DE" dirty="0" smtClean="0"/>
              <a:t>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“.. be coherent with the Union environmental legislation, in particular the objective of achieving a good environmental status by 2020..“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“ecosystem-based fisheries management means [..] to manage fisheries within ecologically meaningful boundaries [..] while preserving both the biological wealth and the </a:t>
            </a:r>
            <a:r>
              <a:rPr lang="en-US" dirty="0" smtClean="0"/>
              <a:t>biological processes necessary to safeguard the composition, structure and functioning of the habitats of the ecosystem..”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Fishing opportunities (the catch allowed in the next year for 100+ stocks) continue to be decided by the Council of agriculture/fisheries ministers, even if multiannual plans exist</a:t>
            </a:r>
          </a:p>
          <a:p>
            <a:r>
              <a:rPr lang="en-US" dirty="0" smtClean="0"/>
              <a:t>Parliament has to be involved in the decision of multi-annual plans, but the details of such involvement are disputed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8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Bad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deadline for restoring stocks above the size that can produce MSY.</a:t>
            </a:r>
          </a:p>
          <a:p>
            <a:r>
              <a:rPr lang="en-US" dirty="0" smtClean="0"/>
              <a:t>“In order to reach this objective of [..] restoring [..] fish stocks [..], the maximum sustainable yield exploitation rate shall be achieved by 2015 where possible and [..] latest by 2020 for all stocks.” </a:t>
            </a:r>
          </a:p>
        </p:txBody>
      </p:sp>
    </p:spTree>
    <p:extLst>
      <p:ext uri="{BB962C8B-B14F-4D97-AF65-F5344CB8AC3E}">
        <p14:creationId xmlns:p14="http://schemas.microsoft.com/office/powerpoint/2010/main" val="295012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“provisions of de </a:t>
            </a:r>
            <a:r>
              <a:rPr lang="en-US" dirty="0" err="1" smtClean="0"/>
              <a:t>minimis</a:t>
            </a:r>
            <a:r>
              <a:rPr lang="en-US" dirty="0" smtClean="0"/>
              <a:t> exemptions of up to 5% of total annual catches of all species subject to an obligation to land [..]”</a:t>
            </a:r>
          </a:p>
          <a:p>
            <a:r>
              <a:rPr lang="en-US" dirty="0"/>
              <a:t>Lots of vagueness by using language such as </a:t>
            </a:r>
            <a:r>
              <a:rPr lang="en-US" dirty="0" smtClean="0"/>
              <a:t>“may”, “should</a:t>
            </a:r>
            <a:r>
              <a:rPr lang="en-US" dirty="0"/>
              <a:t>”, “shall”, “gradually”, “progressively”, “where necessary”, “where appropriate”, “where applicable”, “taking into account”, </a:t>
            </a:r>
            <a:r>
              <a:rPr lang="en-US" dirty="0" smtClean="0"/>
              <a:t>“avoiding disproportionate costs”, 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9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On-screen Show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Good, the Bad, the Worrisome A Critical Look at the New Common Fisheries Policy of the EC</vt:lpstr>
      <vt:lpstr>Background</vt:lpstr>
      <vt:lpstr>The Good (I)</vt:lpstr>
      <vt:lpstr>The Good (II)</vt:lpstr>
      <vt:lpstr>The Good (III)</vt:lpstr>
      <vt:lpstr>The Good (IV)</vt:lpstr>
      <vt:lpstr>The Bad (I)</vt:lpstr>
      <vt:lpstr>The Bad (II)</vt:lpstr>
      <vt:lpstr>The Bad (III)</vt:lpstr>
      <vt:lpstr>Status of Stocks</vt:lpstr>
      <vt:lpstr>The Worrisome (I)</vt:lpstr>
      <vt:lpstr>The Worrisome (II)</vt:lpstr>
      <vt:lpstr>The Worrisome (III)</vt:lpstr>
      <vt:lpstr>Status of Stocks</vt:lpstr>
      <vt:lpstr>The Worrisome (III)</vt:lpstr>
      <vt:lpstr>Stock-Recruitment Relationship</vt:lpstr>
      <vt:lpstr>Underestimation of Safe Biological Limits</vt:lpstr>
      <vt:lpstr>Status of Stocks</vt:lpstr>
      <vt:lpstr>The Worrisome (IV)</vt:lpstr>
      <vt:lpstr>Thank You Questions?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Good, the Bad, the Worrisome A Critical Look at the New Common Fisheries Policy of the EC</dc:title>
  <dc:creator>Froese, Rainer</dc:creator>
  <cp:lastModifiedBy>Froese, Rainer</cp:lastModifiedBy>
  <cp:revision>27</cp:revision>
  <dcterms:created xsi:type="dcterms:W3CDTF">2013-10-16T06:08:09Z</dcterms:created>
  <dcterms:modified xsi:type="dcterms:W3CDTF">2013-10-18T12:11:31Z</dcterms:modified>
</cp:coreProperties>
</file>