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6" r:id="rId11"/>
    <p:sldId id="265" r:id="rId12"/>
    <p:sldId id="267" r:id="rId13"/>
    <p:sldId id="268" r:id="rId14"/>
    <p:sldId id="269"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3" autoAdjust="0"/>
    <p:restoredTop sz="94660"/>
  </p:normalViewPr>
  <p:slideViewPr>
    <p:cSldViewPr snapToGrid="0">
      <p:cViewPr varScale="1">
        <p:scale>
          <a:sx n="76" d="100"/>
          <a:sy n="76" d="100"/>
        </p:scale>
        <p:origin x="77"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5EFF9E-9467-49BB-A954-F8738CE4B387}"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58316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EFF9E-9467-49BB-A954-F8738CE4B387}"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91573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EFF9E-9467-49BB-A954-F8738CE4B387}"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97256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EFF9E-9467-49BB-A954-F8738CE4B387}"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3151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EFF9E-9467-49BB-A954-F8738CE4B387}"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260849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5EFF9E-9467-49BB-A954-F8738CE4B387}"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16525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5EFF9E-9467-49BB-A954-F8738CE4B387}"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53915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5EFF9E-9467-49BB-A954-F8738CE4B387}"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63866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EFF9E-9467-49BB-A954-F8738CE4B387}"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217711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EFF9E-9467-49BB-A954-F8738CE4B387}"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38792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EFF9E-9467-49BB-A954-F8738CE4B387}"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0BBC5-13E6-477C-8F43-25AF0BA61A96}" type="slidenum">
              <a:rPr lang="en-US" smtClean="0"/>
              <a:t>‹#›</a:t>
            </a:fld>
            <a:endParaRPr lang="en-US"/>
          </a:p>
        </p:txBody>
      </p:sp>
    </p:spTree>
    <p:extLst>
      <p:ext uri="{BB962C8B-B14F-4D97-AF65-F5344CB8AC3E}">
        <p14:creationId xmlns:p14="http://schemas.microsoft.com/office/powerpoint/2010/main" val="119171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EFF9E-9467-49BB-A954-F8738CE4B387}" type="datetimeFigureOut">
              <a:rPr lang="en-US" smtClean="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0BBC5-13E6-477C-8F43-25AF0BA61A96}" type="slidenum">
              <a:rPr lang="en-US" smtClean="0"/>
              <a:t>‹#›</a:t>
            </a:fld>
            <a:endParaRPr lang="en-US"/>
          </a:p>
        </p:txBody>
      </p:sp>
    </p:spTree>
    <p:extLst>
      <p:ext uri="{BB962C8B-B14F-4D97-AF65-F5344CB8AC3E}">
        <p14:creationId xmlns:p14="http://schemas.microsoft.com/office/powerpoint/2010/main" val="382791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Things that You Did Not Know about Fish</a:t>
            </a:r>
          </a:p>
        </p:txBody>
      </p:sp>
      <p:sp>
        <p:nvSpPr>
          <p:cNvPr id="3" name="Subtitle 2"/>
          <p:cNvSpPr>
            <a:spLocks noGrp="1"/>
          </p:cNvSpPr>
          <p:nvPr>
            <p:ph type="subTitle" idx="1"/>
          </p:nvPr>
        </p:nvSpPr>
        <p:spPr/>
        <p:txBody>
          <a:bodyPr/>
          <a:lstStyle/>
          <a:p>
            <a:r>
              <a:rPr lang="en-US" dirty="0"/>
              <a:t>Rainer Froese</a:t>
            </a:r>
          </a:p>
          <a:p>
            <a:r>
              <a:rPr lang="en-US" dirty="0"/>
              <a:t>Fisheries Research Institute, </a:t>
            </a:r>
            <a:r>
              <a:rPr lang="en-US" dirty="0" err="1"/>
              <a:t>Nea</a:t>
            </a:r>
            <a:r>
              <a:rPr lang="en-US" dirty="0"/>
              <a:t> </a:t>
            </a:r>
            <a:r>
              <a:rPr lang="en-US" dirty="0" err="1"/>
              <a:t>Peramos</a:t>
            </a:r>
            <a:r>
              <a:rPr lang="en-US" dirty="0"/>
              <a:t>, Kavala, Greece</a:t>
            </a:r>
          </a:p>
          <a:p>
            <a:r>
              <a:rPr lang="en-US" dirty="0"/>
              <a:t> 25 May 2023</a:t>
            </a:r>
          </a:p>
        </p:txBody>
      </p:sp>
    </p:spTree>
    <p:extLst>
      <p:ext uri="{BB962C8B-B14F-4D97-AF65-F5344CB8AC3E}">
        <p14:creationId xmlns:p14="http://schemas.microsoft.com/office/powerpoint/2010/main" val="153023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51692"/>
            <a:ext cx="8961198" cy="5933256"/>
          </a:xfrm>
          <a:prstGeom prst="rect">
            <a:avLst/>
          </a:prstGeom>
        </p:spPr>
      </p:pic>
      <p:sp>
        <p:nvSpPr>
          <p:cNvPr id="4" name="TextBox 3"/>
          <p:cNvSpPr txBox="1"/>
          <p:nvPr/>
        </p:nvSpPr>
        <p:spPr>
          <a:xfrm>
            <a:off x="8846096" y="1216441"/>
            <a:ext cx="3049379" cy="3046988"/>
          </a:xfrm>
          <a:prstGeom prst="rect">
            <a:avLst/>
          </a:prstGeom>
          <a:noFill/>
        </p:spPr>
        <p:txBody>
          <a:bodyPr wrap="square" rtlCol="0">
            <a:spAutoFit/>
          </a:bodyPr>
          <a:lstStyle/>
          <a:p>
            <a:r>
              <a:rPr lang="en-US" sz="2400" b="1" dirty="0"/>
              <a:t>Frequency distribution of trophic levels </a:t>
            </a:r>
            <a:r>
              <a:rPr lang="en-US" sz="2400" dirty="0"/>
              <a:t>among extant species of fishes. Most fishes are low-level predators feeding on zoo-plankton or detritus-feeders such as worms</a:t>
            </a:r>
          </a:p>
        </p:txBody>
      </p:sp>
    </p:spTree>
    <p:extLst>
      <p:ext uri="{BB962C8B-B14F-4D97-AF65-F5344CB8AC3E}">
        <p14:creationId xmlns:p14="http://schemas.microsoft.com/office/powerpoint/2010/main" val="261704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32402" y="45514"/>
            <a:ext cx="8213049" cy="5982906"/>
          </a:xfrm>
          <a:prstGeom prst="rect">
            <a:avLst/>
          </a:prstGeom>
        </p:spPr>
      </p:pic>
      <p:sp>
        <p:nvSpPr>
          <p:cNvPr id="4" name="TextBox 3"/>
          <p:cNvSpPr txBox="1"/>
          <p:nvPr/>
        </p:nvSpPr>
        <p:spPr>
          <a:xfrm>
            <a:off x="8233738" y="231704"/>
            <a:ext cx="4018129" cy="2308324"/>
          </a:xfrm>
          <a:prstGeom prst="rect">
            <a:avLst/>
          </a:prstGeom>
          <a:noFill/>
        </p:spPr>
        <p:txBody>
          <a:bodyPr wrap="square" rtlCol="0">
            <a:spAutoFit/>
          </a:bodyPr>
          <a:lstStyle/>
          <a:p>
            <a:r>
              <a:rPr lang="en-US" sz="2400" b="1" dirty="0"/>
              <a:t>Productivity and body weight </a:t>
            </a:r>
          </a:p>
          <a:p>
            <a:r>
              <a:rPr lang="en-US" sz="2400" b="1" dirty="0"/>
              <a:t>are inversely related</a:t>
            </a:r>
          </a:p>
          <a:p>
            <a:r>
              <a:rPr lang="en-US" sz="2400" dirty="0"/>
              <a:t>Metabolism scales at about 0.75 with body mass across species from bacteria to whales</a:t>
            </a:r>
          </a:p>
        </p:txBody>
      </p:sp>
    </p:spTree>
    <p:extLst>
      <p:ext uri="{BB962C8B-B14F-4D97-AF65-F5344CB8AC3E}">
        <p14:creationId xmlns:p14="http://schemas.microsoft.com/office/powerpoint/2010/main" val="425407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287" y="323735"/>
            <a:ext cx="8524318" cy="6006725"/>
          </a:xfrm>
          <a:prstGeom prst="rect">
            <a:avLst/>
          </a:prstGeom>
        </p:spPr>
      </p:pic>
      <p:sp>
        <p:nvSpPr>
          <p:cNvPr id="5" name="TextBox 4"/>
          <p:cNvSpPr txBox="1"/>
          <p:nvPr/>
        </p:nvSpPr>
        <p:spPr>
          <a:xfrm>
            <a:off x="9180548" y="1579857"/>
            <a:ext cx="184731" cy="369332"/>
          </a:xfrm>
          <a:prstGeom prst="rect">
            <a:avLst/>
          </a:prstGeom>
          <a:noFill/>
        </p:spPr>
        <p:txBody>
          <a:bodyPr wrap="none" rtlCol="0">
            <a:spAutoFit/>
          </a:bodyPr>
          <a:lstStyle/>
          <a:p>
            <a:endParaRPr lang="en-US" dirty="0"/>
          </a:p>
        </p:txBody>
      </p:sp>
      <p:sp>
        <p:nvSpPr>
          <p:cNvPr id="6" name="TextBox 5"/>
          <p:cNvSpPr txBox="1"/>
          <p:nvPr/>
        </p:nvSpPr>
        <p:spPr>
          <a:xfrm>
            <a:off x="8506817" y="1118192"/>
            <a:ext cx="3706399" cy="3046988"/>
          </a:xfrm>
          <a:prstGeom prst="rect">
            <a:avLst/>
          </a:prstGeom>
          <a:noFill/>
        </p:spPr>
        <p:txBody>
          <a:bodyPr wrap="none" rtlCol="0">
            <a:spAutoFit/>
          </a:bodyPr>
          <a:lstStyle/>
          <a:p>
            <a:r>
              <a:rPr lang="en-US" sz="2400" b="1" dirty="0"/>
              <a:t>Body weight distributions </a:t>
            </a:r>
          </a:p>
          <a:p>
            <a:r>
              <a:rPr lang="en-US" sz="2400" b="1" dirty="0"/>
              <a:t>by trophic group </a:t>
            </a:r>
          </a:p>
          <a:p>
            <a:r>
              <a:rPr lang="en-US" sz="2400" dirty="0"/>
              <a:t>for 31,134 species of fishes, </a:t>
            </a:r>
          </a:p>
          <a:p>
            <a:r>
              <a:rPr lang="en-US" sz="2400" dirty="0"/>
              <a:t>with indication of number </a:t>
            </a:r>
          </a:p>
          <a:p>
            <a:r>
              <a:rPr lang="en-US" sz="2400" dirty="0"/>
              <a:t>of species (n) and median </a:t>
            </a:r>
          </a:p>
          <a:p>
            <a:r>
              <a:rPr lang="en-US" sz="2400" dirty="0"/>
              <a:t>body weight in grams. </a:t>
            </a:r>
          </a:p>
          <a:p>
            <a:r>
              <a:rPr lang="en-US" sz="2400" dirty="0"/>
              <a:t>Note that Herbivores group </a:t>
            </a:r>
          </a:p>
          <a:p>
            <a:r>
              <a:rPr lang="en-US" sz="2400" dirty="0"/>
              <a:t>includes </a:t>
            </a:r>
            <a:r>
              <a:rPr lang="en-US" sz="2400" dirty="0" err="1"/>
              <a:t>detrivores</a:t>
            </a:r>
            <a:r>
              <a:rPr lang="en-US" sz="2400" dirty="0"/>
              <a:t>. </a:t>
            </a:r>
          </a:p>
        </p:txBody>
      </p:sp>
    </p:spTree>
    <p:extLst>
      <p:ext uri="{BB962C8B-B14F-4D97-AF65-F5344CB8AC3E}">
        <p14:creationId xmlns:p14="http://schemas.microsoft.com/office/powerpoint/2010/main" val="262893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06" y="436153"/>
            <a:ext cx="8865549" cy="5865346"/>
          </a:xfrm>
          <a:prstGeom prst="rect">
            <a:avLst/>
          </a:prstGeom>
        </p:spPr>
      </p:pic>
      <p:sp>
        <p:nvSpPr>
          <p:cNvPr id="3" name="TextBox 2"/>
          <p:cNvSpPr txBox="1"/>
          <p:nvPr/>
        </p:nvSpPr>
        <p:spPr>
          <a:xfrm>
            <a:off x="8577155" y="1133690"/>
            <a:ext cx="3416448" cy="1569660"/>
          </a:xfrm>
          <a:prstGeom prst="rect">
            <a:avLst/>
          </a:prstGeom>
          <a:noFill/>
        </p:spPr>
        <p:txBody>
          <a:bodyPr wrap="none" rtlCol="0">
            <a:spAutoFit/>
          </a:bodyPr>
          <a:lstStyle/>
          <a:p>
            <a:r>
              <a:rPr lang="en-US" sz="2400" b="1" dirty="0"/>
              <a:t>Box plot of trophic levels </a:t>
            </a:r>
          </a:p>
          <a:p>
            <a:r>
              <a:rPr lang="en-US" sz="2400" b="1" dirty="0"/>
              <a:t>by productivity group</a:t>
            </a:r>
          </a:p>
          <a:p>
            <a:r>
              <a:rPr lang="en-US" sz="2400" dirty="0"/>
              <a:t>for 31,134 species of </a:t>
            </a:r>
          </a:p>
          <a:p>
            <a:r>
              <a:rPr lang="en-US" sz="2400" dirty="0"/>
              <a:t>fishes </a:t>
            </a:r>
          </a:p>
        </p:txBody>
      </p:sp>
    </p:spTree>
    <p:extLst>
      <p:ext uri="{BB962C8B-B14F-4D97-AF65-F5344CB8AC3E}">
        <p14:creationId xmlns:p14="http://schemas.microsoft.com/office/powerpoint/2010/main" val="359768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8" y="1559859"/>
            <a:ext cx="12214138" cy="2273981"/>
          </a:xfrm>
          <a:prstGeom prst="rect">
            <a:avLst/>
          </a:prstGeom>
        </p:spPr>
      </p:pic>
      <p:sp>
        <p:nvSpPr>
          <p:cNvPr id="6" name="TextBox 5"/>
          <p:cNvSpPr txBox="1"/>
          <p:nvPr/>
        </p:nvSpPr>
        <p:spPr>
          <a:xfrm>
            <a:off x="695110" y="566845"/>
            <a:ext cx="5026120" cy="461665"/>
          </a:xfrm>
          <a:prstGeom prst="rect">
            <a:avLst/>
          </a:prstGeom>
          <a:noFill/>
        </p:spPr>
        <p:txBody>
          <a:bodyPr wrap="none" rtlCol="0">
            <a:spAutoFit/>
          </a:bodyPr>
          <a:lstStyle/>
          <a:p>
            <a:r>
              <a:rPr lang="en-US" sz="2400" b="1" dirty="0"/>
              <a:t>Distribution of Traits across Phylogeny</a:t>
            </a:r>
          </a:p>
        </p:txBody>
      </p:sp>
      <p:sp>
        <p:nvSpPr>
          <p:cNvPr id="7" name="Rectangle 6"/>
          <p:cNvSpPr/>
          <p:nvPr/>
        </p:nvSpPr>
        <p:spPr>
          <a:xfrm>
            <a:off x="86889" y="3003866"/>
            <a:ext cx="11854099" cy="182053"/>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77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819" y="41375"/>
            <a:ext cx="9181020" cy="6858000"/>
          </a:xfrm>
          <a:prstGeom prst="rect">
            <a:avLst/>
          </a:prstGeom>
        </p:spPr>
      </p:pic>
      <p:cxnSp>
        <p:nvCxnSpPr>
          <p:cNvPr id="3" name="Straight Arrow Connector 2"/>
          <p:cNvCxnSpPr/>
          <p:nvPr/>
        </p:nvCxnSpPr>
        <p:spPr>
          <a:xfrm flipH="1" flipV="1">
            <a:off x="2776300" y="1096452"/>
            <a:ext cx="3907597" cy="4187527"/>
          </a:xfrm>
          <a:prstGeom prst="straightConnector1">
            <a:avLst/>
          </a:prstGeom>
          <a:ln w="127000">
            <a:solidFill>
              <a:schemeClr val="accent1">
                <a:alpha val="4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55768" y="277217"/>
            <a:ext cx="3709751" cy="6370975"/>
          </a:xfrm>
          <a:prstGeom prst="rect">
            <a:avLst/>
          </a:prstGeom>
          <a:noFill/>
        </p:spPr>
        <p:txBody>
          <a:bodyPr wrap="square" rtlCol="0">
            <a:spAutoFit/>
          </a:bodyPr>
          <a:lstStyle/>
          <a:p>
            <a:r>
              <a:rPr lang="en-US" sz="2400" b="1" dirty="0"/>
              <a:t>Functional biodiversity </a:t>
            </a:r>
          </a:p>
          <a:p>
            <a:r>
              <a:rPr lang="en-US" sz="2400" b="1" dirty="0"/>
              <a:t>plot </a:t>
            </a:r>
            <a:r>
              <a:rPr lang="en-US" sz="2400" dirty="0"/>
              <a:t>for 31,134 species </a:t>
            </a:r>
          </a:p>
          <a:p>
            <a:r>
              <a:rPr lang="en-US" sz="2400" dirty="0"/>
              <a:t>of fishes. The colors </a:t>
            </a:r>
          </a:p>
          <a:p>
            <a:r>
              <a:rPr lang="en-US" sz="2400" dirty="0"/>
              <a:t>indicate the trophic </a:t>
            </a:r>
          </a:p>
          <a:p>
            <a:r>
              <a:rPr lang="en-US" sz="2400" dirty="0"/>
              <a:t>groups. Cell width </a:t>
            </a:r>
          </a:p>
          <a:p>
            <a:r>
              <a:rPr lang="en-US" sz="2400" dirty="0"/>
              <a:t>represents 2000 species. The numbers in the upper-right corners indicate the number of species assigned to a cell and the median evolutionary age of the Orders the species belong to. Text at the bottom of the cells gives first 3 letters of represented Classes. Blue arrow indicates evolutionary axis.</a:t>
            </a:r>
          </a:p>
        </p:txBody>
      </p:sp>
    </p:spTree>
    <p:extLst>
      <p:ext uri="{BB962C8B-B14F-4D97-AF65-F5344CB8AC3E}">
        <p14:creationId xmlns:p14="http://schemas.microsoft.com/office/powerpoint/2010/main" val="196679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729" y="188638"/>
            <a:ext cx="8722217" cy="6518341"/>
          </a:xfrm>
          <a:prstGeom prst="rect">
            <a:avLst/>
          </a:prstGeom>
        </p:spPr>
      </p:pic>
      <p:sp>
        <p:nvSpPr>
          <p:cNvPr id="3" name="TextBox 2"/>
          <p:cNvSpPr txBox="1"/>
          <p:nvPr/>
        </p:nvSpPr>
        <p:spPr>
          <a:xfrm>
            <a:off x="7964796" y="384792"/>
            <a:ext cx="4352710" cy="3785652"/>
          </a:xfrm>
          <a:prstGeom prst="rect">
            <a:avLst/>
          </a:prstGeom>
          <a:noFill/>
        </p:spPr>
        <p:txBody>
          <a:bodyPr wrap="square" rtlCol="0">
            <a:spAutoFit/>
          </a:bodyPr>
          <a:lstStyle/>
          <a:p>
            <a:r>
              <a:rPr lang="en-US" sz="2400" b="1" dirty="0"/>
              <a:t>Live history strategies of 14,509 </a:t>
            </a:r>
          </a:p>
          <a:p>
            <a:r>
              <a:rPr lang="en-US" sz="2400" b="1" dirty="0"/>
              <a:t>freshwater species of fishes</a:t>
            </a:r>
            <a:r>
              <a:rPr lang="en-US" sz="2400" dirty="0"/>
              <a:t>. </a:t>
            </a:r>
          </a:p>
          <a:p>
            <a:r>
              <a:rPr lang="en-US" sz="2400" dirty="0"/>
              <a:t>Cell-width represents 1000 species. Note lack of very large fish, fewer top-predators, more herbivores, more small and medium sized species with high productivity. Median evolutionary age of Orders is 120 million years.</a:t>
            </a:r>
          </a:p>
        </p:txBody>
      </p:sp>
    </p:spTree>
    <p:extLst>
      <p:ext uri="{BB962C8B-B14F-4D97-AF65-F5344CB8AC3E}">
        <p14:creationId xmlns:p14="http://schemas.microsoft.com/office/powerpoint/2010/main" val="280967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581292" cy="6413023"/>
          </a:xfrm>
          <a:prstGeom prst="rect">
            <a:avLst/>
          </a:prstGeom>
        </p:spPr>
      </p:pic>
      <p:sp>
        <p:nvSpPr>
          <p:cNvPr id="3" name="TextBox 2"/>
          <p:cNvSpPr txBox="1"/>
          <p:nvPr/>
        </p:nvSpPr>
        <p:spPr>
          <a:xfrm>
            <a:off x="8395101" y="376516"/>
            <a:ext cx="3918267" cy="2677656"/>
          </a:xfrm>
          <a:prstGeom prst="rect">
            <a:avLst/>
          </a:prstGeom>
          <a:noFill/>
        </p:spPr>
        <p:txBody>
          <a:bodyPr wrap="square" rtlCol="0">
            <a:spAutoFit/>
          </a:bodyPr>
          <a:lstStyle/>
          <a:p>
            <a:r>
              <a:rPr lang="en-US" sz="2400" b="1" dirty="0"/>
              <a:t>Live history strategies of 15,801 marine species of fishes</a:t>
            </a:r>
            <a:r>
              <a:rPr lang="en-US" sz="2400" dirty="0"/>
              <a:t>. </a:t>
            </a:r>
          </a:p>
          <a:p>
            <a:r>
              <a:rPr lang="en-US" sz="2400" dirty="0"/>
              <a:t>Cell-width represents 1000 species. Median evolutionary age of Orders is 88 million years.</a:t>
            </a:r>
          </a:p>
        </p:txBody>
      </p:sp>
    </p:spTree>
    <p:extLst>
      <p:ext uri="{BB962C8B-B14F-4D97-AF65-F5344CB8AC3E}">
        <p14:creationId xmlns:p14="http://schemas.microsoft.com/office/powerpoint/2010/main" val="283159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734" y="374564"/>
            <a:ext cx="8292903" cy="6191737"/>
          </a:xfrm>
          <a:prstGeom prst="rect">
            <a:avLst/>
          </a:prstGeom>
        </p:spPr>
      </p:pic>
      <p:sp>
        <p:nvSpPr>
          <p:cNvPr id="3" name="TextBox 2"/>
          <p:cNvSpPr txBox="1"/>
          <p:nvPr/>
        </p:nvSpPr>
        <p:spPr>
          <a:xfrm>
            <a:off x="8080648" y="374564"/>
            <a:ext cx="4352710" cy="5262979"/>
          </a:xfrm>
          <a:prstGeom prst="rect">
            <a:avLst/>
          </a:prstGeom>
          <a:noFill/>
        </p:spPr>
        <p:txBody>
          <a:bodyPr wrap="square" rtlCol="0">
            <a:spAutoFit/>
          </a:bodyPr>
          <a:lstStyle/>
          <a:p>
            <a:r>
              <a:rPr lang="en-US" sz="2400" b="1" dirty="0"/>
              <a:t>Live history strategies of 92 </a:t>
            </a:r>
          </a:p>
          <a:p>
            <a:r>
              <a:rPr lang="en-US" sz="2400" b="1" dirty="0"/>
              <a:t>marine Arctic species of fishes</a:t>
            </a:r>
            <a:r>
              <a:rPr lang="en-US" sz="2400" dirty="0"/>
              <a:t>. </a:t>
            </a:r>
          </a:p>
          <a:p>
            <a:r>
              <a:rPr lang="en-US" sz="2400" dirty="0"/>
              <a:t>Cell-width represents 100 species. Note lack of high productivity, small species, herbivores, fewer top-predators, more herbivores, more small and medium sized species with high productivity. Median evolutionary age of Orders is 81 million years. Pictogram is the Saddled eel-pout, one of very few medium-sized mid-level predators.</a:t>
            </a:r>
          </a:p>
        </p:txBody>
      </p:sp>
    </p:spTree>
    <p:extLst>
      <p:ext uri="{BB962C8B-B14F-4D97-AF65-F5344CB8AC3E}">
        <p14:creationId xmlns:p14="http://schemas.microsoft.com/office/powerpoint/2010/main" val="272765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803" y="117669"/>
            <a:ext cx="8495221" cy="6351459"/>
          </a:xfrm>
          <a:prstGeom prst="rect">
            <a:avLst/>
          </a:prstGeom>
        </p:spPr>
      </p:pic>
      <p:sp>
        <p:nvSpPr>
          <p:cNvPr id="3" name="TextBox 2"/>
          <p:cNvSpPr txBox="1"/>
          <p:nvPr/>
        </p:nvSpPr>
        <p:spPr>
          <a:xfrm>
            <a:off x="8080648" y="374564"/>
            <a:ext cx="4352710" cy="3785652"/>
          </a:xfrm>
          <a:prstGeom prst="rect">
            <a:avLst/>
          </a:prstGeom>
          <a:noFill/>
        </p:spPr>
        <p:txBody>
          <a:bodyPr wrap="square" rtlCol="0">
            <a:spAutoFit/>
          </a:bodyPr>
          <a:lstStyle/>
          <a:p>
            <a:r>
              <a:rPr lang="en-US" sz="2400" b="1" dirty="0"/>
              <a:t>Live history strategies of 263 </a:t>
            </a:r>
          </a:p>
          <a:p>
            <a:r>
              <a:rPr lang="en-US" sz="2400" b="1" dirty="0"/>
              <a:t>marine Arctic species of fishes</a:t>
            </a:r>
            <a:endParaRPr lang="en-US" sz="2400" dirty="0"/>
          </a:p>
          <a:p>
            <a:r>
              <a:rPr lang="en-US" sz="2400" b="1" dirty="0"/>
              <a:t>predicted for 2100.</a:t>
            </a:r>
            <a:r>
              <a:rPr lang="en-US" sz="2400" dirty="0"/>
              <a:t> </a:t>
            </a:r>
          </a:p>
          <a:p>
            <a:r>
              <a:rPr lang="en-US" sz="2400" dirty="0"/>
              <a:t>Cell-width represents 100 species. Note that species numbers are predicted to triple,</a:t>
            </a:r>
          </a:p>
          <a:p>
            <a:r>
              <a:rPr lang="en-US" sz="2400" dirty="0"/>
              <a:t>top-predators are predicted to increase 5-fold, including benthic sharks which may feed on the endemic eel-pout.</a:t>
            </a:r>
          </a:p>
        </p:txBody>
      </p:sp>
    </p:spTree>
    <p:extLst>
      <p:ext uri="{BB962C8B-B14F-4D97-AF65-F5344CB8AC3E}">
        <p14:creationId xmlns:p14="http://schemas.microsoft.com/office/powerpoint/2010/main" val="139979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89" y="0"/>
            <a:ext cx="10379975" cy="2530918"/>
          </a:xfrm>
          <a:prstGeom prst="rect">
            <a:avLst/>
          </a:prstGeo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25" y="2610798"/>
            <a:ext cx="10530796" cy="4226175"/>
          </a:xfrm>
          <a:prstGeom prst="rect">
            <a:avLst/>
          </a:prstGeom>
        </p:spPr>
      </p:pic>
    </p:spTree>
    <p:extLst>
      <p:ext uri="{BB962C8B-B14F-4D97-AF65-F5344CB8AC3E}">
        <p14:creationId xmlns:p14="http://schemas.microsoft.com/office/powerpoint/2010/main" val="384577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95" y="105415"/>
            <a:ext cx="9103595" cy="6800166"/>
          </a:xfrm>
          <a:prstGeom prst="rect">
            <a:avLst/>
          </a:prstGeom>
        </p:spPr>
      </p:pic>
      <p:sp>
        <p:nvSpPr>
          <p:cNvPr id="3" name="TextBox 2"/>
          <p:cNvSpPr txBox="1"/>
          <p:nvPr/>
        </p:nvSpPr>
        <p:spPr>
          <a:xfrm>
            <a:off x="8668180" y="374564"/>
            <a:ext cx="3624501" cy="3785652"/>
          </a:xfrm>
          <a:prstGeom prst="rect">
            <a:avLst/>
          </a:prstGeom>
          <a:noFill/>
        </p:spPr>
        <p:txBody>
          <a:bodyPr wrap="square" rtlCol="0">
            <a:spAutoFit/>
          </a:bodyPr>
          <a:lstStyle/>
          <a:p>
            <a:r>
              <a:rPr lang="en-US" sz="2400" b="1" dirty="0"/>
              <a:t>Body shape indicator</a:t>
            </a:r>
            <a:endParaRPr lang="en-US" sz="2400" dirty="0"/>
          </a:p>
          <a:p>
            <a:r>
              <a:rPr lang="en-US" sz="2400" dirty="0"/>
              <a:t>as example of an additional trait displayed in the size-</a:t>
            </a:r>
            <a:r>
              <a:rPr lang="en-US" sz="2400" dirty="0" err="1"/>
              <a:t>productivity.trophic</a:t>
            </a:r>
            <a:r>
              <a:rPr lang="en-US" sz="2400" dirty="0"/>
              <a:t> framework. 0.011 indicates fusiform </a:t>
            </a:r>
            <a:r>
              <a:rPr lang="en-US" sz="2400" dirty="0" err="1"/>
              <a:t>bodyshape</a:t>
            </a:r>
            <a:r>
              <a:rPr lang="en-US" sz="2400" dirty="0"/>
              <a:t>, less than 0.008 indicates elongated body shape. Very large fish and top predators tend to be elongated.</a:t>
            </a:r>
          </a:p>
        </p:txBody>
      </p:sp>
    </p:spTree>
    <p:extLst>
      <p:ext uri="{BB962C8B-B14F-4D97-AF65-F5344CB8AC3E}">
        <p14:creationId xmlns:p14="http://schemas.microsoft.com/office/powerpoint/2010/main" val="427536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046" y="2210476"/>
            <a:ext cx="10515600" cy="1325563"/>
          </a:xfrm>
        </p:spPr>
        <p:txBody>
          <a:bodyPr/>
          <a:lstStyle/>
          <a:p>
            <a:r>
              <a:rPr lang="en-US" dirty="0"/>
              <a:t>Thank You</a:t>
            </a:r>
          </a:p>
        </p:txBody>
      </p:sp>
    </p:spTree>
    <p:extLst>
      <p:ext uri="{BB962C8B-B14F-4D97-AF65-F5344CB8AC3E}">
        <p14:creationId xmlns:p14="http://schemas.microsoft.com/office/powerpoint/2010/main" val="157018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03" y="913790"/>
            <a:ext cx="11201143" cy="5040153"/>
          </a:xfrm>
          <a:prstGeom prst="rect">
            <a:avLst/>
          </a:prstGeom>
        </p:spPr>
      </p:pic>
      <p:sp>
        <p:nvSpPr>
          <p:cNvPr id="3" name="TextBox 2">
            <a:extLst>
              <a:ext uri="{FF2B5EF4-FFF2-40B4-BE49-F238E27FC236}">
                <a16:creationId xmlns:a16="http://schemas.microsoft.com/office/drawing/2014/main" id="{D0A9ACF1-AF0A-4FC7-B247-856BBA292F80}"/>
              </a:ext>
            </a:extLst>
          </p:cNvPr>
          <p:cNvSpPr txBox="1"/>
          <p:nvPr/>
        </p:nvSpPr>
        <p:spPr>
          <a:xfrm>
            <a:off x="1443644" y="3429000"/>
            <a:ext cx="10101091" cy="369332"/>
          </a:xfrm>
          <a:prstGeom prst="rect">
            <a:avLst/>
          </a:prstGeom>
          <a:solidFill>
            <a:schemeClr val="bg1"/>
          </a:solidFill>
        </p:spPr>
        <p:txBody>
          <a:bodyPr wrap="square" rtlCol="0">
            <a:spAutoFit/>
          </a:bodyPr>
          <a:lstStyle/>
          <a:p>
            <a:pPr algn="l"/>
            <a:r>
              <a:rPr lang="en-US" b="0" i="0" dirty="0">
                <a:effectLst/>
                <a:latin typeface="Times New Roman" panose="02020603050405020304" pitchFamily="18" charset="0"/>
              </a:rPr>
              <a:t>Fish Collection, Beaty Biodiversity Museum, University of British Columbia, Vancouver, B.C., </a:t>
            </a:r>
          </a:p>
        </p:txBody>
      </p:sp>
      <p:sp>
        <p:nvSpPr>
          <p:cNvPr id="4" name="TextBox 3">
            <a:extLst>
              <a:ext uri="{FF2B5EF4-FFF2-40B4-BE49-F238E27FC236}">
                <a16:creationId xmlns:a16="http://schemas.microsoft.com/office/drawing/2014/main" id="{8495F194-32C7-4B96-9C64-7CB61BF90D16}"/>
              </a:ext>
            </a:extLst>
          </p:cNvPr>
          <p:cNvSpPr txBox="1"/>
          <p:nvPr/>
        </p:nvSpPr>
        <p:spPr>
          <a:xfrm>
            <a:off x="553054" y="5364480"/>
            <a:ext cx="9109106" cy="400110"/>
          </a:xfrm>
          <a:prstGeom prst="rect">
            <a:avLst/>
          </a:prstGeom>
          <a:solidFill>
            <a:schemeClr val="bg1"/>
          </a:solidFill>
        </p:spPr>
        <p:txBody>
          <a:bodyPr wrap="square" rtlCol="0">
            <a:spAutoFit/>
          </a:bodyPr>
          <a:lstStyle/>
          <a:p>
            <a:r>
              <a:rPr lang="en-US" sz="2000" i="1" dirty="0" err="1"/>
              <a:t>Cybium</a:t>
            </a:r>
            <a:r>
              <a:rPr lang="en-US" sz="2000" dirty="0"/>
              <a:t> 2023: 1 – 16, </a:t>
            </a:r>
            <a:r>
              <a:rPr lang="en-US" sz="2000" b="0" i="0" dirty="0">
                <a:effectLst/>
                <a:latin typeface="Times New Roman" panose="02020603050405020304" pitchFamily="18" charset="0"/>
              </a:rPr>
              <a:t>https://doi.org/10.26028/cybium/2023-003</a:t>
            </a:r>
            <a:endParaRPr lang="en-US" sz="2000" dirty="0"/>
          </a:p>
        </p:txBody>
      </p:sp>
    </p:spTree>
    <p:extLst>
      <p:ext uri="{BB962C8B-B14F-4D97-AF65-F5344CB8AC3E}">
        <p14:creationId xmlns:p14="http://schemas.microsoft.com/office/powerpoint/2010/main" val="308537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30140"/>
          </a:xfrm>
        </p:spPr>
        <p:txBody>
          <a:bodyPr>
            <a:normAutofit/>
          </a:bodyPr>
          <a:lstStyle/>
          <a:p>
            <a:r>
              <a:rPr lang="en-US" sz="3600" b="1" dirty="0"/>
              <a:t>Introduction</a:t>
            </a:r>
            <a:br>
              <a:rPr lang="en-US" sz="3600" b="1" dirty="0"/>
            </a:br>
            <a:br>
              <a:rPr lang="en-US" sz="3200" dirty="0"/>
            </a:br>
            <a:r>
              <a:rPr lang="en-US" sz="2800" dirty="0"/>
              <a:t>The number of conceivable life-history patterns is essentially infinite, if we judge by the possible combinations of the many known traits. </a:t>
            </a:r>
            <a:br>
              <a:rPr lang="en-US" sz="2800" dirty="0"/>
            </a:br>
            <a:br>
              <a:rPr lang="en-US" sz="2800" dirty="0"/>
            </a:br>
            <a:r>
              <a:rPr lang="en-US" sz="2800" dirty="0"/>
              <a:t>This study focuses on main traits which are highly correlated with many other traits and thus can serve as proxy indicators for life history strategies. </a:t>
            </a:r>
            <a:br>
              <a:rPr lang="en-US" sz="2800" dirty="0"/>
            </a:br>
            <a:br>
              <a:rPr lang="en-US" sz="2800" dirty="0"/>
            </a:br>
            <a:r>
              <a:rPr lang="en-US" sz="2800" dirty="0"/>
              <a:t>As a practical consideration, these traits had to be available for a high number of species across all Classes of fishes. </a:t>
            </a:r>
            <a:br>
              <a:rPr lang="en-US" sz="2800" dirty="0"/>
            </a:br>
            <a:br>
              <a:rPr lang="en-US" sz="2800" dirty="0"/>
            </a:br>
            <a:r>
              <a:rPr lang="en-US" sz="2800" dirty="0"/>
              <a:t>The three main traits considered in this study are </a:t>
            </a:r>
            <a:r>
              <a:rPr lang="en-US" sz="2800" b="1" dirty="0"/>
              <a:t>body size, productivity, and trophic level, </a:t>
            </a:r>
            <a:r>
              <a:rPr lang="en-US" sz="2800" dirty="0"/>
              <a:t>and their combination is referred to as SPT-space from here onward. </a:t>
            </a:r>
          </a:p>
        </p:txBody>
      </p:sp>
    </p:spTree>
    <p:extLst>
      <p:ext uri="{BB962C8B-B14F-4D97-AF65-F5344CB8AC3E}">
        <p14:creationId xmlns:p14="http://schemas.microsoft.com/office/powerpoint/2010/main" val="323595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2064"/>
            <a:ext cx="9905310" cy="6560271"/>
          </a:xfrm>
          <a:prstGeom prst="rect">
            <a:avLst/>
          </a:prstGeom>
        </p:spPr>
      </p:pic>
      <p:sp>
        <p:nvSpPr>
          <p:cNvPr id="5" name="TextBox 4"/>
          <p:cNvSpPr txBox="1"/>
          <p:nvPr/>
        </p:nvSpPr>
        <p:spPr>
          <a:xfrm>
            <a:off x="9669470" y="500643"/>
            <a:ext cx="2522530" cy="5940088"/>
          </a:xfrm>
          <a:prstGeom prst="rect">
            <a:avLst/>
          </a:prstGeom>
          <a:noFill/>
        </p:spPr>
        <p:txBody>
          <a:bodyPr wrap="square" rtlCol="0">
            <a:spAutoFit/>
          </a:bodyPr>
          <a:lstStyle/>
          <a:p>
            <a:r>
              <a:rPr lang="en-US" sz="2000" b="1" dirty="0"/>
              <a:t>Maximum Body Weight</a:t>
            </a:r>
          </a:p>
          <a:p>
            <a:r>
              <a:rPr lang="en-US" sz="2000" dirty="0"/>
              <a:t>Histogram of maximum body weights of </a:t>
            </a:r>
            <a:r>
              <a:rPr lang="en-US" sz="2000" b="1" dirty="0"/>
              <a:t>31,134</a:t>
            </a:r>
            <a:r>
              <a:rPr lang="en-US" sz="2000" dirty="0"/>
              <a:t> species of fishes. The dashed vertical lines indicate -3, -1, 1 and 3 standard deviations in log space and are used as borders between the displayed size categories, with indicated weight ranges and number of species. Geometric mean body weight is </a:t>
            </a:r>
            <a:r>
              <a:rPr lang="en-US" sz="2000" b="1" dirty="0"/>
              <a:t>37.2 g</a:t>
            </a:r>
            <a:r>
              <a:rPr lang="en-US" sz="2000" dirty="0"/>
              <a:t>.</a:t>
            </a:r>
          </a:p>
        </p:txBody>
      </p:sp>
    </p:spTree>
    <p:extLst>
      <p:ext uri="{BB962C8B-B14F-4D97-AF65-F5344CB8AC3E}">
        <p14:creationId xmlns:p14="http://schemas.microsoft.com/office/powerpoint/2010/main" val="134987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0501" y="434443"/>
            <a:ext cx="14037128" cy="3185919"/>
          </a:xfrm>
          <a:prstGeom prst="rect">
            <a:avLst/>
          </a:prstGeom>
        </p:spPr>
      </p:pic>
      <p:sp>
        <p:nvSpPr>
          <p:cNvPr id="6" name="TextBox 5"/>
          <p:cNvSpPr txBox="1"/>
          <p:nvPr/>
        </p:nvSpPr>
        <p:spPr>
          <a:xfrm>
            <a:off x="28964" y="3521061"/>
            <a:ext cx="12269641" cy="2677656"/>
          </a:xfrm>
          <a:prstGeom prst="rect">
            <a:avLst/>
          </a:prstGeom>
          <a:noFill/>
        </p:spPr>
        <p:txBody>
          <a:bodyPr wrap="none" rtlCol="0">
            <a:spAutoFit/>
          </a:bodyPr>
          <a:lstStyle/>
          <a:p>
            <a:r>
              <a:rPr lang="en-US" sz="2400" b="1" dirty="0"/>
              <a:t>Productivity = Resilience = Inverse of Vulnerability</a:t>
            </a:r>
          </a:p>
          <a:p>
            <a:r>
              <a:rPr lang="en-US" sz="2400" dirty="0"/>
              <a:t>Proposed correlations between ordinal categories of productivity and other life-history traits, </a:t>
            </a:r>
          </a:p>
          <a:p>
            <a:r>
              <a:rPr lang="en-US" sz="2400" dirty="0"/>
              <a:t>where </a:t>
            </a:r>
            <a:r>
              <a:rPr lang="en-US" sz="2400" i="1" dirty="0"/>
              <a:t>r</a:t>
            </a:r>
            <a:r>
              <a:rPr lang="en-US" sz="2400" dirty="0"/>
              <a:t> is the intrinsic rate of population increase, </a:t>
            </a:r>
            <a:r>
              <a:rPr lang="en-US" sz="2400" i="1" dirty="0"/>
              <a:t>K</a:t>
            </a:r>
            <a:r>
              <a:rPr lang="en-US" sz="2400" dirty="0"/>
              <a:t> is a parameter of the von </a:t>
            </a:r>
            <a:r>
              <a:rPr lang="en-US" sz="2400" dirty="0" err="1"/>
              <a:t>Bertalanffy</a:t>
            </a:r>
            <a:r>
              <a:rPr lang="en-US" sz="2400" dirty="0"/>
              <a:t> </a:t>
            </a:r>
          </a:p>
          <a:p>
            <a:r>
              <a:rPr lang="en-US" sz="2400" dirty="0"/>
              <a:t>growth function, Fecundity is the typical annual number of eggs or offspring produced </a:t>
            </a:r>
          </a:p>
          <a:p>
            <a:r>
              <a:rPr lang="en-US" sz="2400" dirty="0"/>
              <a:t>by a female, </a:t>
            </a:r>
            <a:r>
              <a:rPr lang="en-US" sz="2400" i="1" dirty="0"/>
              <a:t>t</a:t>
            </a:r>
            <a:r>
              <a:rPr lang="en-US" sz="2400" i="1" baseline="-25000" dirty="0"/>
              <a:t>m</a:t>
            </a:r>
            <a:r>
              <a:rPr lang="en-US" sz="2400" dirty="0"/>
              <a:t> is the age where 50% of females reach maturity, and </a:t>
            </a:r>
            <a:r>
              <a:rPr lang="en-US" sz="2400" i="1" dirty="0" err="1"/>
              <a:t>t</a:t>
            </a:r>
            <a:r>
              <a:rPr lang="en-US" sz="2400" i="1" baseline="-25000" dirty="0" err="1"/>
              <a:t>max</a:t>
            </a:r>
            <a:r>
              <a:rPr lang="en-US" sz="2400" dirty="0"/>
              <a:t> is the reported life span.</a:t>
            </a:r>
          </a:p>
          <a:p>
            <a:endParaRPr lang="en-US" sz="2400" dirty="0"/>
          </a:p>
          <a:p>
            <a:r>
              <a:rPr lang="en-US" sz="2400" dirty="0"/>
              <a:t>Note that the correlation with the lowest category of productivity matters.</a:t>
            </a:r>
          </a:p>
        </p:txBody>
      </p:sp>
    </p:spTree>
    <p:extLst>
      <p:ext uri="{BB962C8B-B14F-4D97-AF65-F5344CB8AC3E}">
        <p14:creationId xmlns:p14="http://schemas.microsoft.com/office/powerpoint/2010/main" val="281577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0858" y="930951"/>
            <a:ext cx="11740137" cy="2664586"/>
          </a:xfrm>
          <a:prstGeom prst="rect">
            <a:avLst/>
          </a:prstGeom>
        </p:spPr>
      </p:pic>
      <p:sp>
        <p:nvSpPr>
          <p:cNvPr id="4" name="TextBox 3"/>
          <p:cNvSpPr txBox="1"/>
          <p:nvPr/>
        </p:nvSpPr>
        <p:spPr>
          <a:xfrm>
            <a:off x="6438039" y="810961"/>
            <a:ext cx="5056705" cy="2123658"/>
          </a:xfrm>
          <a:prstGeom prst="rect">
            <a:avLst/>
          </a:prstGeom>
          <a:noFill/>
        </p:spPr>
        <p:txBody>
          <a:bodyPr wrap="none" rtlCol="0">
            <a:spAutoFit/>
          </a:bodyPr>
          <a:lstStyle/>
          <a:p>
            <a:r>
              <a:rPr lang="en-US" sz="2400" b="1" dirty="0"/>
              <a:t>Trophic level</a:t>
            </a:r>
          </a:p>
          <a:p>
            <a:r>
              <a:rPr lang="en-US" dirty="0"/>
              <a:t>Plants and detritus have trophic level 1 </a:t>
            </a:r>
          </a:p>
          <a:p>
            <a:r>
              <a:rPr lang="en-US" dirty="0"/>
              <a:t>by definition. Animals have the mean trophic level</a:t>
            </a:r>
          </a:p>
          <a:p>
            <a:r>
              <a:rPr lang="en-US" dirty="0"/>
              <a:t>of their food, plus 1.</a:t>
            </a:r>
          </a:p>
          <a:p>
            <a:endParaRPr lang="en-US" dirty="0"/>
          </a:p>
          <a:p>
            <a:r>
              <a:rPr lang="en-US" dirty="0"/>
              <a:t>The Table shows a convenient ordinal assignment of</a:t>
            </a:r>
          </a:p>
          <a:p>
            <a:r>
              <a:rPr lang="en-US" dirty="0"/>
              <a:t>trophic levels to trophic groups.</a:t>
            </a:r>
          </a:p>
        </p:txBody>
      </p:sp>
    </p:spTree>
    <p:extLst>
      <p:ext uri="{BB962C8B-B14F-4D97-AF65-F5344CB8AC3E}">
        <p14:creationId xmlns:p14="http://schemas.microsoft.com/office/powerpoint/2010/main" val="95021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374" y="190328"/>
            <a:ext cx="9473867" cy="6275372"/>
          </a:xfrm>
          <a:prstGeom prst="rect">
            <a:avLst/>
          </a:prstGeom>
        </p:spPr>
      </p:pic>
      <p:sp>
        <p:nvSpPr>
          <p:cNvPr id="4" name="TextBox 3"/>
          <p:cNvSpPr txBox="1"/>
          <p:nvPr/>
        </p:nvSpPr>
        <p:spPr>
          <a:xfrm>
            <a:off x="9110899" y="620634"/>
            <a:ext cx="2979364" cy="3139321"/>
          </a:xfrm>
          <a:prstGeom prst="rect">
            <a:avLst/>
          </a:prstGeom>
          <a:noFill/>
        </p:spPr>
        <p:txBody>
          <a:bodyPr wrap="square" rtlCol="0">
            <a:spAutoFit/>
          </a:bodyPr>
          <a:lstStyle/>
          <a:p>
            <a:r>
              <a:rPr lang="en-US" sz="2400" b="1" dirty="0"/>
              <a:t>Ontogeny and Evolution(?) of Trophic Levels</a:t>
            </a:r>
          </a:p>
          <a:p>
            <a:r>
              <a:rPr lang="en-US" dirty="0"/>
              <a:t>Larvae as well as small </a:t>
            </a:r>
          </a:p>
          <a:p>
            <a:r>
              <a:rPr lang="en-US" dirty="0"/>
              <a:t>species of fish feed on </a:t>
            </a:r>
          </a:p>
          <a:p>
            <a:r>
              <a:rPr lang="en-US" dirty="0"/>
              <a:t>small zooplankton, </a:t>
            </a:r>
          </a:p>
          <a:p>
            <a:r>
              <a:rPr lang="en-US" dirty="0"/>
              <a:t>not on phytoplankton, even </a:t>
            </a:r>
          </a:p>
          <a:p>
            <a:r>
              <a:rPr lang="en-US" dirty="0"/>
              <a:t>if adults (or larger relatives) are top predators or herbivores</a:t>
            </a:r>
          </a:p>
        </p:txBody>
      </p:sp>
    </p:spTree>
    <p:extLst>
      <p:ext uri="{BB962C8B-B14F-4D97-AF65-F5344CB8AC3E}">
        <p14:creationId xmlns:p14="http://schemas.microsoft.com/office/powerpoint/2010/main" val="383540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33100" y="57926"/>
            <a:ext cx="9305364" cy="6156684"/>
          </a:xfrm>
          <a:prstGeom prst="rect">
            <a:avLst/>
          </a:prstGeom>
        </p:spPr>
      </p:pic>
      <p:sp>
        <p:nvSpPr>
          <p:cNvPr id="4" name="TextBox 3"/>
          <p:cNvSpPr txBox="1"/>
          <p:nvPr/>
        </p:nvSpPr>
        <p:spPr>
          <a:xfrm>
            <a:off x="8883334" y="810961"/>
            <a:ext cx="3185918" cy="2308324"/>
          </a:xfrm>
          <a:prstGeom prst="rect">
            <a:avLst/>
          </a:prstGeom>
          <a:noFill/>
        </p:spPr>
        <p:txBody>
          <a:bodyPr wrap="square" rtlCol="0">
            <a:spAutoFit/>
          </a:bodyPr>
          <a:lstStyle/>
          <a:p>
            <a:r>
              <a:rPr lang="en-US" sz="2400" b="1" dirty="0"/>
              <a:t>Observed (black) over</a:t>
            </a:r>
          </a:p>
          <a:p>
            <a:r>
              <a:rPr lang="en-US" sz="2400" b="1" dirty="0"/>
              <a:t>predicted (grey) </a:t>
            </a:r>
          </a:p>
          <a:p>
            <a:r>
              <a:rPr lang="en-US" sz="2400" b="1" dirty="0"/>
              <a:t>trophic levels</a:t>
            </a:r>
          </a:p>
          <a:p>
            <a:r>
              <a:rPr lang="en-US" sz="2400" dirty="0"/>
              <a:t>as a function of body weights, for 31,134 species of fishes</a:t>
            </a:r>
          </a:p>
        </p:txBody>
      </p:sp>
    </p:spTree>
    <p:extLst>
      <p:ext uri="{BB962C8B-B14F-4D97-AF65-F5344CB8AC3E}">
        <p14:creationId xmlns:p14="http://schemas.microsoft.com/office/powerpoint/2010/main" val="3257657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Things that You Did Not Know about Fish</vt:lpstr>
      <vt:lpstr>PowerPoint Presentation</vt:lpstr>
      <vt:lpstr>PowerPoint Presentation</vt:lpstr>
      <vt:lpstr>Introduction  The number of conceivable life-history patterns is essentially infinite, if we judge by the possible combinations of the many known traits.   This study focuses on main traits which are highly correlated with many other traits and thus can serve as proxy indicators for life history strategies.   As a practical consideration, these traits had to be available for a high number of species across all Classes of fishes.   The three main traits considered in this study are body size, productivity, and trophic level, and their combination is referred to as SPT-space from here onward.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that You Did Not Know about Fish</dc:title>
  <dc:creator>Froese, Rainer</dc:creator>
  <cp:lastModifiedBy>rfkiel</cp:lastModifiedBy>
  <cp:revision>17</cp:revision>
  <dcterms:created xsi:type="dcterms:W3CDTF">2022-03-14T08:39:33Z</dcterms:created>
  <dcterms:modified xsi:type="dcterms:W3CDTF">2023-05-24T07:20:28Z</dcterms:modified>
</cp:coreProperties>
</file>