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4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72" r:id="rId12"/>
    <p:sldId id="267" r:id="rId13"/>
    <p:sldId id="265" r:id="rId14"/>
    <p:sldId id="266" r:id="rId15"/>
    <p:sldId id="268" r:id="rId16"/>
    <p:sldId id="269" r:id="rId17"/>
    <p:sldId id="270" r:id="rId18"/>
    <p:sldId id="275" r:id="rId19"/>
    <p:sldId id="271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4" y="-1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7A063-E8A1-4E29-ABE0-7E38DA4C20F4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A2857-1EB1-4770-8F98-58C84FD93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F3E2-0060-41BC-902C-5FC24EEB6D1F}" type="datetime1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6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058E-9D76-4AA1-A1CA-91A8061854F6}" type="datetime1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7667-4781-47F9-8053-2D9E04814871}" type="datetime1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0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9FA6-3FF0-43BA-919E-AC3A831F13DD}" type="datetime1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2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168A3-C8C5-4001-B44B-EE673FDDD53C}" type="datetime1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8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3298-00AE-4DA9-95D0-B09937884053}" type="datetime1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9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7BE8-584D-4AB1-84DF-18B44154AEB2}" type="datetime1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0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E842-9C93-4CE3-825E-5543A0E46166}" type="datetime1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4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A97C-0E9E-4978-B922-E75AB0050DD6}" type="datetime1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4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A46C-D9FB-46E2-919D-D8CAD6CC7021}" type="datetime1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B5E2-B91C-428A-B029-135214A1D0AA}" type="datetime1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1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F39C-78C1-4EA7-B159-33E218DA011F}" type="datetime1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4AF82-EBB8-46E5-8B38-A7B29045D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rfroese@geomar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froese@geomar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en-US" dirty="0" smtClean="0"/>
              <a:t>FIN Progress Report for</a:t>
            </a:r>
            <a:br>
              <a:rPr lang="en-US" dirty="0" smtClean="0"/>
            </a:br>
            <a:r>
              <a:rPr lang="en-US" dirty="0" smtClean="0"/>
              <a:t>ECOKNOWS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Rainer </a:t>
            </a:r>
            <a:r>
              <a:rPr lang="en-US" sz="2000" dirty="0" err="1" smtClean="0"/>
              <a:t>Froese</a:t>
            </a:r>
            <a:r>
              <a:rPr lang="en-US" sz="2000" dirty="0" smtClean="0"/>
              <a:t>, Rudy Reyes</a:t>
            </a:r>
          </a:p>
          <a:p>
            <a:r>
              <a:rPr lang="en-US" sz="2000" dirty="0" smtClean="0"/>
              <a:t>Rennes, France, 3 February 2014</a:t>
            </a:r>
          </a:p>
          <a:p>
            <a:r>
              <a:rPr lang="en-US" sz="2000" dirty="0" smtClean="0"/>
              <a:t>Skype Presentation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5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CMSY Monte Carlo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Catch-MSY </a:t>
            </a:r>
            <a:r>
              <a:rPr lang="en-US" dirty="0"/>
              <a:t>method </a:t>
            </a:r>
            <a:r>
              <a:rPr lang="en-US" sz="2400" dirty="0"/>
              <a:t>(Martell &amp; </a:t>
            </a:r>
            <a:r>
              <a:rPr lang="en-US" sz="2400" dirty="0" err="1"/>
              <a:t>Froese</a:t>
            </a:r>
            <a:r>
              <a:rPr lang="en-US" sz="2400" dirty="0"/>
              <a:t> 2013)</a:t>
            </a:r>
            <a:r>
              <a:rPr lang="en-US" dirty="0"/>
              <a:t> presented </a:t>
            </a:r>
            <a:r>
              <a:rPr lang="en-US" dirty="0" smtClean="0"/>
              <a:t>at earlier meetings has been developed further to estimate biomass and fisheries reference points</a:t>
            </a:r>
          </a:p>
          <a:p>
            <a:r>
              <a:rPr lang="en-US" dirty="0" smtClean="0"/>
              <a:t>CMSY can be considered an implicit Bayesian approach because the priors are uniform </a:t>
            </a:r>
          </a:p>
          <a:p>
            <a:r>
              <a:rPr lang="en-US" dirty="0" smtClean="0"/>
              <a:t>Instead of MCMC random walk, a simple 4-step zoom-in is used </a:t>
            </a:r>
          </a:p>
          <a:p>
            <a:r>
              <a:rPr lang="en-US" dirty="0"/>
              <a:t>T</a:t>
            </a:r>
            <a:r>
              <a:rPr lang="en-US" dirty="0" smtClean="0"/>
              <a:t>urning CMSY into an explicit Bayesian method needs co-author to write the model</a:t>
            </a:r>
          </a:p>
          <a:p>
            <a:r>
              <a:rPr lang="en-US" dirty="0" smtClean="0"/>
              <a:t>The following slides show application to case study species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6"/>
            <a:ext cx="6552728" cy="582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smtClean="0"/>
              <a:t>Herring in the Gulf of Riga 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6345534"/>
            <a:ext cx="675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-step zoom-in on area used to estimate geometric mean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k</a:t>
            </a:r>
            <a:r>
              <a:rPr lang="en-US" dirty="0" smtClean="0"/>
              <a:t> and </a:t>
            </a:r>
            <a:r>
              <a:rPr lang="en-US" i="1" dirty="0" smtClean="0"/>
              <a:t>MSY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1000125"/>
            <a:ext cx="72898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Herring in the Gulf of Riga 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949280"/>
            <a:ext cx="925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Fisheries reference points </a:t>
            </a:r>
            <a:r>
              <a:rPr lang="en-US" i="1" dirty="0" smtClean="0">
                <a:solidFill>
                  <a:prstClr val="black"/>
                </a:solidFill>
              </a:rPr>
              <a:t>MSY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(bold red line in upper left graph), </a:t>
            </a:r>
            <a:r>
              <a:rPr lang="en-US" i="1" dirty="0" err="1" smtClean="0">
                <a:solidFill>
                  <a:prstClr val="black"/>
                </a:solidFill>
              </a:rPr>
              <a:t>F</a:t>
            </a:r>
            <a:r>
              <a:rPr lang="en-US" i="1" baseline="-25000" dirty="0" err="1" smtClean="0">
                <a:solidFill>
                  <a:prstClr val="black"/>
                </a:solidFill>
              </a:rPr>
              <a:t>msy</a:t>
            </a:r>
            <a:r>
              <a:rPr lang="en-US" dirty="0" smtClean="0">
                <a:solidFill>
                  <a:prstClr val="black"/>
                </a:solidFill>
              </a:rPr>
              <a:t> = 0.5 </a:t>
            </a:r>
            <a:r>
              <a:rPr lang="en-US" i="1" dirty="0" smtClean="0">
                <a:solidFill>
                  <a:prstClr val="black"/>
                </a:solidFill>
              </a:rPr>
              <a:t>r</a:t>
            </a:r>
            <a:r>
              <a:rPr lang="en-US" dirty="0" smtClean="0">
                <a:solidFill>
                  <a:prstClr val="black"/>
                </a:solidFill>
              </a:rPr>
              <a:t> and </a:t>
            </a:r>
            <a:r>
              <a:rPr lang="en-US" i="1" dirty="0" err="1" smtClean="0">
                <a:solidFill>
                  <a:prstClr val="black"/>
                </a:solidFill>
              </a:rPr>
              <a:t>B</a:t>
            </a:r>
            <a:r>
              <a:rPr lang="en-US" i="1" baseline="-25000" dirty="0" err="1" smtClean="0">
                <a:solidFill>
                  <a:prstClr val="black"/>
                </a:solidFill>
              </a:rPr>
              <a:t>msy</a:t>
            </a:r>
            <a:r>
              <a:rPr lang="en-US" dirty="0" smtClean="0">
                <a:solidFill>
                  <a:prstClr val="black"/>
                </a:solidFill>
              </a:rPr>
              <a:t> = 0.5 </a:t>
            </a:r>
            <a:r>
              <a:rPr lang="en-US" i="1" dirty="0" smtClean="0">
                <a:solidFill>
                  <a:prstClr val="black"/>
                </a:solidFill>
              </a:rPr>
              <a:t>k</a:t>
            </a:r>
            <a:r>
              <a:rPr lang="en-US" dirty="0" smtClean="0">
                <a:solidFill>
                  <a:prstClr val="black"/>
                </a:solidFill>
              </a:rPr>
              <a:t>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Herring in the Gulf of Riga III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64769"/>
            <a:ext cx="7211144" cy="4807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5949280"/>
            <a:ext cx="8819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 lines are prior biomass windows, medium resilience is prior for r. Red line is observed </a:t>
            </a:r>
          </a:p>
          <a:p>
            <a:r>
              <a:rPr lang="en-US" dirty="0" smtClean="0"/>
              <a:t>Biomass, black line predicted biomass, with 5</a:t>
            </a:r>
            <a:r>
              <a:rPr lang="en-US" baseline="30000" dirty="0" smtClean="0"/>
              <a:t>th</a:t>
            </a:r>
            <a:r>
              <a:rPr lang="en-US" dirty="0" smtClean="0"/>
              <a:t> and 95</a:t>
            </a:r>
            <a:r>
              <a:rPr lang="en-US" baseline="30000" dirty="0" smtClean="0"/>
              <a:t>th</a:t>
            </a:r>
            <a:r>
              <a:rPr lang="en-US" dirty="0" smtClean="0"/>
              <a:t> percentile. Required data are catch.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28732"/>
            <a:ext cx="7715200" cy="5143467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5949280"/>
            <a:ext cx="8271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Catch/biomass ratio </a:t>
            </a:r>
            <a:r>
              <a:rPr lang="en-US" i="1" dirty="0">
                <a:solidFill>
                  <a:prstClr val="black"/>
                </a:solidFill>
              </a:rPr>
              <a:t>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as proxy for </a:t>
            </a:r>
            <a:r>
              <a:rPr lang="en-US" i="1" dirty="0" smtClean="0">
                <a:solidFill>
                  <a:prstClr val="black"/>
                </a:solidFill>
              </a:rPr>
              <a:t>F</a:t>
            </a:r>
            <a:r>
              <a:rPr lang="en-US" dirty="0" smtClean="0">
                <a:solidFill>
                  <a:prstClr val="black"/>
                </a:solidFill>
              </a:rPr>
              <a:t>. Dotted line is </a:t>
            </a:r>
            <a:r>
              <a:rPr lang="en-US" i="1" dirty="0" err="1" smtClean="0">
                <a:solidFill>
                  <a:prstClr val="black"/>
                </a:solidFill>
              </a:rPr>
              <a:t>u</a:t>
            </a:r>
            <a:r>
              <a:rPr lang="en-US" i="1" baseline="-25000" dirty="0" err="1" smtClean="0">
                <a:solidFill>
                  <a:prstClr val="black"/>
                </a:solidFill>
              </a:rPr>
              <a:t>msy</a:t>
            </a:r>
            <a:r>
              <a:rPr lang="en-US" dirty="0" smtClean="0">
                <a:solidFill>
                  <a:prstClr val="black"/>
                </a:solidFill>
              </a:rPr>
              <a:t>. Black line is predicted, red line</a:t>
            </a:r>
          </a:p>
          <a:p>
            <a:r>
              <a:rPr lang="en-US" dirty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s observed.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Herring in the Gulf of Riga IV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7" y="836712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Herring in the Central Baltic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6138446"/>
            <a:ext cx="6263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Better fit possible by replacing defaults with “informative priors”.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6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98" y="1052736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North Sea Herring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Herring in the Celtic Seas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48" y="1124744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6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i="1" dirty="0" err="1" smtClean="0"/>
              <a:t>Mullus</a:t>
            </a:r>
            <a:r>
              <a:rPr lang="en-US" i="1" dirty="0" smtClean="0"/>
              <a:t> </a:t>
            </a:r>
            <a:r>
              <a:rPr lang="en-US" i="1" dirty="0" err="1" smtClean="0"/>
              <a:t>surmuletus</a:t>
            </a:r>
            <a:r>
              <a:rPr lang="en-US" i="1" dirty="0" smtClean="0"/>
              <a:t> </a:t>
            </a:r>
            <a:r>
              <a:rPr lang="en-US" dirty="0" smtClean="0"/>
              <a:t>in the Mediterranean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18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24744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94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CMSY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533845"/>
              </p:ext>
            </p:extLst>
          </p:nvPr>
        </p:nvGraphicFramePr>
        <p:xfrm>
          <a:off x="395535" y="1916832"/>
          <a:ext cx="8360895" cy="2900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1"/>
                <a:gridCol w="504056"/>
                <a:gridCol w="1006772"/>
                <a:gridCol w="952581"/>
                <a:gridCol w="2007958"/>
                <a:gridCol w="816456"/>
                <a:gridCol w="1632911"/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FishStock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err="1">
                          <a:effectLst/>
                        </a:rPr>
                        <a:t>F</a:t>
                      </a:r>
                      <a:r>
                        <a:rPr lang="en-US" sz="1600" b="1" i="1" u="none" strike="noStrike" baseline="-25000" dirty="0" err="1">
                          <a:effectLst/>
                        </a:rPr>
                        <a:t>msy</a:t>
                      </a:r>
                      <a:endParaRPr lang="en-US" sz="1600" b="1" i="1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err="1">
                          <a:effectLst/>
                        </a:rPr>
                        <a:t>B</a:t>
                      </a:r>
                      <a:r>
                        <a:rPr lang="en-US" sz="1600" b="1" i="1" u="none" strike="noStrike" baseline="-25000" dirty="0" err="1">
                          <a:effectLst/>
                        </a:rPr>
                        <a:t>msy</a:t>
                      </a:r>
                      <a:endParaRPr lang="en-US" sz="1600" b="1" i="1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effectLst/>
                        </a:rPr>
                        <a:t>MSY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32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her-</a:t>
                      </a:r>
                      <a:r>
                        <a:rPr lang="en-US" sz="1600" u="none" strike="noStrike" dirty="0" err="1">
                          <a:effectLst/>
                        </a:rPr>
                        <a:t>riga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0.32 - 0.40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110,500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83,361 - 146,476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39,818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30,609 - 51,799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504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her-2532-gor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0.20 - 0.32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957,474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777,870 - 1,178,547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246,538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229,348 - 265,018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her-47d3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0.15 - 0.19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4,109,175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3,658,562 - 4,615,289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682,660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634,529 - 734,442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4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her-</a:t>
                      </a:r>
                      <a:r>
                        <a:rPr lang="en-US" sz="1600" u="none" strike="noStrike" dirty="0" err="1">
                          <a:effectLst/>
                        </a:rPr>
                        <a:t>vian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0.14 - 0.19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567,905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492,028 - 655,483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91,803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89,169 - 94,515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42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mullsur_gsa1516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 – 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4,540 – 24,823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1,101 – 5,984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5229200"/>
            <a:ext cx="77119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CMSY analyses can be done if you send catch data to </a:t>
            </a:r>
            <a:r>
              <a:rPr lang="en-US" dirty="0" smtClean="0">
                <a:hlinkClick r:id="rId2"/>
              </a:rPr>
              <a:t>rfroese@geomar.de</a:t>
            </a:r>
            <a:r>
              <a:rPr lang="en-US" dirty="0" smtClean="0"/>
              <a:t> .</a:t>
            </a:r>
          </a:p>
          <a:p>
            <a:r>
              <a:rPr lang="en-US" dirty="0" smtClean="0"/>
              <a:t>It would help if in addition you indicate most likely relative biomass range  0-1 k</a:t>
            </a:r>
          </a:p>
          <a:p>
            <a:r>
              <a:rPr lang="en-US" dirty="0" smtClean="0"/>
              <a:t>at the beginning and at the end of the time series.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Bayesian Stock-Recruitment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relates to the objectives of WP6 and WP3</a:t>
            </a:r>
          </a:p>
          <a:p>
            <a:r>
              <a:rPr lang="en-US" dirty="0" smtClean="0"/>
              <a:t>Together with a colleague from </a:t>
            </a:r>
            <a:r>
              <a:rPr lang="en-US" dirty="0" err="1" smtClean="0"/>
              <a:t>iMarine</a:t>
            </a:r>
            <a:r>
              <a:rPr lang="en-US" dirty="0" smtClean="0"/>
              <a:t>, we have developed a Bayesian hockey-stick and used it to estimate fisheries reference points</a:t>
            </a:r>
          </a:p>
          <a:p>
            <a:r>
              <a:rPr lang="en-US" dirty="0" smtClean="0"/>
              <a:t>The draft manuscript and the R-Code with data are available on the WIKI</a:t>
            </a:r>
          </a:p>
          <a:p>
            <a:r>
              <a:rPr lang="en-US" dirty="0" smtClean="0"/>
              <a:t>In the following graphs, bends are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lim</a:t>
            </a:r>
            <a:r>
              <a:rPr lang="en-US" dirty="0" smtClean="0"/>
              <a:t> and vertical lines are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pa</a:t>
            </a:r>
            <a:r>
              <a:rPr lang="en-US" dirty="0" smtClean="0"/>
              <a:t>, Bayesian estimate is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6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Finalize and publish S-R paper</a:t>
            </a:r>
          </a:p>
          <a:p>
            <a:r>
              <a:rPr lang="en-US" dirty="0" smtClean="0"/>
              <a:t>Finalize and publish CMSY paper</a:t>
            </a:r>
          </a:p>
          <a:p>
            <a:r>
              <a:rPr lang="en-US" dirty="0" smtClean="0"/>
              <a:t>Resume work on Bayesian growth in </a:t>
            </a:r>
            <a:r>
              <a:rPr lang="en-US" dirty="0" err="1" smtClean="0"/>
              <a:t>FishBase</a:t>
            </a:r>
            <a:r>
              <a:rPr lang="en-US" dirty="0" smtClean="0"/>
              <a:t>, use to update resilience in </a:t>
            </a:r>
            <a:r>
              <a:rPr lang="en-US" dirty="0" err="1" smtClean="0"/>
              <a:t>FishBase</a:t>
            </a:r>
            <a:endParaRPr lang="en-US" dirty="0" smtClean="0"/>
          </a:p>
          <a:p>
            <a:r>
              <a:rPr lang="en-US" dirty="0" smtClean="0"/>
              <a:t>Start work on Bayesian maturity in </a:t>
            </a:r>
            <a:r>
              <a:rPr lang="en-US" dirty="0" err="1" smtClean="0"/>
              <a:t>FishBase</a:t>
            </a:r>
            <a:endParaRPr lang="en-US" dirty="0" smtClean="0"/>
          </a:p>
          <a:p>
            <a:r>
              <a:rPr lang="en-US" dirty="0" smtClean="0"/>
              <a:t>Start work on Bayesian mortality in </a:t>
            </a:r>
            <a:r>
              <a:rPr lang="en-US" dirty="0" err="1" smtClean="0"/>
              <a:t>FishBase</a:t>
            </a:r>
            <a:endParaRPr lang="en-US" dirty="0" smtClean="0"/>
          </a:p>
          <a:p>
            <a:r>
              <a:rPr lang="en-US" dirty="0" smtClean="0"/>
              <a:t>Summarize above in new, continuous, Bayesian estimate of resilience (=risk) in </a:t>
            </a:r>
            <a:r>
              <a:rPr lang="en-US" dirty="0" err="1" smtClean="0"/>
              <a:t>FishBase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1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Priors for the Hockey-Stick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Generic knowledge about S-R relationships was used as prior, i.e.,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recruitment </a:t>
            </a:r>
            <a:r>
              <a:rPr lang="en-US" dirty="0" smtClean="0"/>
              <a:t>at </a:t>
            </a:r>
            <a:r>
              <a:rPr lang="en-US" dirty="0"/>
              <a:t>large stock sizes fluctuates around a geometric </a:t>
            </a:r>
            <a:r>
              <a:rPr lang="en-US" dirty="0" smtClean="0"/>
              <a:t>mean</a:t>
            </a:r>
          </a:p>
          <a:p>
            <a:r>
              <a:rPr lang="en-US" dirty="0" smtClean="0"/>
              <a:t>that </a:t>
            </a:r>
            <a:r>
              <a:rPr lang="en-US" dirty="0"/>
              <a:t>left of </a:t>
            </a:r>
            <a:r>
              <a:rPr lang="en-US" i="1" dirty="0" err="1"/>
              <a:t>Blim</a:t>
            </a:r>
            <a:r>
              <a:rPr lang="en-US" dirty="0"/>
              <a:t> </a:t>
            </a:r>
            <a:r>
              <a:rPr lang="en-US" dirty="0" smtClean="0"/>
              <a:t>recruitment </a:t>
            </a:r>
            <a:r>
              <a:rPr lang="en-US" dirty="0"/>
              <a:t>would fall below the geometric mean. </a:t>
            </a:r>
            <a:endParaRPr lang="en-US" dirty="0" smtClean="0"/>
          </a:p>
          <a:p>
            <a:r>
              <a:rPr lang="en-US" dirty="0" smtClean="0"/>
              <a:t>Simplified</a:t>
            </a:r>
            <a:r>
              <a:rPr lang="en-US" dirty="0"/>
              <a:t>, if R were </a:t>
            </a:r>
            <a:r>
              <a:rPr lang="en-US" dirty="0" smtClean="0"/>
              <a:t>standardized by </a:t>
            </a:r>
            <a:r>
              <a:rPr lang="en-US" dirty="0"/>
              <a:t>division through the mean, then the prior for the shaft is 1, and the prior for </a:t>
            </a:r>
            <a:r>
              <a:rPr lang="en-US" i="1" dirty="0" err="1"/>
              <a:t>Blim</a:t>
            </a:r>
            <a:r>
              <a:rPr lang="en-US" dirty="0"/>
              <a:t> is </a:t>
            </a:r>
            <a:r>
              <a:rPr lang="en-US" dirty="0" smtClean="0"/>
              <a:t>the </a:t>
            </a:r>
            <a:r>
              <a:rPr lang="en-US" dirty="0"/>
              <a:t>biomass below which all R &lt; 1.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3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Herring in the Gulf of Riga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2898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11312" y="6381328"/>
            <a:ext cx="6922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the Fisheries Library HS probably overestimates </a:t>
            </a:r>
            <a:r>
              <a:rPr lang="en-US" dirty="0" err="1" smtClean="0"/>
              <a:t>Blim</a:t>
            </a:r>
            <a:r>
              <a:rPr lang="en-US" dirty="0" smtClean="0"/>
              <a:t> and </a:t>
            </a:r>
            <a:r>
              <a:rPr lang="en-US" dirty="0" err="1" smtClean="0"/>
              <a:t>Bpa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Herring in the Central Baltic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64" y="1556792"/>
            <a:ext cx="72898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6487996"/>
            <a:ext cx="647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Again, the Fisheries Library HS seems to overestimate </a:t>
            </a:r>
            <a:r>
              <a:rPr lang="en-US" dirty="0" err="1" smtClean="0"/>
              <a:t>Blim</a:t>
            </a:r>
            <a:r>
              <a:rPr lang="en-US" dirty="0" smtClean="0"/>
              <a:t> and </a:t>
            </a:r>
            <a:r>
              <a:rPr lang="en-US" dirty="0" err="1" smtClean="0"/>
              <a:t>Bpa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Sea Herring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1628800"/>
            <a:ext cx="72898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6412686"/>
            <a:ext cx="581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Here, the Bayesian HS seem to underestimate </a:t>
            </a:r>
            <a:r>
              <a:rPr lang="en-US" dirty="0" err="1" smtClean="0"/>
              <a:t>Blim</a:t>
            </a:r>
            <a:r>
              <a:rPr lang="en-US" dirty="0" smtClean="0"/>
              <a:t> and </a:t>
            </a:r>
            <a:r>
              <a:rPr lang="en-US" dirty="0" err="1" smtClean="0"/>
              <a:t>Bpa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Herring in the Celtic Seas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44" y="1556792"/>
            <a:ext cx="72898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6414542"/>
            <a:ext cx="566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Again, the Fisheries Library HS overestimates </a:t>
            </a:r>
            <a:r>
              <a:rPr lang="en-US" dirty="0" err="1" smtClean="0"/>
              <a:t>Blim</a:t>
            </a:r>
            <a:r>
              <a:rPr lang="en-US" dirty="0" smtClean="0"/>
              <a:t> and </a:t>
            </a:r>
            <a:r>
              <a:rPr lang="en-US" dirty="0" err="1" smtClean="0"/>
              <a:t>Bpa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3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Hake Southern Stock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2898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205" y="6342534"/>
            <a:ext cx="297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HS are in good agreement.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Bayesian Hockey-Stick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456859"/>
              </p:ext>
            </p:extLst>
          </p:nvPr>
        </p:nvGraphicFramePr>
        <p:xfrm>
          <a:off x="899594" y="1556792"/>
          <a:ext cx="7488828" cy="2867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6453"/>
                <a:gridCol w="926453"/>
                <a:gridCol w="926453"/>
                <a:gridCol w="1273873"/>
                <a:gridCol w="1235270"/>
                <a:gridCol w="1100163"/>
                <a:gridCol w="1100163"/>
              </a:tblGrid>
              <a:tr h="451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FishStock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ICES </a:t>
                      </a:r>
                      <a:r>
                        <a:rPr lang="en-US" sz="1600" b="1" i="1" u="none" strike="noStrike" dirty="0" err="1">
                          <a:effectLst/>
                        </a:rPr>
                        <a:t>Blim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ICES </a:t>
                      </a:r>
                      <a:r>
                        <a:rPr lang="en-US" sz="1600" b="1" i="1" u="none" strike="noStrike" dirty="0" err="1">
                          <a:effectLst/>
                        </a:rPr>
                        <a:t>Bpa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Bayesian </a:t>
                      </a:r>
                      <a:r>
                        <a:rPr lang="en-US" sz="1600" b="1" i="1" u="none" strike="noStrike" dirty="0" err="1">
                          <a:effectLst/>
                        </a:rPr>
                        <a:t>Blim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Bayesian </a:t>
                      </a:r>
                      <a:r>
                        <a:rPr lang="en-US" sz="1600" b="1" i="1" u="none" strike="noStrike" dirty="0" err="1">
                          <a:effectLst/>
                        </a:rPr>
                        <a:t>Bpa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FishLib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i="1" u="none" strike="noStrike" dirty="0" err="1">
                          <a:effectLst/>
                        </a:rPr>
                        <a:t>Blim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FishLib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i="1" u="none" strike="noStrike" dirty="0" err="1">
                          <a:effectLst/>
                        </a:rPr>
                        <a:t>Bpa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51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her-47d3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800,000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1,000,000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491,006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604,940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800,322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1,046,862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60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her-2532-gor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430,000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600,000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392,754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766,896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842,136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1,072,139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51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her-riga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37,261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58,854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71,304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100,216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51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her-vian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50,000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83,893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148,107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264,253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312,179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451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hke-soth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7,736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9,463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8,440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11,070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4AF82-EBB8-46E5-8B38-A7B29045D7BF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3568" y="5301208"/>
            <a:ext cx="7447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hockey-sticks can be fitted if you send S-R data to </a:t>
            </a:r>
            <a:r>
              <a:rPr lang="en-US" dirty="0" smtClean="0">
                <a:hlinkClick r:id="rId2"/>
              </a:rPr>
              <a:t>rfroese@geomar.de</a:t>
            </a:r>
            <a:r>
              <a:rPr lang="en-US" dirty="0" smtClean="0"/>
              <a:t> . </a:t>
            </a:r>
          </a:p>
          <a:p>
            <a:r>
              <a:rPr lang="en-US" dirty="0" smtClean="0"/>
              <a:t>Please also indicate the age at recruitment.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720</Words>
  <Application>Microsoft Office PowerPoint</Application>
  <PresentationFormat>On-screen Show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FIN Progress Report for ECOKNOWS</vt:lpstr>
      <vt:lpstr>Bayesian Stock-Recruitment Tool</vt:lpstr>
      <vt:lpstr>Priors for the Hockey-Stick</vt:lpstr>
      <vt:lpstr>Herring in the Gulf of Riga</vt:lpstr>
      <vt:lpstr>Herring in the Central Baltic</vt:lpstr>
      <vt:lpstr>North Sea Herring</vt:lpstr>
      <vt:lpstr>Herring in the Celtic Seas</vt:lpstr>
      <vt:lpstr>Hake Southern Stock</vt:lpstr>
      <vt:lpstr>Results of Bayesian Hockey-Stick</vt:lpstr>
      <vt:lpstr>CMSY Monte Carlo Tool</vt:lpstr>
      <vt:lpstr>Herring in the Gulf of Riga I</vt:lpstr>
      <vt:lpstr>Herring in the Gulf of Riga II</vt:lpstr>
      <vt:lpstr>Herring in the Gulf of Riga III</vt:lpstr>
      <vt:lpstr>Herring in the Gulf of Riga IV</vt:lpstr>
      <vt:lpstr>Herring in the Central Baltic</vt:lpstr>
      <vt:lpstr>North Sea Herring</vt:lpstr>
      <vt:lpstr>Herring in the Celtic Seas</vt:lpstr>
      <vt:lpstr>Mullus surmuletus in the Mediterranean</vt:lpstr>
      <vt:lpstr>Results of CMSY</vt:lpstr>
      <vt:lpstr>To Do</vt:lpstr>
    </vt:vector>
  </TitlesOfParts>
  <Company>GEOMAR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 Progress Report for ECOKNOWS</dc:title>
  <dc:creator>Froese, Rainer</dc:creator>
  <cp:lastModifiedBy>Froese, Rainer</cp:lastModifiedBy>
  <cp:revision>35</cp:revision>
  <dcterms:created xsi:type="dcterms:W3CDTF">2014-01-31T08:27:14Z</dcterms:created>
  <dcterms:modified xsi:type="dcterms:W3CDTF">2014-02-03T13:40:01Z</dcterms:modified>
</cp:coreProperties>
</file>