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9" r:id="rId5"/>
    <p:sldId id="292" r:id="rId6"/>
    <p:sldId id="293" r:id="rId7"/>
    <p:sldId id="294" r:id="rId8"/>
    <p:sldId id="295" r:id="rId9"/>
    <p:sldId id="291" r:id="rId10"/>
    <p:sldId id="259" r:id="rId11"/>
    <p:sldId id="258" r:id="rId12"/>
    <p:sldId id="290" r:id="rId13"/>
    <p:sldId id="287" r:id="rId14"/>
    <p:sldId id="276" r:id="rId15"/>
    <p:sldId id="277" r:id="rId16"/>
    <p:sldId id="278" r:id="rId17"/>
    <p:sldId id="282" r:id="rId18"/>
    <p:sldId id="283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24" autoAdjust="0"/>
  </p:normalViewPr>
  <p:slideViewPr>
    <p:cSldViewPr>
      <p:cViewPr varScale="1">
        <p:scale>
          <a:sx n="71" d="100"/>
          <a:sy n="71" d="100"/>
        </p:scale>
        <p:origin x="-64" y="-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6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7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5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8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6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02DF-F6A1-41C7-9550-6333BB80FE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FF97-D0E3-4B0E-92D4-B3D583BD5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shbase.de/rfroe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Unterstützende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Umsetzung</a:t>
            </a:r>
            <a:r>
              <a:rPr lang="en-US" dirty="0" smtClean="0"/>
              <a:t> der </a:t>
            </a:r>
            <a:r>
              <a:rPr lang="en-US" dirty="0" err="1" smtClean="0"/>
              <a:t>neuen</a:t>
            </a:r>
            <a:r>
              <a:rPr lang="en-US" dirty="0" smtClean="0"/>
              <a:t> </a:t>
            </a:r>
            <a:r>
              <a:rPr lang="en-US" dirty="0" err="1" smtClean="0"/>
              <a:t>Gemeinsamen</a:t>
            </a:r>
            <a:r>
              <a:rPr lang="en-US" dirty="0" smtClean="0"/>
              <a:t> </a:t>
            </a:r>
            <a:r>
              <a:rPr lang="en-US" dirty="0" err="1" smtClean="0"/>
              <a:t>Fischereipolitik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88832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Rainer </a:t>
            </a:r>
            <a:r>
              <a:rPr lang="en-US" dirty="0" err="1" smtClean="0"/>
              <a:t>Froese</a:t>
            </a:r>
            <a:endParaRPr lang="en-US" dirty="0" smtClean="0"/>
          </a:p>
          <a:p>
            <a:r>
              <a:rPr lang="en-US" dirty="0" err="1" smtClean="0"/>
              <a:t>Besuch</a:t>
            </a:r>
            <a:r>
              <a:rPr lang="en-US" dirty="0" smtClean="0"/>
              <a:t> des EP-</a:t>
            </a:r>
            <a:r>
              <a:rPr lang="en-US" dirty="0" err="1" smtClean="0"/>
              <a:t>Fischereiausschusses</a:t>
            </a:r>
            <a:endParaRPr lang="en-US" dirty="0" smtClean="0"/>
          </a:p>
          <a:p>
            <a:r>
              <a:rPr lang="en-US" dirty="0" smtClean="0"/>
              <a:t>GEOMAR, Kiel, 25 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Proxy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der </a:t>
            </a:r>
            <a:r>
              <a:rPr lang="en-US" dirty="0" err="1" smtClean="0"/>
              <a:t>internationalen</a:t>
            </a:r>
            <a:r>
              <a:rPr lang="en-US" dirty="0" smtClean="0"/>
              <a:t> </a:t>
            </a:r>
            <a:r>
              <a:rPr lang="en-US" dirty="0" err="1" smtClean="0"/>
              <a:t>Fischereiforschung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breite</a:t>
            </a:r>
            <a:r>
              <a:rPr lang="en-US" dirty="0" smtClean="0"/>
              <a:t> </a:t>
            </a:r>
            <a:r>
              <a:rPr lang="en-US" dirty="0" err="1" smtClean="0"/>
              <a:t>Übereinstimmung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die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r>
              <a:rPr lang="en-US" dirty="0" smtClean="0"/>
              <a:t> </a:t>
            </a:r>
            <a:r>
              <a:rPr lang="en-US" dirty="0" err="1" smtClean="0"/>
              <a:t>verursachte</a:t>
            </a:r>
            <a:r>
              <a:rPr lang="en-US" dirty="0" smtClean="0"/>
              <a:t> </a:t>
            </a:r>
            <a:r>
              <a:rPr lang="en-US" dirty="0" err="1" smtClean="0"/>
              <a:t>Sterblichkeit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größer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die </a:t>
            </a:r>
            <a:r>
              <a:rPr lang="en-US" dirty="0" err="1" smtClean="0"/>
              <a:t>natürliche</a:t>
            </a:r>
            <a:r>
              <a:rPr lang="en-US" dirty="0" smtClean="0"/>
              <a:t> </a:t>
            </a:r>
            <a:r>
              <a:rPr lang="en-US" dirty="0" err="1" smtClean="0"/>
              <a:t>Sterblichkeit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endParaRPr lang="en-US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(</a:t>
            </a:r>
            <a:r>
              <a:rPr lang="en-US" sz="2200" dirty="0" err="1" smtClean="0"/>
              <a:t>Gulland</a:t>
            </a:r>
            <a:r>
              <a:rPr lang="en-US" sz="2200" dirty="0" smtClean="0"/>
              <a:t> 1971, Shepherd 1981, </a:t>
            </a:r>
            <a:r>
              <a:rPr lang="en-US" sz="2200" dirty="0" err="1" smtClean="0"/>
              <a:t>Beddington</a:t>
            </a:r>
            <a:r>
              <a:rPr lang="en-US" sz="2200" dirty="0" smtClean="0"/>
              <a:t> and Cooke 1983, Clark et al. 1985, </a:t>
            </a:r>
            <a:r>
              <a:rPr lang="en-US" sz="2200" dirty="0" err="1" smtClean="0"/>
              <a:t>Beverton</a:t>
            </a:r>
            <a:r>
              <a:rPr lang="en-US" sz="2200" dirty="0" smtClean="0"/>
              <a:t> 1990, Patterson 1992, Thompson 1993, Walters and Martell 2002, 2004, </a:t>
            </a:r>
            <a:r>
              <a:rPr lang="en-US" sz="2200" dirty="0" err="1" smtClean="0"/>
              <a:t>MacCall</a:t>
            </a:r>
            <a:r>
              <a:rPr lang="en-US" sz="2200" dirty="0" smtClean="0"/>
              <a:t> 2009, </a:t>
            </a:r>
            <a:r>
              <a:rPr lang="en-US" sz="2200" dirty="0" err="1" smtClean="0"/>
              <a:t>Pikitch</a:t>
            </a:r>
            <a:r>
              <a:rPr lang="en-US" sz="2200" dirty="0" smtClean="0"/>
              <a:t> et al. 2012) </a:t>
            </a:r>
          </a:p>
        </p:txBody>
      </p:sp>
    </p:spTree>
    <p:extLst>
      <p:ext uri="{BB962C8B-B14F-4D97-AF65-F5344CB8AC3E}">
        <p14:creationId xmlns:p14="http://schemas.microsoft.com/office/powerpoint/2010/main" val="314235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oberer</a:t>
            </a:r>
            <a:r>
              <a:rPr lang="en-US" dirty="0" smtClean="0"/>
              <a:t> </a:t>
            </a:r>
            <a:r>
              <a:rPr lang="en-US" dirty="0" err="1" smtClean="0"/>
              <a:t>Grenzwert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fischereiliche</a:t>
            </a:r>
            <a:r>
              <a:rPr lang="en-US" dirty="0" smtClean="0"/>
              <a:t> </a:t>
            </a:r>
            <a:r>
              <a:rPr lang="en-US" dirty="0" err="1" smtClean="0"/>
              <a:t>Sterblichkeit</a:t>
            </a:r>
            <a:r>
              <a:rPr lang="en-US" dirty="0" smtClean="0"/>
              <a:t> von </a:t>
            </a:r>
            <a:r>
              <a:rPr lang="en-US" i="1" dirty="0" smtClean="0"/>
              <a:t>F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oberer</a:t>
            </a:r>
            <a:r>
              <a:rPr lang="en-US" dirty="0" smtClean="0"/>
              <a:t> </a:t>
            </a:r>
            <a:r>
              <a:rPr lang="en-US" dirty="0" err="1" smtClean="0"/>
              <a:t>Grenzwert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F = M </a:t>
            </a:r>
            <a:r>
              <a:rPr lang="en-US" dirty="0" err="1" smtClean="0"/>
              <a:t>verdoppelt</a:t>
            </a:r>
            <a:r>
              <a:rPr lang="en-US" dirty="0" smtClean="0"/>
              <a:t> die </a:t>
            </a:r>
            <a:r>
              <a:rPr lang="en-US" dirty="0" err="1" smtClean="0"/>
              <a:t>natürliche</a:t>
            </a:r>
            <a:r>
              <a:rPr lang="en-US" dirty="0" smtClean="0"/>
              <a:t> </a:t>
            </a:r>
            <a:r>
              <a:rPr lang="en-US" dirty="0" err="1" smtClean="0"/>
              <a:t>Sterblichkeit</a:t>
            </a: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F = M </a:t>
            </a:r>
            <a:r>
              <a:rPr lang="en-US" dirty="0" err="1" smtClean="0"/>
              <a:t>reduziert</a:t>
            </a:r>
            <a:r>
              <a:rPr lang="en-US" dirty="0" smtClean="0"/>
              <a:t> die </a:t>
            </a:r>
            <a:r>
              <a:rPr lang="en-US" dirty="0" err="1" smtClean="0"/>
              <a:t>Lebenserwartung</a:t>
            </a:r>
            <a:r>
              <a:rPr lang="en-US" dirty="0" smtClean="0"/>
              <a:t> und die 	</a:t>
            </a:r>
            <a:r>
              <a:rPr lang="en-US" dirty="0" err="1" smtClean="0"/>
              <a:t>Dauer</a:t>
            </a:r>
            <a:r>
              <a:rPr lang="en-US" dirty="0" smtClean="0"/>
              <a:t> der </a:t>
            </a:r>
            <a:r>
              <a:rPr lang="en-US" dirty="0" err="1" smtClean="0"/>
              <a:t>Laichphase</a:t>
            </a:r>
            <a:r>
              <a:rPr lang="en-US" dirty="0" smtClean="0"/>
              <a:t> um die </a:t>
            </a:r>
            <a:r>
              <a:rPr lang="en-US" dirty="0" err="1" smtClean="0"/>
              <a:t>Hälfte</a:t>
            </a: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F = M</a:t>
            </a:r>
            <a:r>
              <a:rPr lang="en-US" dirty="0" smtClean="0"/>
              <a:t> </a:t>
            </a:r>
            <a:r>
              <a:rPr lang="en-US" dirty="0" err="1" smtClean="0"/>
              <a:t>reduziert</a:t>
            </a:r>
            <a:r>
              <a:rPr lang="en-US" dirty="0" smtClean="0"/>
              <a:t> die </a:t>
            </a:r>
            <a:r>
              <a:rPr lang="en-US" dirty="0" err="1" smtClean="0"/>
              <a:t>Anzahl</a:t>
            </a:r>
            <a:r>
              <a:rPr lang="en-US" dirty="0" smtClean="0"/>
              <a:t> der </a:t>
            </a:r>
            <a:r>
              <a:rPr lang="en-US" dirty="0" err="1" smtClean="0"/>
              <a:t>alten</a:t>
            </a:r>
            <a:r>
              <a:rPr lang="en-US" dirty="0" smtClean="0"/>
              <a:t>, </a:t>
            </a:r>
            <a:r>
              <a:rPr lang="en-US" dirty="0" err="1" smtClean="0"/>
              <a:t>großen</a:t>
            </a:r>
            <a:r>
              <a:rPr lang="en-US" dirty="0" smtClean="0"/>
              <a:t>, 	</a:t>
            </a:r>
            <a:r>
              <a:rPr lang="en-US" dirty="0" err="1" smtClean="0"/>
              <a:t>fruchtbaren</a:t>
            </a:r>
            <a:r>
              <a:rPr lang="en-US" dirty="0" smtClean="0"/>
              <a:t> </a:t>
            </a:r>
            <a:r>
              <a:rPr lang="en-US" dirty="0" err="1" smtClean="0"/>
              <a:t>Fische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 also </a:t>
            </a:r>
            <a:r>
              <a:rPr lang="en-US" dirty="0" err="1" smtClean="0"/>
              <a:t>kleiner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6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Einhaltung</a:t>
            </a:r>
            <a:r>
              <a:rPr lang="en-US" dirty="0" smtClean="0"/>
              <a:t> der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&lt;= </a:t>
            </a:r>
            <a:r>
              <a:rPr lang="en-US" i="1" dirty="0" smtClean="0"/>
              <a:t>M</a:t>
            </a:r>
            <a:r>
              <a:rPr lang="en-US" dirty="0" smtClean="0"/>
              <a:t> 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NOAA </a:t>
            </a:r>
            <a:r>
              <a:rPr lang="en-US" dirty="0" err="1" smtClean="0"/>
              <a:t>benutzt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Proxy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daten-armen</a:t>
            </a:r>
            <a:r>
              <a:rPr lang="en-US" dirty="0" smtClean="0"/>
              <a:t> </a:t>
            </a:r>
            <a:r>
              <a:rPr lang="en-US" dirty="0" err="1" smtClean="0"/>
              <a:t>Beständen</a:t>
            </a:r>
            <a:r>
              <a:rPr lang="en-US" dirty="0" smtClean="0"/>
              <a:t> </a:t>
            </a:r>
            <a:r>
              <a:rPr lang="en-US" sz="2800" dirty="0" smtClean="0"/>
              <a:t>(NOAA 2013).</a:t>
            </a:r>
          </a:p>
          <a:p>
            <a:r>
              <a:rPr lang="en-US" dirty="0" smtClean="0"/>
              <a:t>ICES </a:t>
            </a:r>
            <a:r>
              <a:rPr lang="en-US" dirty="0" err="1"/>
              <a:t>setzt</a:t>
            </a:r>
            <a:r>
              <a:rPr lang="en-US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r>
              <a:rPr lang="en-US" dirty="0"/>
              <a:t> &gt; </a:t>
            </a:r>
            <a:r>
              <a:rPr lang="en-US" i="1" dirty="0"/>
              <a:t>M</a:t>
            </a:r>
            <a:r>
              <a:rPr lang="en-US" dirty="0"/>
              <a:t> in </a:t>
            </a:r>
            <a:r>
              <a:rPr lang="en-US" dirty="0" smtClean="0"/>
              <a:t>76% </a:t>
            </a:r>
            <a:r>
              <a:rPr lang="en-US" dirty="0"/>
              <a:t>der </a:t>
            </a:r>
            <a:r>
              <a:rPr lang="en-US" dirty="0" err="1"/>
              <a:t>Bestände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verfügbaren</a:t>
            </a:r>
            <a:r>
              <a:rPr lang="en-US" dirty="0"/>
              <a:t> </a:t>
            </a:r>
            <a:r>
              <a:rPr lang="en-US" dirty="0" err="1"/>
              <a:t>Daten</a:t>
            </a:r>
            <a:endParaRPr lang="en-US" dirty="0"/>
          </a:p>
          <a:p>
            <a:r>
              <a:rPr lang="en-US" dirty="0"/>
              <a:t>Die </a:t>
            </a:r>
            <a:r>
              <a:rPr lang="en-US" dirty="0" err="1"/>
              <a:t>Überschreitung</a:t>
            </a:r>
            <a:r>
              <a:rPr lang="en-US" dirty="0"/>
              <a:t> </a:t>
            </a:r>
            <a:r>
              <a:rPr lang="en-US" dirty="0" err="1"/>
              <a:t>beträgt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Mittel</a:t>
            </a:r>
            <a:r>
              <a:rPr lang="en-US" dirty="0"/>
              <a:t> </a:t>
            </a:r>
            <a:r>
              <a:rPr lang="en-US" dirty="0" smtClean="0"/>
              <a:t>62%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 der </a:t>
            </a:r>
            <a:r>
              <a:rPr lang="en-US" dirty="0" err="1" smtClean="0"/>
              <a:t>Fische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wichtige</a:t>
            </a:r>
            <a:r>
              <a:rPr lang="en-US" dirty="0" smtClean="0"/>
              <a:t> </a:t>
            </a:r>
            <a:r>
              <a:rPr lang="en-US" dirty="0" err="1" smtClean="0"/>
              <a:t>Größen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Geschlechtsreife</a:t>
            </a:r>
            <a:r>
              <a:rPr lang="en-US" dirty="0" smtClean="0"/>
              <a:t> (</a:t>
            </a:r>
            <a:r>
              <a:rPr lang="en-US" i="1" dirty="0" smtClean="0"/>
              <a:t>L</a:t>
            </a:r>
            <a:r>
              <a:rPr lang="en-US" i="1" baseline="-25000" dirty="0" smtClean="0"/>
              <a:t>m90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</a:t>
            </a:r>
          </a:p>
          <a:p>
            <a:pPr lvl="1"/>
            <a:r>
              <a:rPr lang="en-US" dirty="0" smtClean="0"/>
              <a:t>der </a:t>
            </a:r>
            <a:r>
              <a:rPr lang="en-US" dirty="0" err="1" smtClean="0"/>
              <a:t>Gewichtszuwachs</a:t>
            </a:r>
            <a:r>
              <a:rPr lang="en-US" dirty="0" smtClean="0"/>
              <a:t> maximal </a:t>
            </a:r>
            <a:r>
              <a:rPr lang="en-US" dirty="0" err="1" smtClean="0"/>
              <a:t>ist</a:t>
            </a:r>
            <a:endParaRPr lang="en-US" dirty="0" smtClean="0"/>
          </a:p>
          <a:p>
            <a:pPr lvl="1"/>
            <a:r>
              <a:rPr lang="en-US" dirty="0" smtClean="0"/>
              <a:t>die </a:t>
            </a:r>
            <a:r>
              <a:rPr lang="en-US" dirty="0" err="1" smtClean="0"/>
              <a:t>erwartete</a:t>
            </a:r>
            <a:r>
              <a:rPr lang="en-US" dirty="0" smtClean="0"/>
              <a:t> </a:t>
            </a:r>
            <a:r>
              <a:rPr lang="en-US" dirty="0" err="1" smtClean="0"/>
              <a:t>Fruchtbarkeit</a:t>
            </a:r>
            <a:r>
              <a:rPr lang="en-US" dirty="0" smtClean="0"/>
              <a:t> maximal </a:t>
            </a:r>
            <a:r>
              <a:rPr lang="en-US" dirty="0" err="1" smtClean="0"/>
              <a:t>ist</a:t>
            </a:r>
            <a:endParaRPr lang="en-US" dirty="0" smtClean="0"/>
          </a:p>
          <a:p>
            <a:pPr lvl="1"/>
            <a:r>
              <a:rPr lang="en-US" dirty="0" smtClean="0"/>
              <a:t>die </a:t>
            </a:r>
            <a:r>
              <a:rPr lang="en-US" dirty="0" err="1" smtClean="0"/>
              <a:t>Eier</a:t>
            </a:r>
            <a:r>
              <a:rPr lang="en-US" dirty="0" smtClean="0"/>
              <a:t> </a:t>
            </a:r>
            <a:r>
              <a:rPr lang="en-US" dirty="0" err="1" smtClean="0"/>
              <a:t>größer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und </a:t>
            </a:r>
            <a:r>
              <a:rPr lang="en-US" dirty="0" err="1" smtClean="0"/>
              <a:t>Larven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 </a:t>
            </a:r>
            <a:r>
              <a:rPr lang="en-US" dirty="0" err="1" smtClean="0"/>
              <a:t>überleben</a:t>
            </a:r>
            <a:endParaRPr lang="en-US" dirty="0" smtClean="0"/>
          </a:p>
          <a:p>
            <a:pPr lvl="1"/>
            <a:r>
              <a:rPr lang="en-US" dirty="0" smtClean="0"/>
              <a:t>die </a:t>
            </a:r>
            <a:r>
              <a:rPr lang="en-US" dirty="0" err="1" smtClean="0"/>
              <a:t>Biomasse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Jahrgangs</a:t>
            </a:r>
            <a:r>
              <a:rPr lang="en-US" dirty="0" smtClean="0"/>
              <a:t> maximal </a:t>
            </a:r>
            <a:r>
              <a:rPr lang="en-US" dirty="0" err="1" smtClean="0"/>
              <a:t>ist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1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82878"/>
            <a:ext cx="8244408" cy="445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9377" y="5736250"/>
            <a:ext cx="87596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Biomasse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Jahrgangs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Kabeljau</a:t>
            </a:r>
            <a:r>
              <a:rPr lang="en-US" dirty="0" smtClean="0"/>
              <a:t>) </a:t>
            </a:r>
            <a:r>
              <a:rPr lang="en-US" dirty="0" err="1" smtClean="0"/>
              <a:t>über</a:t>
            </a:r>
            <a:r>
              <a:rPr lang="en-US" dirty="0" smtClean="0"/>
              <a:t> der </a:t>
            </a:r>
            <a:r>
              <a:rPr lang="en-US" dirty="0" err="1" smtClean="0"/>
              <a:t>Körperlänge</a:t>
            </a:r>
            <a:r>
              <a:rPr lang="en-US" dirty="0" smtClean="0"/>
              <a:t>. </a:t>
            </a:r>
            <a:r>
              <a:rPr lang="en-US" dirty="0" err="1" smtClean="0"/>
              <a:t>Geschlechtsreife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endParaRPr lang="en-US" dirty="0" smtClean="0"/>
          </a:p>
          <a:p>
            <a:r>
              <a:rPr lang="en-US" i="1" dirty="0" smtClean="0"/>
              <a:t>L</a:t>
            </a:r>
            <a:r>
              <a:rPr lang="en-US" i="1" baseline="-25000" dirty="0" smtClean="0"/>
              <a:t>m90</a:t>
            </a:r>
            <a:r>
              <a:rPr lang="en-US" dirty="0" smtClean="0"/>
              <a:t> = 59 cm </a:t>
            </a:r>
            <a:r>
              <a:rPr lang="en-US" dirty="0" err="1" smtClean="0"/>
              <a:t>erreicht</a:t>
            </a:r>
            <a:r>
              <a:rPr lang="en-US" dirty="0" smtClean="0"/>
              <a:t>. </a:t>
            </a:r>
            <a:r>
              <a:rPr lang="en-US" dirty="0" err="1" smtClean="0"/>
              <a:t>Maximaler</a:t>
            </a:r>
            <a:r>
              <a:rPr lang="en-US" dirty="0" smtClean="0"/>
              <a:t> </a:t>
            </a:r>
            <a:r>
              <a:rPr lang="en-US" dirty="0" err="1" smtClean="0"/>
              <a:t>Gewichtszuwachs</a:t>
            </a:r>
            <a:r>
              <a:rPr lang="en-US" dirty="0" smtClean="0"/>
              <a:t> und </a:t>
            </a:r>
            <a:r>
              <a:rPr lang="en-US" dirty="0" err="1" smtClean="0"/>
              <a:t>maximale</a:t>
            </a:r>
            <a:r>
              <a:rPr lang="en-US" dirty="0" smtClean="0"/>
              <a:t> </a:t>
            </a:r>
            <a:r>
              <a:rPr lang="en-US" dirty="0" err="1" smtClean="0"/>
              <a:t>Fruchtbarkeit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endParaRPr lang="en-US" dirty="0" smtClean="0"/>
          </a:p>
          <a:p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= 86 cm </a:t>
            </a:r>
            <a:r>
              <a:rPr lang="en-US" dirty="0" err="1" smtClean="0"/>
              <a:t>erreicht</a:t>
            </a:r>
            <a:r>
              <a:rPr lang="en-US" dirty="0" smtClean="0"/>
              <a:t>. Die </a:t>
            </a:r>
            <a:r>
              <a:rPr lang="en-US" dirty="0" err="1" smtClean="0"/>
              <a:t>Fischerei</a:t>
            </a:r>
            <a:r>
              <a:rPr lang="en-US" dirty="0" smtClean="0"/>
              <a:t> </a:t>
            </a:r>
            <a:r>
              <a:rPr lang="en-US" dirty="0" err="1" smtClean="0"/>
              <a:t>beginnt</a:t>
            </a:r>
            <a:r>
              <a:rPr lang="en-US" dirty="0" smtClean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legalen</a:t>
            </a:r>
            <a:r>
              <a:rPr lang="en-US" dirty="0" smtClean="0"/>
              <a:t> </a:t>
            </a:r>
            <a:r>
              <a:rPr lang="en-US" dirty="0" err="1" smtClean="0"/>
              <a:t>Mindestlänge</a:t>
            </a:r>
            <a:r>
              <a:rPr lang="en-US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l</a:t>
            </a:r>
            <a:r>
              <a:rPr lang="en-US" i="1" baseline="-25000" dirty="0" smtClean="0"/>
              <a:t>  </a:t>
            </a:r>
            <a:r>
              <a:rPr lang="en-US" dirty="0" smtClean="0"/>
              <a:t>= 35 cm.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18058" y="1220029"/>
            <a:ext cx="1368152" cy="6339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995936" y="1700808"/>
            <a:ext cx="0" cy="30963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5250" y="135234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i="1" baseline="-25000" dirty="0" smtClean="0"/>
              <a:t>m90</a:t>
            </a:r>
            <a:endParaRPr lang="en-US" i="1" baseline="-25000" dirty="0"/>
          </a:p>
        </p:txBody>
      </p:sp>
      <p:sp>
        <p:nvSpPr>
          <p:cNvPr id="10" name="Oval 9"/>
          <p:cNvSpPr/>
          <p:nvPr/>
        </p:nvSpPr>
        <p:spPr>
          <a:xfrm>
            <a:off x="4932040" y="1264805"/>
            <a:ext cx="1368152" cy="6339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483768" y="1721672"/>
            <a:ext cx="0" cy="30754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94761" y="13523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L</a:t>
            </a:r>
            <a:r>
              <a:rPr lang="en-US" i="1" baseline="-25000" dirty="0" err="1" smtClean="0"/>
              <a:t>l</a:t>
            </a:r>
            <a:endParaRPr lang="en-US" i="1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1835696" y="1264805"/>
            <a:ext cx="1296144" cy="5891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Größe</a:t>
            </a:r>
            <a:r>
              <a:rPr lang="en-US" sz="4000" dirty="0" smtClean="0"/>
              <a:t> </a:t>
            </a:r>
            <a:r>
              <a:rPr lang="en-US" sz="4000" dirty="0" err="1" smtClean="0"/>
              <a:t>ist</a:t>
            </a:r>
            <a:r>
              <a:rPr lang="en-US" sz="4000" dirty="0" smtClean="0"/>
              <a:t> </a:t>
            </a:r>
            <a:r>
              <a:rPr lang="en-US" sz="4000" dirty="0" err="1" smtClean="0"/>
              <a:t>wichtig</a:t>
            </a:r>
            <a:r>
              <a:rPr lang="en-US" sz="4000" dirty="0"/>
              <a:t>!</a:t>
            </a:r>
            <a:r>
              <a:rPr lang="en-US" sz="4000" dirty="0" smtClean="0"/>
              <a:t> </a:t>
            </a:r>
            <a:r>
              <a:rPr lang="en-US" sz="4000" dirty="0" err="1" smtClean="0"/>
              <a:t>Auswirkung</a:t>
            </a:r>
            <a:r>
              <a:rPr lang="en-US" sz="4000" dirty="0" smtClean="0"/>
              <a:t> der </a:t>
            </a:r>
            <a:r>
              <a:rPr lang="en-US" sz="4000" dirty="0" err="1" smtClean="0"/>
              <a:t>Fischerei</a:t>
            </a:r>
            <a:r>
              <a:rPr lang="en-US" sz="4000" dirty="0" smtClean="0"/>
              <a:t> </a:t>
            </a:r>
            <a:r>
              <a:rPr lang="en-US" sz="4000" dirty="0" err="1" smtClean="0"/>
              <a:t>mit</a:t>
            </a:r>
            <a:r>
              <a:rPr lang="en-US" sz="4000" dirty="0" smtClean="0"/>
              <a:t> </a:t>
            </a:r>
            <a:r>
              <a:rPr lang="en-US" sz="3600" i="1" dirty="0" err="1" smtClean="0"/>
              <a:t>F</a:t>
            </a:r>
            <a:r>
              <a:rPr lang="en-US" sz="3600" i="1" baseline="-25000" dirty="0" err="1" smtClean="0"/>
              <a:t>msy</a:t>
            </a:r>
            <a:r>
              <a:rPr lang="en-US" sz="4000" dirty="0" smtClean="0"/>
              <a:t> ab der </a:t>
            </a:r>
            <a:r>
              <a:rPr lang="en-US" sz="4000" dirty="0" err="1" smtClean="0"/>
              <a:t>gesetzlichen</a:t>
            </a:r>
            <a:r>
              <a:rPr lang="en-US" sz="4000" dirty="0" smtClean="0"/>
              <a:t> </a:t>
            </a:r>
            <a:r>
              <a:rPr lang="en-US" sz="4000" dirty="0" err="1" smtClean="0"/>
              <a:t>Länge</a:t>
            </a:r>
            <a:r>
              <a:rPr lang="en-US" sz="4000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377" y="5736250"/>
            <a:ext cx="8238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Biomasse</a:t>
            </a:r>
            <a:r>
              <a:rPr lang="en-US" sz="2000" dirty="0" smtClean="0"/>
              <a:t> </a:t>
            </a:r>
            <a:r>
              <a:rPr lang="en-US" sz="2000" dirty="0" err="1" smtClean="0"/>
              <a:t>eines</a:t>
            </a:r>
            <a:r>
              <a:rPr lang="en-US" sz="2000" dirty="0" smtClean="0"/>
              <a:t> </a:t>
            </a:r>
            <a:r>
              <a:rPr lang="en-US" sz="2000" dirty="0" err="1" smtClean="0"/>
              <a:t>Jahrgangs</a:t>
            </a:r>
            <a:r>
              <a:rPr lang="en-US" sz="2000" dirty="0" smtClean="0"/>
              <a:t> (</a:t>
            </a:r>
            <a:r>
              <a:rPr lang="en-US" sz="2000" dirty="0" err="1" smtClean="0"/>
              <a:t>z.B</a:t>
            </a:r>
            <a:r>
              <a:rPr lang="en-US" sz="2000" dirty="0" smtClean="0"/>
              <a:t>. </a:t>
            </a:r>
            <a:r>
              <a:rPr lang="en-US" sz="2000" dirty="0" err="1" smtClean="0"/>
              <a:t>Kabeljau</a:t>
            </a:r>
            <a:r>
              <a:rPr lang="en-US" sz="2000" dirty="0" smtClean="0"/>
              <a:t>) </a:t>
            </a:r>
            <a:r>
              <a:rPr lang="en-US" sz="2000" dirty="0" err="1" smtClean="0"/>
              <a:t>ohne</a:t>
            </a:r>
            <a:r>
              <a:rPr lang="en-US" sz="2000" dirty="0" smtClean="0"/>
              <a:t> </a:t>
            </a:r>
            <a:r>
              <a:rPr lang="en-US" sz="2000" dirty="0" err="1" smtClean="0"/>
              <a:t>Fischerei</a:t>
            </a:r>
            <a:r>
              <a:rPr lang="en-US" sz="2000" dirty="0" smtClean="0"/>
              <a:t> (</a:t>
            </a:r>
            <a:r>
              <a:rPr lang="en-US" sz="2000" dirty="0" err="1" smtClean="0"/>
              <a:t>durchgehende</a:t>
            </a:r>
            <a:r>
              <a:rPr lang="en-US" sz="2000" dirty="0" smtClean="0"/>
              <a:t> </a:t>
            </a:r>
            <a:r>
              <a:rPr lang="en-US" sz="2000" dirty="0" err="1" smtClean="0"/>
              <a:t>Linie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und </a:t>
            </a:r>
            <a:r>
              <a:rPr lang="en-US" sz="2000" dirty="0" err="1" smtClean="0"/>
              <a:t>mit</a:t>
            </a:r>
            <a:r>
              <a:rPr lang="en-US" sz="2000" dirty="0" smtClean="0"/>
              <a:t> </a:t>
            </a:r>
            <a:r>
              <a:rPr lang="en-US" sz="2000" dirty="0" err="1"/>
              <a:t>Fischerei</a:t>
            </a:r>
            <a:r>
              <a:rPr lang="en-US" sz="2000" dirty="0"/>
              <a:t> </a:t>
            </a:r>
            <a:r>
              <a:rPr lang="en-US" sz="2000" dirty="0" err="1" smtClean="0"/>
              <a:t>bei</a:t>
            </a:r>
            <a:r>
              <a:rPr lang="en-US" sz="2000" dirty="0" smtClean="0"/>
              <a:t> </a:t>
            </a:r>
            <a:r>
              <a:rPr lang="en-US" sz="2000" i="1" dirty="0" smtClean="0"/>
              <a:t>F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msy</a:t>
            </a:r>
            <a:r>
              <a:rPr lang="en-US" sz="2000" i="1" baseline="-25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gepunktete</a:t>
            </a:r>
            <a:r>
              <a:rPr lang="en-US" sz="2000" dirty="0" smtClean="0"/>
              <a:t> </a:t>
            </a:r>
            <a:r>
              <a:rPr lang="en-US" sz="2000" dirty="0" err="1" smtClean="0"/>
              <a:t>Linie</a:t>
            </a:r>
            <a:r>
              <a:rPr lang="en-US" sz="2000" dirty="0" smtClean="0"/>
              <a:t>).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255990"/>
            <a:ext cx="8333555" cy="450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2051720" y="1275901"/>
            <a:ext cx="8640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995936" y="1635941"/>
            <a:ext cx="0" cy="316121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07904" y="129344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i="1" baseline="-25000" dirty="0" smtClean="0"/>
              <a:t>m90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22356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2" y="1323299"/>
            <a:ext cx="8150710" cy="441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Größe</a:t>
            </a:r>
            <a:r>
              <a:rPr lang="en-US" sz="4000" dirty="0" smtClean="0"/>
              <a:t> </a:t>
            </a:r>
            <a:r>
              <a:rPr lang="en-US" sz="4000" dirty="0" err="1" smtClean="0"/>
              <a:t>ist</a:t>
            </a:r>
            <a:r>
              <a:rPr lang="en-US" sz="4000" dirty="0" smtClean="0"/>
              <a:t> </a:t>
            </a:r>
            <a:r>
              <a:rPr lang="en-US" sz="4000" dirty="0" err="1" smtClean="0"/>
              <a:t>wichtig</a:t>
            </a:r>
            <a:r>
              <a:rPr lang="en-US" sz="4000" dirty="0" smtClean="0"/>
              <a:t>! </a:t>
            </a:r>
            <a:r>
              <a:rPr lang="en-US" sz="4000" dirty="0" err="1" smtClean="0"/>
              <a:t>Fischerei</a:t>
            </a:r>
            <a:r>
              <a:rPr lang="en-US" sz="4000" dirty="0" smtClean="0"/>
              <a:t> </a:t>
            </a:r>
            <a:r>
              <a:rPr lang="en-US" sz="4000" dirty="0" err="1" smtClean="0"/>
              <a:t>mit</a:t>
            </a:r>
            <a:r>
              <a:rPr lang="en-US" sz="4000" dirty="0" smtClean="0"/>
              <a:t> </a:t>
            </a:r>
            <a:r>
              <a:rPr lang="en-US" sz="3600" i="1" dirty="0" smtClean="0"/>
              <a:t>F=M </a:t>
            </a:r>
            <a:br>
              <a:rPr lang="en-US" sz="3600" i="1" dirty="0" smtClean="0"/>
            </a:br>
            <a:r>
              <a:rPr lang="en-US" sz="4000" dirty="0" smtClean="0"/>
              <a:t>die </a:t>
            </a:r>
            <a:r>
              <a:rPr lang="en-US" sz="4000" dirty="0" err="1" smtClean="0"/>
              <a:t>erst</a:t>
            </a:r>
            <a:r>
              <a:rPr lang="en-US" sz="4000" dirty="0" smtClean="0"/>
              <a:t> </a:t>
            </a:r>
            <a:r>
              <a:rPr lang="en-US" sz="4000" dirty="0" err="1" smtClean="0"/>
              <a:t>bei</a:t>
            </a:r>
            <a:r>
              <a:rPr lang="en-US" sz="4000" dirty="0" smtClean="0"/>
              <a:t> </a:t>
            </a:r>
            <a:r>
              <a:rPr lang="en-US" sz="4000" i="1" dirty="0" err="1"/>
              <a:t>L</a:t>
            </a:r>
            <a:r>
              <a:rPr lang="en-US" sz="4000" i="1" baseline="-25000" dirty="0" err="1"/>
              <a:t>copt</a:t>
            </a:r>
            <a:r>
              <a:rPr lang="en-US" sz="4000" dirty="0" smtClean="0"/>
              <a:t> </a:t>
            </a:r>
            <a:r>
              <a:rPr lang="en-US" sz="4000" dirty="0" err="1" smtClean="0"/>
              <a:t>einsetzt</a:t>
            </a:r>
            <a:r>
              <a:rPr lang="en-US" sz="4000" dirty="0" smtClean="0"/>
              <a:t>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6548" y="5589240"/>
            <a:ext cx="8262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Biomasse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Jahrgangs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hne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r>
              <a:rPr lang="en-US" dirty="0" smtClean="0"/>
              <a:t> (</a:t>
            </a:r>
            <a:r>
              <a:rPr lang="en-US" dirty="0" err="1" smtClean="0"/>
              <a:t>durchgehende</a:t>
            </a:r>
            <a:r>
              <a:rPr lang="en-US" dirty="0" smtClean="0"/>
              <a:t> </a:t>
            </a:r>
            <a:r>
              <a:rPr lang="en-US" dirty="0" err="1" smtClean="0"/>
              <a:t>Linie</a:t>
            </a:r>
            <a:r>
              <a:rPr lang="en-US" dirty="0" smtClean="0"/>
              <a:t>),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r>
              <a:rPr lang="en-US" i="1" baseline="-25000" dirty="0"/>
              <a:t> </a:t>
            </a:r>
            <a:r>
              <a:rPr lang="en-US" dirty="0"/>
              <a:t>-</a:t>
            </a:r>
            <a:r>
              <a:rPr lang="en-US" dirty="0" err="1" smtClean="0"/>
              <a:t>Fischerei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gepunktete</a:t>
            </a:r>
            <a:r>
              <a:rPr lang="en-US" dirty="0" smtClean="0"/>
              <a:t> </a:t>
            </a:r>
            <a:r>
              <a:rPr lang="en-US" dirty="0" err="1" smtClean="0"/>
              <a:t>Linie</a:t>
            </a:r>
            <a:r>
              <a:rPr lang="en-US" dirty="0" smtClean="0"/>
              <a:t>), und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=</a:t>
            </a:r>
            <a:r>
              <a:rPr lang="en-US" i="1" dirty="0" smtClean="0"/>
              <a:t>M</a:t>
            </a:r>
            <a:r>
              <a:rPr lang="en-US" dirty="0" smtClean="0"/>
              <a:t> die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copt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gebrochene</a:t>
            </a:r>
            <a:r>
              <a:rPr lang="en-US" dirty="0" smtClean="0"/>
              <a:t> </a:t>
            </a:r>
            <a:r>
              <a:rPr lang="en-US" dirty="0" err="1" smtClean="0"/>
              <a:t>Linie</a:t>
            </a:r>
            <a:r>
              <a:rPr lang="en-US" dirty="0" smtClean="0"/>
              <a:t>) </a:t>
            </a:r>
            <a:r>
              <a:rPr lang="en-US" dirty="0" err="1" smtClean="0"/>
              <a:t>einsetzt</a:t>
            </a:r>
            <a:r>
              <a:rPr lang="en-US" dirty="0" smtClean="0"/>
              <a:t>, so</a:t>
            </a:r>
          </a:p>
          <a:p>
            <a:r>
              <a:rPr lang="en-US" dirty="0" err="1" smtClean="0"/>
              <a:t>dass</a:t>
            </a:r>
            <a:r>
              <a:rPr lang="en-US" dirty="0" smtClean="0"/>
              <a:t> die </a:t>
            </a:r>
            <a:r>
              <a:rPr lang="en-US" dirty="0" err="1" smtClean="0"/>
              <a:t>mittlere</a:t>
            </a:r>
            <a:r>
              <a:rPr lang="en-US" dirty="0" smtClean="0"/>
              <a:t> </a:t>
            </a:r>
            <a:r>
              <a:rPr lang="en-US" dirty="0" err="1" smtClean="0"/>
              <a:t>Länge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Fang und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genutzten</a:t>
            </a:r>
            <a:r>
              <a:rPr lang="en-US" dirty="0" smtClean="0"/>
              <a:t> </a:t>
            </a:r>
            <a:r>
              <a:rPr lang="en-US" dirty="0" err="1" smtClean="0"/>
              <a:t>Bestand</a:t>
            </a:r>
            <a:r>
              <a:rPr lang="en-US" dirty="0" smtClean="0"/>
              <a:t> </a:t>
            </a:r>
            <a:r>
              <a:rPr lang="en-US" dirty="0" err="1" smtClean="0"/>
              <a:t>gleich</a:t>
            </a:r>
            <a:r>
              <a:rPr lang="en-US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730114" y="1988840"/>
            <a:ext cx="97210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51920" y="1700808"/>
            <a:ext cx="0" cy="30963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33982" y="1344127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i="1" baseline="-25000" dirty="0" smtClean="0"/>
              <a:t>m90</a:t>
            </a:r>
            <a:endParaRPr lang="en-US" i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6057617" y="1239143"/>
            <a:ext cx="311290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/>
              <a:t>g</a:t>
            </a:r>
            <a:r>
              <a:rPr lang="en-US" dirty="0" err="1" smtClean="0"/>
              <a:t>roßer</a:t>
            </a:r>
            <a:r>
              <a:rPr lang="en-US" dirty="0" smtClean="0"/>
              <a:t> </a:t>
            </a:r>
            <a:r>
              <a:rPr lang="en-US" dirty="0" err="1" smtClean="0"/>
              <a:t>Bestand</a:t>
            </a:r>
            <a:r>
              <a:rPr lang="en-US" dirty="0" smtClean="0"/>
              <a:t> (~ 1.2 </a:t>
            </a:r>
            <a:r>
              <a:rPr lang="en-US" i="1" dirty="0" err="1" smtClean="0"/>
              <a:t>Bmsy</a:t>
            </a:r>
            <a:r>
              <a:rPr lang="en-U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b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Fänge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/>
              <a:t>g</a:t>
            </a:r>
            <a:r>
              <a:rPr lang="en-US" dirty="0" err="1" smtClean="0"/>
              <a:t>eringere</a:t>
            </a:r>
            <a:r>
              <a:rPr lang="en-US" dirty="0" smtClean="0"/>
              <a:t> </a:t>
            </a:r>
            <a:r>
              <a:rPr lang="en-US" dirty="0" err="1" smtClean="0"/>
              <a:t>Kosten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868144" y="2204864"/>
            <a:ext cx="1719475" cy="936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64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dirty="0" err="1" smtClean="0"/>
              <a:t>Einfluss</a:t>
            </a:r>
            <a:r>
              <a:rPr lang="en-US" sz="3800" dirty="0" smtClean="0"/>
              <a:t> der </a:t>
            </a:r>
            <a:r>
              <a:rPr lang="en-US" sz="3800" dirty="0" err="1" smtClean="0"/>
              <a:t>Fischerei</a:t>
            </a:r>
            <a:r>
              <a:rPr lang="en-US" sz="3800" dirty="0" smtClean="0"/>
              <a:t> auf die </a:t>
            </a:r>
            <a:r>
              <a:rPr lang="en-US" sz="3800" dirty="0" err="1" smtClean="0"/>
              <a:t>Größenstruktur</a:t>
            </a:r>
            <a:endParaRPr lang="en-US" sz="3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2" y="988602"/>
            <a:ext cx="7027383" cy="445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301208"/>
            <a:ext cx="9204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Längenhäufigkeit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r>
              <a:rPr lang="en-US" dirty="0" smtClean="0"/>
              <a:t> (</a:t>
            </a:r>
            <a:r>
              <a:rPr lang="en-US" dirty="0" err="1" smtClean="0"/>
              <a:t>durchgehende</a:t>
            </a:r>
            <a:r>
              <a:rPr lang="en-US" dirty="0" smtClean="0"/>
              <a:t> </a:t>
            </a:r>
            <a:r>
              <a:rPr lang="en-US" dirty="0" err="1" smtClean="0"/>
              <a:t>Linie</a:t>
            </a:r>
            <a:r>
              <a:rPr lang="en-US" dirty="0" smtClean="0"/>
              <a:t>), </a:t>
            </a:r>
            <a:r>
              <a:rPr lang="en-US" dirty="0" err="1"/>
              <a:t>Fischerei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i="1" dirty="0" smtClean="0"/>
              <a:t>F </a:t>
            </a:r>
            <a:r>
              <a:rPr lang="en-US" dirty="0" smtClean="0"/>
              <a:t>=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ab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l</a:t>
            </a:r>
            <a:r>
              <a:rPr lang="en-US" i="1" baseline="-25000" dirty="0" smtClean="0"/>
              <a:t> </a:t>
            </a:r>
            <a:r>
              <a:rPr lang="en-US" dirty="0" smtClean="0"/>
              <a:t>, </a:t>
            </a:r>
            <a:r>
              <a:rPr lang="en-US" dirty="0"/>
              <a:t>und </a:t>
            </a:r>
            <a:r>
              <a:rPr lang="en-US" dirty="0" err="1"/>
              <a:t>Fischerei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it</a:t>
            </a:r>
            <a:r>
              <a:rPr lang="en-US" dirty="0" smtClean="0"/>
              <a:t> </a:t>
            </a:r>
            <a:r>
              <a:rPr lang="en-US" i="1" dirty="0" smtClean="0"/>
              <a:t>F = M</a:t>
            </a:r>
            <a:r>
              <a:rPr lang="en-US" dirty="0" smtClean="0"/>
              <a:t> ab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copt</a:t>
            </a:r>
            <a:r>
              <a:rPr lang="en-US" dirty="0" smtClean="0"/>
              <a:t>.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i="1" dirty="0" err="1"/>
              <a:t>L</a:t>
            </a:r>
            <a:r>
              <a:rPr lang="en-US" i="1" baseline="-25000" dirty="0" err="1"/>
              <a:t>copt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r>
              <a:rPr lang="en-US" dirty="0" smtClean="0"/>
              <a:t> </a:t>
            </a:r>
            <a:r>
              <a:rPr lang="en-US" dirty="0" err="1" smtClean="0"/>
              <a:t>erreichen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Fische</a:t>
            </a:r>
            <a:r>
              <a:rPr lang="en-US" dirty="0" smtClean="0"/>
              <a:t> die </a:t>
            </a:r>
            <a:r>
              <a:rPr lang="en-US" dirty="0" err="1" smtClean="0"/>
              <a:t>Geschlechtsreife</a:t>
            </a:r>
            <a:r>
              <a:rPr lang="en-US" dirty="0" smtClean="0"/>
              <a:t> und </a:t>
            </a:r>
            <a:r>
              <a:rPr lang="en-US" dirty="0" err="1" smtClean="0"/>
              <a:t>ungefähr</a:t>
            </a:r>
            <a:endParaRPr lang="en-US" dirty="0" smtClean="0"/>
          </a:p>
          <a:p>
            <a:r>
              <a:rPr lang="en-US" dirty="0" smtClean="0"/>
              <a:t>2/3 </a:t>
            </a:r>
            <a:r>
              <a:rPr lang="en-US" dirty="0" err="1" smtClean="0"/>
              <a:t>ereichen</a:t>
            </a:r>
            <a:r>
              <a:rPr lang="en-US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.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r>
              <a:rPr lang="en-US" dirty="0"/>
              <a:t> </a:t>
            </a:r>
            <a:r>
              <a:rPr lang="en-US" dirty="0" smtClean="0"/>
              <a:t>ab </a:t>
            </a:r>
            <a:r>
              <a:rPr lang="en-US" i="1" dirty="0" err="1"/>
              <a:t>L</a:t>
            </a:r>
            <a:r>
              <a:rPr lang="en-US" i="1" baseline="-25000" dirty="0" err="1"/>
              <a:t>l</a:t>
            </a:r>
            <a:r>
              <a:rPr lang="en-US" i="1" baseline="-25000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erreichen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2/3 der </a:t>
            </a:r>
            <a:r>
              <a:rPr lang="en-US" dirty="0" err="1" smtClean="0"/>
              <a:t>Fische</a:t>
            </a:r>
            <a:r>
              <a:rPr lang="en-US" dirty="0" smtClean="0"/>
              <a:t> die </a:t>
            </a:r>
            <a:r>
              <a:rPr lang="en-US" dirty="0" err="1" smtClean="0"/>
              <a:t>Geschlechtsreife</a:t>
            </a:r>
            <a:r>
              <a:rPr lang="en-US" dirty="0" smtClean="0"/>
              <a:t> und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ur</a:t>
            </a:r>
            <a:r>
              <a:rPr lang="en-US" dirty="0" smtClean="0"/>
              <a:t>  1/3 </a:t>
            </a:r>
            <a:r>
              <a:rPr lang="en-US" dirty="0" err="1" smtClean="0"/>
              <a:t>ereichen</a:t>
            </a:r>
            <a:r>
              <a:rPr lang="en-US" dirty="0" smtClean="0"/>
              <a:t> </a:t>
            </a:r>
            <a:r>
              <a:rPr lang="en-US" i="1" dirty="0" err="1"/>
              <a:t>L</a:t>
            </a:r>
            <a:r>
              <a:rPr lang="en-US" i="1" baseline="-25000" dirty="0" err="1"/>
              <a:t>opt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65423" y="3439633"/>
            <a:ext cx="28803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3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 smtClean="0"/>
              <a:t>: </a:t>
            </a:r>
            <a:r>
              <a:rPr lang="en-US" dirty="0" err="1" smtClean="0"/>
              <a:t>Zusammenfassung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- </a:t>
            </a:r>
            <a:r>
              <a:rPr lang="en-US" dirty="0" err="1" smtClean="0"/>
              <a:t>Fischerei</a:t>
            </a:r>
            <a:r>
              <a:rPr lang="en-US" dirty="0" smtClean="0"/>
              <a:t> ab </a:t>
            </a:r>
            <a:r>
              <a:rPr lang="en-US" dirty="0" err="1" smtClean="0"/>
              <a:t>legaler</a:t>
            </a:r>
            <a:r>
              <a:rPr lang="en-US" dirty="0" smtClean="0"/>
              <a:t> </a:t>
            </a:r>
            <a:r>
              <a:rPr lang="en-US" dirty="0" err="1" smtClean="0"/>
              <a:t>Mindestlänge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derjenigen</a:t>
            </a:r>
            <a:r>
              <a:rPr lang="en-US" dirty="0" smtClean="0"/>
              <a:t> </a:t>
            </a:r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aufbauen</a:t>
            </a:r>
            <a:r>
              <a:rPr lang="en-US" dirty="0" smtClean="0"/>
              <a:t>, die </a:t>
            </a:r>
            <a:r>
              <a:rPr lang="en-US" i="1" dirty="0" smtClean="0"/>
              <a:t>MSY</a:t>
            </a:r>
            <a:r>
              <a:rPr lang="en-US" dirty="0" smtClean="0"/>
              <a:t> </a:t>
            </a:r>
            <a:r>
              <a:rPr lang="en-US" dirty="0" err="1" smtClean="0"/>
              <a:t>liefern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err="1"/>
              <a:t>n</a:t>
            </a:r>
            <a:endParaRPr lang="en-US" dirty="0" smtClean="0"/>
          </a:p>
          <a:p>
            <a:r>
              <a:rPr lang="en-US" i="1" dirty="0" smtClean="0"/>
              <a:t>F</a:t>
            </a:r>
            <a:r>
              <a:rPr lang="en-US" dirty="0" smtClean="0"/>
              <a:t>=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r>
              <a:rPr lang="en-US" dirty="0" smtClean="0"/>
              <a:t> ab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copt</a:t>
            </a:r>
            <a:r>
              <a:rPr lang="en-US" dirty="0" smtClean="0"/>
              <a:t> </a:t>
            </a:r>
            <a:r>
              <a:rPr lang="en-US" dirty="0" err="1" smtClean="0"/>
              <a:t>baut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auf, </a:t>
            </a:r>
            <a:r>
              <a:rPr lang="en-US" dirty="0" err="1" smtClean="0"/>
              <a:t>ergibt</a:t>
            </a:r>
            <a:r>
              <a:rPr lang="en-US" dirty="0" smtClean="0"/>
              <a:t> </a:t>
            </a:r>
            <a:r>
              <a:rPr lang="en-US" dirty="0" err="1" smtClean="0"/>
              <a:t>höhere</a:t>
            </a:r>
            <a:r>
              <a:rPr lang="en-US" dirty="0" smtClean="0"/>
              <a:t> </a:t>
            </a:r>
            <a:r>
              <a:rPr lang="en-US" dirty="0" err="1" smtClean="0"/>
              <a:t>Fänge</a:t>
            </a:r>
            <a:r>
              <a:rPr lang="en-US" dirty="0" smtClean="0"/>
              <a:t>, </a:t>
            </a:r>
            <a:r>
              <a:rPr lang="en-US" dirty="0" err="1" smtClean="0"/>
              <a:t>geringere</a:t>
            </a:r>
            <a:r>
              <a:rPr lang="en-US" dirty="0" smtClean="0"/>
              <a:t> </a:t>
            </a:r>
            <a:r>
              <a:rPr lang="en-US" dirty="0" err="1" smtClean="0"/>
              <a:t>Fangkosten</a:t>
            </a:r>
            <a:r>
              <a:rPr lang="en-US" dirty="0" smtClean="0"/>
              <a:t>, </a:t>
            </a:r>
            <a:r>
              <a:rPr lang="en-US" dirty="0" err="1" smtClean="0"/>
              <a:t>bessere</a:t>
            </a:r>
            <a:r>
              <a:rPr lang="en-US" dirty="0" smtClean="0"/>
              <a:t> </a:t>
            </a:r>
            <a:r>
              <a:rPr lang="en-US" dirty="0" err="1" smtClean="0"/>
              <a:t>Altersstruktur</a:t>
            </a:r>
            <a:r>
              <a:rPr lang="en-US" dirty="0" smtClean="0"/>
              <a:t>, und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große</a:t>
            </a:r>
            <a:r>
              <a:rPr lang="en-US" dirty="0" smtClean="0"/>
              <a:t> </a:t>
            </a:r>
            <a:r>
              <a:rPr lang="en-US" dirty="0" err="1" smtClean="0"/>
              <a:t>Fische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21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897" y="1556792"/>
            <a:ext cx="8229600" cy="2016224"/>
          </a:xfrm>
        </p:spPr>
        <p:txBody>
          <a:bodyPr>
            <a:normAutofit/>
          </a:bodyPr>
          <a:lstStyle/>
          <a:p>
            <a:r>
              <a:rPr lang="en-US" dirty="0" err="1" smtClean="0"/>
              <a:t>Vielen</a:t>
            </a:r>
            <a:r>
              <a:rPr lang="en-US" dirty="0" smtClean="0"/>
              <a:t> Dank</a:t>
            </a:r>
            <a:br>
              <a:rPr lang="en-US" dirty="0" smtClean="0"/>
            </a:br>
            <a:r>
              <a:rPr lang="en-US" dirty="0" err="1" smtClean="0"/>
              <a:t>Fragen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72" y="4443413"/>
            <a:ext cx="7486650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5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Überblick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GFP-</a:t>
            </a:r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r>
              <a:rPr lang="en-US" dirty="0" smtClean="0"/>
              <a:t> der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Jahre</a:t>
            </a:r>
            <a:endParaRPr lang="en-US" dirty="0" smtClean="0"/>
          </a:p>
          <a:p>
            <a:r>
              <a:rPr lang="en-US" dirty="0" err="1" smtClean="0"/>
              <a:t>Wissenschaftliche</a:t>
            </a:r>
            <a:r>
              <a:rPr lang="en-US" dirty="0" smtClean="0"/>
              <a:t> </a:t>
            </a:r>
            <a:r>
              <a:rPr lang="en-US" dirty="0" err="1" smtClean="0"/>
              <a:t>Herausforderungen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Umsetzung</a:t>
            </a:r>
            <a:r>
              <a:rPr lang="en-US" dirty="0" smtClean="0"/>
              <a:t> der GFP: </a:t>
            </a:r>
            <a:r>
              <a:rPr lang="en-US" dirty="0" err="1" smtClean="0"/>
              <a:t>aktuelle</a:t>
            </a:r>
            <a:r>
              <a:rPr lang="en-US" dirty="0" smtClean="0"/>
              <a:t> </a:t>
            </a:r>
            <a:r>
              <a:rPr lang="en-US" dirty="0" err="1" smtClean="0"/>
              <a:t>Forschung</a:t>
            </a:r>
            <a:endParaRPr lang="en-US" dirty="0" smtClean="0"/>
          </a:p>
          <a:p>
            <a:pPr lvl="1"/>
            <a:r>
              <a:rPr lang="en-US" dirty="0" err="1" smtClean="0"/>
              <a:t>Bestandserfassung</a:t>
            </a:r>
            <a:r>
              <a:rPr lang="en-US" dirty="0" smtClean="0"/>
              <a:t> von </a:t>
            </a:r>
            <a:r>
              <a:rPr lang="en-US" dirty="0" err="1" smtClean="0"/>
              <a:t>datenarmen</a:t>
            </a:r>
            <a:r>
              <a:rPr lang="en-US" dirty="0" smtClean="0"/>
              <a:t> </a:t>
            </a:r>
            <a:r>
              <a:rPr lang="en-US" dirty="0" err="1" smtClean="0"/>
              <a:t>Beständen</a:t>
            </a:r>
            <a:endParaRPr lang="en-US" dirty="0" smtClean="0"/>
          </a:p>
          <a:p>
            <a:pPr lvl="1"/>
            <a:r>
              <a:rPr lang="en-US" dirty="0" err="1"/>
              <a:t>Ökosystem-schonende</a:t>
            </a:r>
            <a:r>
              <a:rPr lang="en-US" dirty="0"/>
              <a:t> </a:t>
            </a:r>
            <a:r>
              <a:rPr lang="en-US" dirty="0" err="1"/>
              <a:t>Fischerei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2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GFP-</a:t>
            </a:r>
            <a:r>
              <a:rPr lang="en-US" dirty="0" err="1"/>
              <a:t>relevante</a:t>
            </a:r>
            <a:r>
              <a:rPr lang="en-US" dirty="0"/>
              <a:t> </a:t>
            </a:r>
            <a:r>
              <a:rPr lang="en-US" dirty="0" err="1"/>
              <a:t>Forschung</a:t>
            </a:r>
            <a:r>
              <a:rPr lang="en-US" dirty="0"/>
              <a:t> der </a:t>
            </a:r>
            <a:r>
              <a:rPr lang="en-US" dirty="0" err="1"/>
              <a:t>letzten</a:t>
            </a:r>
            <a:r>
              <a:rPr lang="en-US" dirty="0"/>
              <a:t> </a:t>
            </a:r>
            <a:r>
              <a:rPr lang="en-US" dirty="0" err="1"/>
              <a:t>Jahre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err="1" smtClean="0"/>
              <a:t>Siehe</a:t>
            </a:r>
            <a:r>
              <a:rPr lang="en-US" sz="2700" dirty="0" smtClean="0"/>
              <a:t> </a:t>
            </a:r>
            <a:r>
              <a:rPr lang="en-US" sz="2200" dirty="0" smtClean="0">
                <a:hlinkClick r:id="rId2"/>
              </a:rPr>
              <a:t>www.fishbase.de/rfroese</a:t>
            </a:r>
            <a:r>
              <a:rPr lang="en-US" sz="2700" dirty="0" smtClean="0"/>
              <a:t> </a:t>
            </a:r>
            <a:r>
              <a:rPr lang="en-US" sz="2700" dirty="0" err="1" smtClean="0"/>
              <a:t>für</a:t>
            </a:r>
            <a:r>
              <a:rPr lang="en-US" sz="2700" dirty="0" smtClean="0"/>
              <a:t> </a:t>
            </a:r>
            <a:r>
              <a:rPr lang="en-US" sz="2700" dirty="0" smtClean="0"/>
              <a:t>PDFs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661248"/>
          </a:xfrm>
        </p:spPr>
        <p:txBody>
          <a:bodyPr>
            <a:normAutofit fontScale="47500" lnSpcReduction="20000"/>
          </a:bodyPr>
          <a:lstStyle/>
          <a:p>
            <a:r>
              <a:rPr lang="en-GB" sz="4000" dirty="0" smtClean="0"/>
              <a:t>Martell, S. and R. </a:t>
            </a:r>
            <a:r>
              <a:rPr lang="en-GB" sz="4000" dirty="0" err="1" smtClean="0"/>
              <a:t>Froese</a:t>
            </a:r>
            <a:r>
              <a:rPr lang="en-GB" sz="4000" dirty="0" smtClean="0"/>
              <a:t>, 2013. </a:t>
            </a:r>
            <a:r>
              <a:rPr lang="en-GB" sz="4000" b="1" dirty="0" smtClean="0"/>
              <a:t>A simple method for estimating MSY from catch and resilience</a:t>
            </a:r>
            <a:r>
              <a:rPr lang="en-GB" sz="4000" dirty="0" smtClean="0"/>
              <a:t>. Fish and Fisheries 14: 504-514, doi:10.1111/j.1467-2979.2012.00485.x </a:t>
            </a:r>
          </a:p>
          <a:p>
            <a:r>
              <a:rPr lang="en-GB" sz="4000" dirty="0" err="1" smtClean="0"/>
              <a:t>Froese</a:t>
            </a:r>
            <a:r>
              <a:rPr lang="en-GB" sz="4000" dirty="0"/>
              <a:t>, R. and M. </a:t>
            </a:r>
            <a:r>
              <a:rPr lang="en-GB" sz="4000" dirty="0" err="1"/>
              <a:t>Quaas</a:t>
            </a:r>
            <a:r>
              <a:rPr lang="en-GB" sz="4000" dirty="0"/>
              <a:t>. 2013. </a:t>
            </a:r>
            <a:r>
              <a:rPr lang="en-GB" sz="4000" b="1" dirty="0"/>
              <a:t>Rio+20 and the reform of the Common Fisheries Policy in Europe</a:t>
            </a:r>
            <a:r>
              <a:rPr lang="en-GB" sz="4000" dirty="0"/>
              <a:t>. Marine Policy 39:53-55, </a:t>
            </a:r>
            <a:r>
              <a:rPr lang="en-GB" sz="4000" dirty="0" smtClean="0"/>
              <a:t>doi.org/10.1016/j.marpol.2012.10.007</a:t>
            </a:r>
            <a:endParaRPr lang="en-GB" sz="4000" dirty="0"/>
          </a:p>
          <a:p>
            <a:r>
              <a:rPr lang="en-GB" sz="4000" dirty="0" err="1"/>
              <a:t>Villasante</a:t>
            </a:r>
            <a:r>
              <a:rPr lang="en-GB" sz="4000" dirty="0"/>
              <a:t>, S., D. </a:t>
            </a:r>
            <a:r>
              <a:rPr lang="en-GB" sz="4000" dirty="0" err="1"/>
              <a:t>Gascuel</a:t>
            </a:r>
            <a:r>
              <a:rPr lang="en-GB" sz="4000" dirty="0"/>
              <a:t> and R. </a:t>
            </a:r>
            <a:r>
              <a:rPr lang="en-GB" sz="4000" dirty="0" err="1"/>
              <a:t>Froese</a:t>
            </a:r>
            <a:r>
              <a:rPr lang="en-GB" sz="4000" dirty="0"/>
              <a:t>. 2012. </a:t>
            </a:r>
            <a:r>
              <a:rPr lang="en-GB" sz="4000" b="1" dirty="0"/>
              <a:t>Rebuilding fish stocks and changing fisheries management, a major challenge for the Common Fisheries Policy reform in Europe</a:t>
            </a:r>
            <a:r>
              <a:rPr lang="en-GB" sz="4000" dirty="0"/>
              <a:t>. Ocean and Coastal Management 70:1-3, </a:t>
            </a:r>
          </a:p>
          <a:p>
            <a:r>
              <a:rPr lang="en-GB" sz="4000" dirty="0" err="1"/>
              <a:t>Froese</a:t>
            </a:r>
            <a:r>
              <a:rPr lang="en-GB" sz="4000" dirty="0"/>
              <a:t>, R. and M. </a:t>
            </a:r>
            <a:r>
              <a:rPr lang="en-GB" sz="4000" dirty="0" err="1"/>
              <a:t>Quaas</a:t>
            </a:r>
            <a:r>
              <a:rPr lang="en-GB" sz="4000" dirty="0"/>
              <a:t>. 2012. </a:t>
            </a:r>
            <a:r>
              <a:rPr lang="en-GB" sz="4000" b="1" dirty="0"/>
              <a:t>Mismanagement of the North Sea cod by the European Council</a:t>
            </a:r>
            <a:r>
              <a:rPr lang="en-GB" sz="4000" dirty="0"/>
              <a:t>. Ocean and Coastal Management 70:54-58, </a:t>
            </a:r>
            <a:r>
              <a:rPr lang="en-GB" sz="4000" dirty="0" smtClean="0"/>
              <a:t>doi:10.1016/j.ocecoaman.2012.04.005</a:t>
            </a:r>
            <a:endParaRPr lang="en-GB" sz="4000" dirty="0"/>
          </a:p>
          <a:p>
            <a:r>
              <a:rPr lang="en-GB" sz="4000" dirty="0" err="1"/>
              <a:t>Quaas</a:t>
            </a:r>
            <a:r>
              <a:rPr lang="en-GB" sz="4000" dirty="0"/>
              <a:t>, M., R. </a:t>
            </a:r>
            <a:r>
              <a:rPr lang="en-GB" sz="4000" dirty="0" err="1"/>
              <a:t>Froese</a:t>
            </a:r>
            <a:r>
              <a:rPr lang="en-GB" sz="4000" dirty="0"/>
              <a:t>, H. </a:t>
            </a:r>
            <a:r>
              <a:rPr lang="en-GB" sz="4000" dirty="0" err="1"/>
              <a:t>Herwartz</a:t>
            </a:r>
            <a:r>
              <a:rPr lang="en-GB" sz="4000" dirty="0"/>
              <a:t>, T. </a:t>
            </a:r>
            <a:r>
              <a:rPr lang="en-GB" sz="4000" dirty="0" err="1"/>
              <a:t>Requate</a:t>
            </a:r>
            <a:r>
              <a:rPr lang="en-GB" sz="4000" dirty="0"/>
              <a:t>, J.O. Schmidt and R. Voss. 2012. </a:t>
            </a:r>
            <a:r>
              <a:rPr lang="en-GB" sz="4000" b="1" dirty="0"/>
              <a:t>Fishing industry borrows from natural capital at high shadow interest rates</a:t>
            </a:r>
            <a:r>
              <a:rPr lang="en-GB" sz="4000" dirty="0"/>
              <a:t>. Ecological Economics, </a:t>
            </a:r>
            <a:r>
              <a:rPr lang="en-GB" sz="4000" dirty="0" smtClean="0"/>
              <a:t>doi:10.1016/j.ecolecon.2012.08.002</a:t>
            </a:r>
            <a:endParaRPr lang="en-GB" sz="4000" dirty="0"/>
          </a:p>
          <a:p>
            <a:r>
              <a:rPr lang="en-GB" sz="4000" dirty="0" err="1" smtClean="0"/>
              <a:t>Froese</a:t>
            </a:r>
            <a:r>
              <a:rPr lang="en-GB" sz="4000" dirty="0"/>
              <a:t>, R. and A. </a:t>
            </a:r>
            <a:r>
              <a:rPr lang="en-GB" sz="4000" dirty="0" err="1"/>
              <a:t>Proelss</a:t>
            </a:r>
            <a:r>
              <a:rPr lang="en-GB" sz="4000" dirty="0"/>
              <a:t>. 2012. </a:t>
            </a:r>
            <a:r>
              <a:rPr lang="en-GB" sz="4000" b="1" dirty="0"/>
              <a:t>Is a stock overfished if it is depleted by overfishing</a:t>
            </a:r>
            <a:r>
              <a:rPr lang="en-GB" sz="4000" dirty="0"/>
              <a:t>? A response to the rebuttal of Agnew et al. to </a:t>
            </a:r>
            <a:r>
              <a:rPr lang="en-GB" sz="4000" dirty="0" err="1"/>
              <a:t>Froese</a:t>
            </a:r>
            <a:r>
              <a:rPr lang="en-GB" sz="4000" dirty="0"/>
              <a:t> and </a:t>
            </a:r>
            <a:r>
              <a:rPr lang="en-GB" sz="4000" dirty="0" err="1"/>
              <a:t>Proelss</a:t>
            </a:r>
            <a:r>
              <a:rPr lang="en-GB" sz="4000" dirty="0"/>
              <a:t> “Evaluation and legal assessment of certified seafood”. Marine Policy 38:548-550, </a:t>
            </a:r>
            <a:r>
              <a:rPr lang="en-GB" sz="4000" dirty="0" smtClean="0"/>
              <a:t>doi:10.1016/j.marpol.2012.07.001</a:t>
            </a:r>
            <a:endParaRPr lang="en-GB" sz="4000" dirty="0"/>
          </a:p>
          <a:p>
            <a:r>
              <a:rPr lang="en-GB" sz="4000" dirty="0" err="1"/>
              <a:t>Froese</a:t>
            </a:r>
            <a:r>
              <a:rPr lang="en-GB" sz="4000" dirty="0"/>
              <a:t>, R. and A. </a:t>
            </a:r>
            <a:r>
              <a:rPr lang="en-GB" sz="4000" dirty="0" err="1"/>
              <a:t>Proelss</a:t>
            </a:r>
            <a:r>
              <a:rPr lang="en-GB" sz="4000" dirty="0"/>
              <a:t>. 2012. </a:t>
            </a:r>
            <a:r>
              <a:rPr lang="en-GB" sz="4000" b="1" dirty="0"/>
              <a:t>Evaluation and legal assessment of certified seafood</a:t>
            </a:r>
            <a:r>
              <a:rPr lang="en-GB" sz="4000" dirty="0"/>
              <a:t>. Marine Policy 36:1284-1289, doi:10.1016/j.marpol.2012.03.017 </a:t>
            </a:r>
          </a:p>
          <a:p>
            <a:r>
              <a:rPr lang="en-GB" sz="4000" smtClean="0"/>
              <a:t>Froese, R., D. Zeller, K. Kleisner and D. Pauly. 2012. </a:t>
            </a:r>
            <a:r>
              <a:rPr lang="en-GB" sz="4000" b="1" smtClean="0"/>
              <a:t>What catch data can tell us about the status of global fisheries</a:t>
            </a:r>
            <a:r>
              <a:rPr lang="en-GB" sz="4000" smtClean="0"/>
              <a:t>. Marine Biology 159: 1283-1292, doi:10.1007/s00227-012-1909-6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2"/>
            <a:ext cx="8229600" cy="836040"/>
          </a:xfrm>
        </p:spPr>
        <p:txBody>
          <a:bodyPr/>
          <a:lstStyle/>
          <a:p>
            <a:r>
              <a:rPr lang="en-US" dirty="0" err="1" smtClean="0"/>
              <a:t>Mehr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0465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sz="2900" dirty="0" err="1">
                <a:solidFill>
                  <a:prstClr val="black"/>
                </a:solidFill>
              </a:rPr>
              <a:t>Kleisner</a:t>
            </a:r>
            <a:r>
              <a:rPr lang="en-GB" sz="2900" dirty="0">
                <a:solidFill>
                  <a:prstClr val="black"/>
                </a:solidFill>
              </a:rPr>
              <a:t>, K., D. Zeller, R. </a:t>
            </a:r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 and D. </a:t>
            </a:r>
            <a:r>
              <a:rPr lang="en-GB" sz="2900" dirty="0" err="1">
                <a:solidFill>
                  <a:prstClr val="black"/>
                </a:solidFill>
              </a:rPr>
              <a:t>Pauly</a:t>
            </a:r>
            <a:r>
              <a:rPr lang="en-GB" sz="2900" dirty="0">
                <a:solidFill>
                  <a:prstClr val="black"/>
                </a:solidFill>
              </a:rPr>
              <a:t>. 2012. </a:t>
            </a:r>
            <a:r>
              <a:rPr lang="en-GB" sz="2900" b="1" dirty="0">
                <a:solidFill>
                  <a:prstClr val="black"/>
                </a:solidFill>
              </a:rPr>
              <a:t>Using global catch data for inferences on the world's marine fisheries</a:t>
            </a:r>
            <a:r>
              <a:rPr lang="en-GB" sz="2900" dirty="0">
                <a:solidFill>
                  <a:prstClr val="black"/>
                </a:solidFill>
              </a:rPr>
              <a:t>. Fish and Fisheries </a:t>
            </a:r>
            <a:r>
              <a:rPr lang="en-GB" sz="2900" dirty="0" err="1">
                <a:solidFill>
                  <a:prstClr val="black"/>
                </a:solidFill>
              </a:rPr>
              <a:t>doi</a:t>
            </a:r>
            <a:r>
              <a:rPr lang="en-GB" sz="2900" dirty="0">
                <a:solidFill>
                  <a:prstClr val="black"/>
                </a:solidFill>
              </a:rPr>
              <a:t>: </a:t>
            </a:r>
            <a:r>
              <a:rPr lang="en-GB" sz="2900" dirty="0" smtClean="0">
                <a:solidFill>
                  <a:prstClr val="black"/>
                </a:solidFill>
              </a:rPr>
              <a:t>10.1111/j.1467-2979.2012.00469.x</a:t>
            </a:r>
            <a:endParaRPr lang="en-GB" sz="2900" dirty="0">
              <a:solidFill>
                <a:prstClr val="black"/>
              </a:solidFill>
            </a:endParaRPr>
          </a:p>
          <a:p>
            <a:pPr lvl="0"/>
            <a:r>
              <a:rPr lang="en-GB" sz="2900" dirty="0">
                <a:solidFill>
                  <a:prstClr val="black"/>
                </a:solidFill>
              </a:rPr>
              <a:t>Norse, E.A., S. Brooke, W.W.L. Cheung, M.R. Clark, I. </a:t>
            </a:r>
            <a:r>
              <a:rPr lang="en-GB" sz="2900" dirty="0" err="1">
                <a:solidFill>
                  <a:prstClr val="black"/>
                </a:solidFill>
              </a:rPr>
              <a:t>Ekeland</a:t>
            </a:r>
            <a:r>
              <a:rPr lang="en-GB" sz="2900" dirty="0">
                <a:solidFill>
                  <a:prstClr val="black"/>
                </a:solidFill>
              </a:rPr>
              <a:t>, R. </a:t>
            </a:r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K.M. </a:t>
            </a:r>
            <a:r>
              <a:rPr lang="en-GB" sz="2900" dirty="0" err="1">
                <a:solidFill>
                  <a:prstClr val="black"/>
                </a:solidFill>
              </a:rPr>
              <a:t>Gjerde</a:t>
            </a:r>
            <a:r>
              <a:rPr lang="en-GB" sz="2900" dirty="0">
                <a:solidFill>
                  <a:prstClr val="black"/>
                </a:solidFill>
              </a:rPr>
              <a:t>, R.L. </a:t>
            </a:r>
            <a:r>
              <a:rPr lang="en-GB" sz="2900" dirty="0" err="1">
                <a:solidFill>
                  <a:prstClr val="black"/>
                </a:solidFill>
              </a:rPr>
              <a:t>Haedrich</a:t>
            </a:r>
            <a:r>
              <a:rPr lang="en-GB" sz="2900" dirty="0">
                <a:solidFill>
                  <a:prstClr val="black"/>
                </a:solidFill>
              </a:rPr>
              <a:t>, S.S. </a:t>
            </a:r>
            <a:r>
              <a:rPr lang="en-GB" sz="2900" dirty="0" err="1">
                <a:solidFill>
                  <a:prstClr val="black"/>
                </a:solidFill>
              </a:rPr>
              <a:t>Heppell</a:t>
            </a:r>
            <a:r>
              <a:rPr lang="en-GB" sz="2900" dirty="0">
                <a:solidFill>
                  <a:prstClr val="black"/>
                </a:solidFill>
              </a:rPr>
              <a:t>, </a:t>
            </a:r>
            <a:r>
              <a:rPr lang="en-GB" sz="2900" dirty="0" err="1">
                <a:solidFill>
                  <a:prstClr val="black"/>
                </a:solidFill>
              </a:rPr>
              <a:t>T.Morato</a:t>
            </a:r>
            <a:r>
              <a:rPr lang="en-GB" sz="2900" dirty="0">
                <a:solidFill>
                  <a:prstClr val="black"/>
                </a:solidFill>
              </a:rPr>
              <a:t>, L.E. Morgan, D. </a:t>
            </a:r>
            <a:r>
              <a:rPr lang="en-GB" sz="2900" dirty="0" err="1">
                <a:solidFill>
                  <a:prstClr val="black"/>
                </a:solidFill>
              </a:rPr>
              <a:t>Pauly</a:t>
            </a:r>
            <a:r>
              <a:rPr lang="en-GB" sz="2900" dirty="0">
                <a:solidFill>
                  <a:prstClr val="black"/>
                </a:solidFill>
              </a:rPr>
              <a:t>, R. </a:t>
            </a:r>
            <a:r>
              <a:rPr lang="en-GB" sz="2900" dirty="0" err="1">
                <a:solidFill>
                  <a:prstClr val="black"/>
                </a:solidFill>
              </a:rPr>
              <a:t>Sumaila</a:t>
            </a:r>
            <a:r>
              <a:rPr lang="en-GB" sz="2900" dirty="0">
                <a:solidFill>
                  <a:prstClr val="black"/>
                </a:solidFill>
              </a:rPr>
              <a:t> and R. Watson. 2012. </a:t>
            </a:r>
            <a:r>
              <a:rPr lang="en-GB" sz="2900" b="1" dirty="0">
                <a:solidFill>
                  <a:prstClr val="black"/>
                </a:solidFill>
              </a:rPr>
              <a:t>Sustainability of deep-sea fisheries</a:t>
            </a:r>
            <a:r>
              <a:rPr lang="en-GB" sz="2900" dirty="0">
                <a:solidFill>
                  <a:prstClr val="black"/>
                </a:solidFill>
              </a:rPr>
              <a:t>. Marine Policy 36:307-320, </a:t>
            </a:r>
            <a:endParaRPr lang="en-GB" sz="2900" dirty="0" smtClean="0">
              <a:solidFill>
                <a:prstClr val="black"/>
              </a:solidFill>
            </a:endParaRP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Pauly</a:t>
            </a:r>
            <a:r>
              <a:rPr lang="en-GB" sz="2900" dirty="0">
                <a:solidFill>
                  <a:prstClr val="black"/>
                </a:solidFill>
              </a:rPr>
              <a:t>, D. and R. </a:t>
            </a:r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. 2012. </a:t>
            </a:r>
            <a:r>
              <a:rPr lang="en-GB" sz="2900" b="1" dirty="0">
                <a:solidFill>
                  <a:prstClr val="black"/>
                </a:solidFill>
              </a:rPr>
              <a:t>Comments on FAO's State of Fisheries and Aquaculture, or 'SOFIA 2010'. </a:t>
            </a:r>
            <a:r>
              <a:rPr lang="en-GB" sz="2900" dirty="0">
                <a:solidFill>
                  <a:prstClr val="black"/>
                </a:solidFill>
              </a:rPr>
              <a:t>Marine Policy 36:746-752. </a:t>
            </a:r>
            <a:endParaRPr lang="en-GB" sz="2900" dirty="0" smtClean="0">
              <a:solidFill>
                <a:prstClr val="black"/>
              </a:solidFill>
            </a:endParaRP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 and M. </a:t>
            </a:r>
            <a:r>
              <a:rPr lang="en-GB" sz="2900" dirty="0" err="1">
                <a:solidFill>
                  <a:prstClr val="black"/>
                </a:solidFill>
              </a:rPr>
              <a:t>Quaas</a:t>
            </a:r>
            <a:r>
              <a:rPr lang="en-GB" sz="2900" dirty="0">
                <a:solidFill>
                  <a:prstClr val="black"/>
                </a:solidFill>
              </a:rPr>
              <a:t>. 2011. </a:t>
            </a:r>
            <a:r>
              <a:rPr lang="en-GB" sz="2900" b="1" dirty="0">
                <a:solidFill>
                  <a:prstClr val="black"/>
                </a:solidFill>
              </a:rPr>
              <a:t>Three options for rebuilding the cod stock in the eastern Baltic Sea</a:t>
            </a:r>
            <a:r>
              <a:rPr lang="en-GB" sz="2900" dirty="0">
                <a:solidFill>
                  <a:prstClr val="black"/>
                </a:solidFill>
              </a:rPr>
              <a:t>. Marine Ecology Progress Series </a:t>
            </a:r>
            <a:r>
              <a:rPr lang="en-GB" sz="2900" dirty="0" smtClean="0">
                <a:solidFill>
                  <a:prstClr val="black"/>
                </a:solidFill>
              </a:rPr>
              <a:t>434:197-2011</a:t>
            </a: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 2011. </a:t>
            </a:r>
            <a:r>
              <a:rPr lang="en-GB" sz="2900" b="1" dirty="0">
                <a:solidFill>
                  <a:prstClr val="black"/>
                </a:solidFill>
              </a:rPr>
              <a:t>Fishery reform slips through the net</a:t>
            </a:r>
            <a:r>
              <a:rPr lang="en-GB" sz="2900" dirty="0">
                <a:solidFill>
                  <a:prstClr val="black"/>
                </a:solidFill>
              </a:rPr>
              <a:t>. </a:t>
            </a:r>
            <a:r>
              <a:rPr lang="en-GB" sz="2900" i="1" dirty="0">
                <a:solidFill>
                  <a:prstClr val="black"/>
                </a:solidFill>
              </a:rPr>
              <a:t>Nature</a:t>
            </a:r>
            <a:r>
              <a:rPr lang="en-GB" sz="2900" dirty="0">
                <a:solidFill>
                  <a:prstClr val="black"/>
                </a:solidFill>
              </a:rPr>
              <a:t> </a:t>
            </a:r>
            <a:r>
              <a:rPr lang="en-GB" sz="2900" dirty="0" smtClean="0">
                <a:solidFill>
                  <a:prstClr val="black"/>
                </a:solidFill>
              </a:rPr>
              <a:t>475:7</a:t>
            </a: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R., T.A. Branch, A. </a:t>
            </a:r>
            <a:r>
              <a:rPr lang="en-GB" sz="2900" dirty="0" err="1">
                <a:solidFill>
                  <a:prstClr val="black"/>
                </a:solidFill>
              </a:rPr>
              <a:t>Proelß</a:t>
            </a:r>
            <a:r>
              <a:rPr lang="en-GB" sz="2900" dirty="0">
                <a:solidFill>
                  <a:prstClr val="black"/>
                </a:solidFill>
              </a:rPr>
              <a:t>, M. </a:t>
            </a:r>
            <a:r>
              <a:rPr lang="en-GB" sz="2900" dirty="0" err="1">
                <a:solidFill>
                  <a:prstClr val="black"/>
                </a:solidFill>
              </a:rPr>
              <a:t>Quaas</a:t>
            </a:r>
            <a:r>
              <a:rPr lang="en-GB" sz="2900" dirty="0">
                <a:solidFill>
                  <a:prstClr val="black"/>
                </a:solidFill>
              </a:rPr>
              <a:t>, K. Sainsbury and C. Zimmermann. 2011. </a:t>
            </a:r>
            <a:r>
              <a:rPr lang="en-GB" sz="2900" b="1" dirty="0">
                <a:solidFill>
                  <a:prstClr val="black"/>
                </a:solidFill>
              </a:rPr>
              <a:t>Generic harvest control rules for European fisheries</a:t>
            </a:r>
            <a:r>
              <a:rPr lang="en-GB" sz="2900" dirty="0">
                <a:solidFill>
                  <a:prstClr val="black"/>
                </a:solidFill>
              </a:rPr>
              <a:t>. Fish and Fisheries </a:t>
            </a:r>
            <a:r>
              <a:rPr lang="en-GB" sz="2900" dirty="0" smtClean="0">
                <a:solidFill>
                  <a:prstClr val="black"/>
                </a:solidFill>
              </a:rPr>
              <a:t>12:340-351</a:t>
            </a: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Khalilian</a:t>
            </a:r>
            <a:r>
              <a:rPr lang="en-GB" sz="2900" dirty="0">
                <a:solidFill>
                  <a:prstClr val="black"/>
                </a:solidFill>
              </a:rPr>
              <a:t>, S., R. </a:t>
            </a:r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A. </a:t>
            </a:r>
            <a:r>
              <a:rPr lang="en-GB" sz="2900" dirty="0" err="1">
                <a:solidFill>
                  <a:prstClr val="black"/>
                </a:solidFill>
              </a:rPr>
              <a:t>Proelss</a:t>
            </a:r>
            <a:r>
              <a:rPr lang="en-GB" sz="2900" dirty="0">
                <a:solidFill>
                  <a:prstClr val="black"/>
                </a:solidFill>
              </a:rPr>
              <a:t>, T. </a:t>
            </a:r>
            <a:r>
              <a:rPr lang="en-GB" sz="2900" dirty="0" err="1">
                <a:solidFill>
                  <a:prstClr val="black"/>
                </a:solidFill>
              </a:rPr>
              <a:t>Requate</a:t>
            </a:r>
            <a:r>
              <a:rPr lang="en-GB" sz="2900" dirty="0">
                <a:solidFill>
                  <a:prstClr val="black"/>
                </a:solidFill>
              </a:rPr>
              <a:t>. 2010. </a:t>
            </a:r>
            <a:r>
              <a:rPr lang="en-GB" sz="2900" b="1" dirty="0">
                <a:solidFill>
                  <a:prstClr val="black"/>
                </a:solidFill>
              </a:rPr>
              <a:t>Designed for Failure: A Critique of the Common Fisheries Policy of the European Union</a:t>
            </a:r>
            <a:r>
              <a:rPr lang="en-GB" sz="2900" dirty="0">
                <a:solidFill>
                  <a:prstClr val="black"/>
                </a:solidFill>
              </a:rPr>
              <a:t>. Marine Policy </a:t>
            </a:r>
            <a:r>
              <a:rPr lang="en-GB" sz="2900" dirty="0" smtClean="0">
                <a:solidFill>
                  <a:prstClr val="black"/>
                </a:solidFill>
              </a:rPr>
              <a:t>34:1178-1182</a:t>
            </a: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 and A. </a:t>
            </a:r>
            <a:r>
              <a:rPr lang="en-GB" sz="2900" dirty="0" err="1">
                <a:solidFill>
                  <a:prstClr val="black"/>
                </a:solidFill>
              </a:rPr>
              <a:t>Proelß</a:t>
            </a:r>
            <a:r>
              <a:rPr lang="en-GB" sz="2900" dirty="0">
                <a:solidFill>
                  <a:prstClr val="black"/>
                </a:solidFill>
              </a:rPr>
              <a:t>. 2010. </a:t>
            </a:r>
            <a:r>
              <a:rPr lang="en-GB" sz="2900" b="1" dirty="0">
                <a:solidFill>
                  <a:prstClr val="black"/>
                </a:solidFill>
              </a:rPr>
              <a:t>Rebuilding fish stocks no later than 2015: will Europe meet the deadline? </a:t>
            </a:r>
            <a:r>
              <a:rPr lang="en-GB" sz="2900" dirty="0">
                <a:solidFill>
                  <a:prstClr val="black"/>
                </a:solidFill>
              </a:rPr>
              <a:t>Fish and Fisheries 11:194-202, </a:t>
            </a:r>
            <a:endParaRPr lang="en-GB" sz="2900" dirty="0" smtClean="0">
              <a:solidFill>
                <a:prstClr val="black"/>
              </a:solidFill>
            </a:endParaRPr>
          </a:p>
          <a:p>
            <a:pPr lvl="0"/>
            <a:r>
              <a:rPr lang="en-GB" sz="2900" dirty="0" err="1" smtClean="0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 2008. </a:t>
            </a:r>
            <a:r>
              <a:rPr lang="en-GB" sz="2900" b="1" dirty="0">
                <a:solidFill>
                  <a:prstClr val="black"/>
                </a:solidFill>
              </a:rPr>
              <a:t>The continuous smooth hockey stick: a newly proposed </a:t>
            </a:r>
            <a:r>
              <a:rPr lang="en-GB" sz="2900" b="1" dirty="0" err="1">
                <a:solidFill>
                  <a:prstClr val="black"/>
                </a:solidFill>
              </a:rPr>
              <a:t>spawner</a:t>
            </a:r>
            <a:r>
              <a:rPr lang="en-GB" sz="2900" b="1" dirty="0">
                <a:solidFill>
                  <a:prstClr val="black"/>
                </a:solidFill>
              </a:rPr>
              <a:t>-recruitment model</a:t>
            </a:r>
            <a:r>
              <a:rPr lang="en-GB" sz="2900" dirty="0">
                <a:solidFill>
                  <a:prstClr val="black"/>
                </a:solidFill>
              </a:rPr>
              <a:t>. Journal of Applied Ichthyology 24: 703-704, </a:t>
            </a:r>
          </a:p>
          <a:p>
            <a:pPr lvl="0"/>
            <a:r>
              <a:rPr lang="en-GB" sz="2900" dirty="0" err="1">
                <a:solidFill>
                  <a:prstClr val="black"/>
                </a:solidFill>
              </a:rPr>
              <a:t>Froese</a:t>
            </a:r>
            <a:r>
              <a:rPr lang="en-GB" sz="2900" dirty="0">
                <a:solidFill>
                  <a:prstClr val="black"/>
                </a:solidFill>
              </a:rPr>
              <a:t>, R., A. Stern-</a:t>
            </a:r>
            <a:r>
              <a:rPr lang="en-GB" sz="2900" dirty="0" err="1">
                <a:solidFill>
                  <a:prstClr val="black"/>
                </a:solidFill>
              </a:rPr>
              <a:t>Pirlot</a:t>
            </a:r>
            <a:r>
              <a:rPr lang="en-GB" sz="2900" dirty="0">
                <a:solidFill>
                  <a:prstClr val="black"/>
                </a:solidFill>
              </a:rPr>
              <a:t>, H. Winker and D. </a:t>
            </a:r>
            <a:r>
              <a:rPr lang="en-GB" sz="2900" dirty="0" err="1">
                <a:solidFill>
                  <a:prstClr val="black"/>
                </a:solidFill>
              </a:rPr>
              <a:t>Gascuel</a:t>
            </a:r>
            <a:r>
              <a:rPr lang="en-GB" sz="2900" dirty="0">
                <a:solidFill>
                  <a:prstClr val="black"/>
                </a:solidFill>
              </a:rPr>
              <a:t>. 2008. </a:t>
            </a:r>
            <a:r>
              <a:rPr lang="en-GB" sz="2900" b="1" dirty="0">
                <a:solidFill>
                  <a:prstClr val="black"/>
                </a:solidFill>
              </a:rPr>
              <a:t>Size Matters: How Single-Species Management Can Contribute To Ecosystem-based Fisheries Management</a:t>
            </a:r>
            <a:r>
              <a:rPr lang="en-GB" sz="2900" dirty="0">
                <a:solidFill>
                  <a:prstClr val="black"/>
                </a:solidFill>
              </a:rPr>
              <a:t>. Fisheries Research </a:t>
            </a:r>
            <a:r>
              <a:rPr lang="en-GB" sz="2900" dirty="0" smtClean="0">
                <a:solidFill>
                  <a:prstClr val="black"/>
                </a:solidFill>
              </a:rPr>
              <a:t>92:231-241</a:t>
            </a:r>
          </a:p>
          <a:p>
            <a:pPr lvl="0"/>
            <a:r>
              <a:rPr lang="en-US" sz="2900" dirty="0" err="1">
                <a:solidFill>
                  <a:prstClr val="black"/>
                </a:solidFill>
              </a:rPr>
              <a:t>Froese</a:t>
            </a:r>
            <a:r>
              <a:rPr lang="en-US" sz="2900" dirty="0">
                <a:solidFill>
                  <a:prstClr val="black"/>
                </a:solidFill>
              </a:rPr>
              <a:t>, R. 2004. </a:t>
            </a:r>
            <a:r>
              <a:rPr lang="en-US" sz="2900" b="1" dirty="0">
                <a:solidFill>
                  <a:prstClr val="black"/>
                </a:solidFill>
              </a:rPr>
              <a:t>Keep it simple: three indicators to deal with overfishing</a:t>
            </a:r>
            <a:r>
              <a:rPr lang="en-US" sz="2900" dirty="0">
                <a:solidFill>
                  <a:prstClr val="black"/>
                </a:solidFill>
              </a:rPr>
              <a:t>. Fish and Fisheries 5:86-91</a:t>
            </a:r>
            <a:endParaRPr lang="en-GB" sz="29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-26386" y="4941168"/>
            <a:ext cx="9144000" cy="1728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Froese</a:t>
            </a:r>
            <a:r>
              <a:rPr lang="en-GB" dirty="0"/>
              <a:t>, R. 2004. Keep it simple: three indicators to deal with overfishing. Fish and Fisheries 5:86-91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7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Bestandserfassung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datenarme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err="1" smtClean="0"/>
              <a:t>Bessere</a:t>
            </a:r>
            <a:r>
              <a:rPr lang="en-US" dirty="0" smtClean="0"/>
              <a:t> </a:t>
            </a:r>
            <a:r>
              <a:rPr lang="en-US" dirty="0" err="1" smtClean="0"/>
              <a:t>Auswertung</a:t>
            </a:r>
            <a:r>
              <a:rPr lang="en-US" dirty="0" smtClean="0"/>
              <a:t> von </a:t>
            </a:r>
            <a:r>
              <a:rPr lang="en-US" dirty="0" err="1" smtClean="0"/>
              <a:t>Forschungsfahrten</a:t>
            </a:r>
            <a:r>
              <a:rPr lang="en-US" dirty="0" smtClean="0"/>
              <a:t> (DATRAS) </a:t>
            </a:r>
            <a:r>
              <a:rPr lang="en-US" dirty="0" err="1" smtClean="0"/>
              <a:t>ergibt</a:t>
            </a:r>
            <a:r>
              <a:rPr lang="en-US" dirty="0" smtClean="0"/>
              <a:t> Proxies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und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endParaRPr lang="en-US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7839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7"/>
            <a:ext cx="8229600" cy="6971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CPUE by Length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61" y="708064"/>
            <a:ext cx="8244915" cy="549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71829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7080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9011" y="308703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99244" y="32717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Bestandserfassung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datenarme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err="1" smtClean="0"/>
              <a:t>Bessere</a:t>
            </a:r>
            <a:r>
              <a:rPr lang="en-US" dirty="0" smtClean="0"/>
              <a:t> </a:t>
            </a:r>
            <a:r>
              <a:rPr lang="en-US" dirty="0" err="1" smtClean="0"/>
              <a:t>Auswertung</a:t>
            </a:r>
            <a:r>
              <a:rPr lang="en-US" dirty="0" smtClean="0"/>
              <a:t> von </a:t>
            </a:r>
            <a:r>
              <a:rPr lang="en-US" dirty="0" err="1" smtClean="0"/>
              <a:t>Forschungsfahrten</a:t>
            </a:r>
            <a:r>
              <a:rPr lang="en-US" dirty="0" smtClean="0"/>
              <a:t> (DATRAS) </a:t>
            </a:r>
            <a:r>
              <a:rPr lang="en-US" dirty="0" err="1" smtClean="0"/>
              <a:t>ergibt</a:t>
            </a:r>
            <a:r>
              <a:rPr lang="en-US" dirty="0" smtClean="0"/>
              <a:t> Proxies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und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endParaRPr lang="en-US" i="1" baseline="-25000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Nutzung</a:t>
            </a:r>
            <a:r>
              <a:rPr lang="en-US" dirty="0" smtClean="0"/>
              <a:t> </a:t>
            </a:r>
            <a:r>
              <a:rPr lang="en-US" dirty="0" err="1" smtClean="0"/>
              <a:t>neuer</a:t>
            </a:r>
            <a:r>
              <a:rPr lang="en-US" dirty="0" smtClean="0"/>
              <a:t> </a:t>
            </a:r>
            <a:r>
              <a:rPr lang="en-US" dirty="0" err="1" smtClean="0"/>
              <a:t>rechenintensiver</a:t>
            </a:r>
            <a:r>
              <a:rPr lang="en-US" dirty="0" smtClean="0"/>
              <a:t> </a:t>
            </a:r>
            <a:r>
              <a:rPr lang="en-US" dirty="0" err="1" smtClean="0"/>
              <a:t>Methoden</a:t>
            </a:r>
            <a:r>
              <a:rPr lang="en-US" dirty="0" smtClean="0"/>
              <a:t>  (</a:t>
            </a:r>
            <a:r>
              <a:rPr lang="en-US" dirty="0" err="1" smtClean="0"/>
              <a:t>Bayesische</a:t>
            </a:r>
            <a:r>
              <a:rPr lang="en-US" dirty="0" smtClean="0"/>
              <a:t> </a:t>
            </a:r>
            <a:r>
              <a:rPr lang="en-US" dirty="0" err="1" smtClean="0"/>
              <a:t>Inferenz</a:t>
            </a:r>
            <a:r>
              <a:rPr lang="en-US" dirty="0" smtClean="0"/>
              <a:t>) </a:t>
            </a:r>
            <a:r>
              <a:rPr lang="en-US" dirty="0" err="1" smtClean="0"/>
              <a:t>verbindet</a:t>
            </a:r>
            <a:r>
              <a:rPr lang="en-US" dirty="0" smtClean="0"/>
              <a:t> Proxies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Fangdaten</a:t>
            </a:r>
            <a:r>
              <a:rPr lang="en-US" dirty="0" smtClean="0"/>
              <a:t> und </a:t>
            </a:r>
            <a:r>
              <a:rPr lang="en-US" dirty="0" err="1" smtClean="0"/>
              <a:t>liefert</a:t>
            </a:r>
            <a:r>
              <a:rPr lang="en-US" dirty="0" smtClean="0"/>
              <a:t> </a:t>
            </a:r>
            <a:r>
              <a:rPr lang="en-US" dirty="0" err="1" smtClean="0"/>
              <a:t>Fischereidruck</a:t>
            </a:r>
            <a:r>
              <a:rPr lang="en-US" dirty="0" smtClean="0"/>
              <a:t>, </a:t>
            </a:r>
            <a:r>
              <a:rPr lang="en-US" dirty="0" err="1" smtClean="0"/>
              <a:t>Bestandsgröße</a:t>
            </a:r>
            <a:r>
              <a:rPr lang="en-US" dirty="0" smtClean="0"/>
              <a:t>, und </a:t>
            </a:r>
            <a:r>
              <a:rPr lang="en-US" dirty="0" err="1" smtClean="0"/>
              <a:t>nachhaltige</a:t>
            </a:r>
            <a:r>
              <a:rPr lang="en-US" dirty="0" smtClean="0"/>
              <a:t> </a:t>
            </a:r>
            <a:r>
              <a:rPr lang="en-US" dirty="0" err="1" smtClean="0"/>
              <a:t>Fangmenge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94" y="0"/>
            <a:ext cx="7528596" cy="602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Catch-MSY Revisited</a:t>
            </a:r>
            <a:br>
              <a:rPr lang="en-US" dirty="0" smtClean="0"/>
            </a:br>
            <a:r>
              <a:rPr lang="en-US" sz="2000" dirty="0" smtClean="0"/>
              <a:t>Martell &amp; </a:t>
            </a:r>
            <a:r>
              <a:rPr lang="en-US" sz="2000" dirty="0" err="1" smtClean="0"/>
              <a:t>Froese</a:t>
            </a:r>
            <a:r>
              <a:rPr lang="en-US" sz="2000" dirty="0" smtClean="0"/>
              <a:t> 2013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2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Einfache</a:t>
            </a:r>
            <a:r>
              <a:rPr lang="en-US" dirty="0" smtClean="0"/>
              <a:t> </a:t>
            </a:r>
            <a:r>
              <a:rPr lang="en-US" dirty="0" err="1" smtClean="0"/>
              <a:t>Regeln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ökosystem-schonende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628800"/>
            <a:ext cx="8229600" cy="4525963"/>
          </a:xfrm>
        </p:spPr>
        <p:txBody>
          <a:bodyPr/>
          <a:lstStyle/>
          <a:p>
            <a:r>
              <a:rPr lang="en-US" dirty="0" err="1" smtClean="0"/>
              <a:t>Fange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direkte</a:t>
            </a:r>
            <a:r>
              <a:rPr lang="en-US" dirty="0" smtClean="0"/>
              <a:t> </a:t>
            </a:r>
            <a:r>
              <a:rPr lang="en-US" dirty="0" err="1" smtClean="0"/>
              <a:t>menschliche</a:t>
            </a:r>
            <a:r>
              <a:rPr lang="en-US" dirty="0" smtClean="0"/>
              <a:t> </a:t>
            </a:r>
            <a:r>
              <a:rPr lang="en-US" dirty="0" err="1" smtClean="0"/>
              <a:t>Ernährung</a:t>
            </a:r>
            <a:endParaRPr lang="en-US" dirty="0" smtClean="0"/>
          </a:p>
          <a:p>
            <a:r>
              <a:rPr lang="en-US" dirty="0" err="1" smtClean="0"/>
              <a:t>Fange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widerstandsfähige</a:t>
            </a:r>
            <a:r>
              <a:rPr lang="en-US" dirty="0" smtClean="0"/>
              <a:t> </a:t>
            </a:r>
            <a:r>
              <a:rPr lang="en-US" dirty="0" err="1" smtClean="0"/>
              <a:t>Arten</a:t>
            </a:r>
            <a:endParaRPr lang="en-US" dirty="0" smtClean="0"/>
          </a:p>
          <a:p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Beschädigung</a:t>
            </a:r>
            <a:r>
              <a:rPr lang="en-US" dirty="0" smtClean="0"/>
              <a:t> des </a:t>
            </a:r>
            <a:r>
              <a:rPr lang="en-US" dirty="0" err="1" smtClean="0"/>
              <a:t>Ökosystems</a:t>
            </a:r>
            <a:endParaRPr lang="en-US" dirty="0" smtClean="0"/>
          </a:p>
          <a:p>
            <a:r>
              <a:rPr lang="en-US" dirty="0" err="1" smtClean="0"/>
              <a:t>Verursache</a:t>
            </a:r>
            <a:r>
              <a:rPr lang="en-US" dirty="0" smtClean="0"/>
              <a:t> </a:t>
            </a:r>
            <a:r>
              <a:rPr lang="en-US" dirty="0" err="1" smtClean="0"/>
              <a:t>weniger</a:t>
            </a:r>
            <a:r>
              <a:rPr lang="en-US" dirty="0" smtClean="0"/>
              <a:t> </a:t>
            </a:r>
            <a:r>
              <a:rPr lang="en-US" dirty="0" err="1" smtClean="0"/>
              <a:t>Sterblichkeit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die </a:t>
            </a:r>
            <a:r>
              <a:rPr lang="en-US" dirty="0" err="1" smtClean="0"/>
              <a:t>Summe</a:t>
            </a:r>
            <a:r>
              <a:rPr lang="en-US" dirty="0" smtClean="0"/>
              <a:t> der </a:t>
            </a:r>
            <a:r>
              <a:rPr lang="en-US" dirty="0" err="1" smtClean="0"/>
              <a:t>natürlichen</a:t>
            </a:r>
            <a:r>
              <a:rPr lang="en-US" dirty="0" smtClean="0"/>
              <a:t> </a:t>
            </a:r>
            <a:r>
              <a:rPr lang="en-US" dirty="0" err="1" smtClean="0"/>
              <a:t>Räuber</a:t>
            </a:r>
            <a:endParaRPr lang="en-US" dirty="0" smtClean="0"/>
          </a:p>
          <a:p>
            <a:r>
              <a:rPr lang="en-US" dirty="0" err="1" smtClean="0"/>
              <a:t>Fange</a:t>
            </a:r>
            <a:r>
              <a:rPr lang="en-US" dirty="0" smtClean="0"/>
              <a:t> </a:t>
            </a:r>
            <a:r>
              <a:rPr lang="en-US" dirty="0" err="1" smtClean="0"/>
              <a:t>Fische</a:t>
            </a:r>
            <a:r>
              <a:rPr lang="en-US" dirty="0" smtClean="0"/>
              <a:t> </a:t>
            </a:r>
            <a:r>
              <a:rPr lang="en-US" dirty="0" err="1" smtClean="0"/>
              <a:t>erst</a:t>
            </a:r>
            <a:r>
              <a:rPr lang="en-US" dirty="0" smtClean="0"/>
              <a:t> </a:t>
            </a:r>
            <a:r>
              <a:rPr lang="en-US" dirty="0" err="1" smtClean="0"/>
              <a:t>nachdem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gewachsen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und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fortgepflanzt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7504" y="3789040"/>
            <a:ext cx="8856984" cy="2592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0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1284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Unterstützende Forschung zur Umsetzung der neuen Gemeinsamen Fischereipolitik </vt:lpstr>
      <vt:lpstr>Überblick</vt:lpstr>
      <vt:lpstr>GFP-relevante Forschung der letzten Jahre Siehe www.fishbase.de/rfroese für PDFs</vt:lpstr>
      <vt:lpstr>Mehr</vt:lpstr>
      <vt:lpstr>Bestandserfassung für datenarme Bestände</vt:lpstr>
      <vt:lpstr>CPUE by Length</vt:lpstr>
      <vt:lpstr>Bestandserfassung für datenarme Bestände</vt:lpstr>
      <vt:lpstr>Catch-MSY Revisited Martell &amp; Froese 2013</vt:lpstr>
      <vt:lpstr>Einfache Regeln für  ökosystem-schonende Fischerei</vt:lpstr>
      <vt:lpstr>M als Proxy für Fmsy</vt:lpstr>
      <vt:lpstr>M ist ein oberer Grenzwert für F</vt:lpstr>
      <vt:lpstr>Einhaltung der Fmsy &lt;= M Regel</vt:lpstr>
      <vt:lpstr>Größe ist wichtig!</vt:lpstr>
      <vt:lpstr>Größe ist wichtig!</vt:lpstr>
      <vt:lpstr>Größe ist wichtig! Auswirkung der Fischerei mit Fmsy ab der gesetzlichen Länge Ll </vt:lpstr>
      <vt:lpstr>Größe ist wichtig! Fischerei mit F=M  die erst bei Lcopt einsetzt    </vt:lpstr>
      <vt:lpstr>Einfluss der Fischerei auf die Größenstruktur</vt:lpstr>
      <vt:lpstr>Größe ist wichtig: Zusammenfassung</vt:lpstr>
      <vt:lpstr>Vielen Dank Fragen?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Froese, Rainer</dc:creator>
  <cp:lastModifiedBy>Froese, Rainer</cp:lastModifiedBy>
  <cp:revision>92</cp:revision>
  <dcterms:created xsi:type="dcterms:W3CDTF">2014-01-12T13:18:33Z</dcterms:created>
  <dcterms:modified xsi:type="dcterms:W3CDTF">2014-03-26T14:55:31Z</dcterms:modified>
</cp:coreProperties>
</file>