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9" r:id="rId5"/>
    <p:sldId id="273" r:id="rId6"/>
    <p:sldId id="271" r:id="rId7"/>
    <p:sldId id="272" r:id="rId8"/>
    <p:sldId id="270" r:id="rId9"/>
    <p:sldId id="262" r:id="rId10"/>
    <p:sldId id="261" r:id="rId11"/>
    <p:sldId id="264" r:id="rId12"/>
    <p:sldId id="274" r:id="rId13"/>
    <p:sldId id="275" r:id="rId14"/>
    <p:sldId id="276" r:id="rId15"/>
    <p:sldId id="277" r:id="rId16"/>
    <p:sldId id="278" r:id="rId17"/>
    <p:sldId id="268" r:id="rId18"/>
    <p:sldId id="283" r:id="rId19"/>
    <p:sldId id="284" r:id="rId20"/>
    <p:sldId id="279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9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4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3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9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1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3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4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C811F-26B2-483E-A215-06B112797936}" type="datetimeFigureOut">
              <a:rPr lang="en-US" smtClean="0"/>
              <a:t>20-Jun-19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BA2B8-911B-4BF5-BD50-3C9F369FB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docrep/011/i0816t/i0816t00.HT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3/a-i7009e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Bewertungskriterien für Umweltschutz in der Hochseefischerei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Rainer </a:t>
            </a:r>
            <a:r>
              <a:rPr lang="de-DE" dirty="0" err="1" smtClean="0"/>
              <a:t>Froese</a:t>
            </a:r>
            <a:endParaRPr lang="de-DE" dirty="0" smtClean="0"/>
          </a:p>
          <a:p>
            <a:r>
              <a:rPr lang="de-DE" dirty="0" smtClean="0"/>
              <a:t>GEOMAR, Kiel</a:t>
            </a:r>
          </a:p>
          <a:p>
            <a:r>
              <a:rPr lang="de-DE" dirty="0" smtClean="0"/>
              <a:t>Fachgespräch zur </a:t>
            </a:r>
            <a:r>
              <a:rPr lang="de-DE" dirty="0" smtClean="0">
                <a:effectLst/>
              </a:rPr>
              <a:t>Entwicklung von Umweltkriterien im Tiefseebergbau</a:t>
            </a:r>
          </a:p>
          <a:p>
            <a:r>
              <a:rPr lang="de-DE" dirty="0" smtClean="0"/>
              <a:t>Hamburg, 29. Januar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1" y="834175"/>
            <a:ext cx="12100286" cy="52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0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67" y="-4742"/>
            <a:ext cx="5586327" cy="6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Vulnerable Marine </a:t>
            </a:r>
            <a:r>
              <a:rPr lang="de-DE" dirty="0" err="1" smtClean="0"/>
              <a:t>Ecosystems</a:t>
            </a:r>
            <a:r>
              <a:rPr lang="de-DE" dirty="0" smtClean="0"/>
              <a:t> (VME)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d</a:t>
            </a:r>
            <a:r>
              <a:rPr lang="de-DE" dirty="0" err="1" smtClean="0"/>
              <a:t>eep-sea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Cold-water</a:t>
            </a:r>
            <a:r>
              <a:rPr lang="de-DE" dirty="0" smtClean="0"/>
              <a:t> </a:t>
            </a:r>
            <a:r>
              <a:rPr lang="de-DE" dirty="0" err="1" smtClean="0"/>
              <a:t>corals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hydroids</a:t>
            </a:r>
            <a:endParaRPr lang="de-DE" dirty="0" smtClean="0"/>
          </a:p>
          <a:p>
            <a:r>
              <a:rPr lang="de-DE" dirty="0" err="1" smtClean="0"/>
              <a:t>Sponge-dominated</a:t>
            </a:r>
            <a:r>
              <a:rPr lang="de-DE" dirty="0" smtClean="0"/>
              <a:t> </a:t>
            </a:r>
            <a:r>
              <a:rPr lang="de-DE" dirty="0" err="1" smtClean="0"/>
              <a:t>communities</a:t>
            </a:r>
            <a:endParaRPr lang="de-DE" dirty="0" smtClean="0"/>
          </a:p>
          <a:p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err="1" smtClean="0"/>
              <a:t>emergent</a:t>
            </a:r>
            <a:r>
              <a:rPr lang="de-DE" dirty="0" smtClean="0"/>
              <a:t> </a:t>
            </a:r>
            <a:r>
              <a:rPr lang="de-DE" dirty="0" err="1" smtClean="0"/>
              <a:t>fauna</a:t>
            </a:r>
            <a:endParaRPr lang="de-DE" dirty="0" smtClean="0"/>
          </a:p>
          <a:p>
            <a:r>
              <a:rPr lang="de-DE" dirty="0" err="1" smtClean="0"/>
              <a:t>Seep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vent</a:t>
            </a:r>
            <a:r>
              <a:rPr lang="de-DE" dirty="0" smtClean="0"/>
              <a:t> </a:t>
            </a:r>
            <a:r>
              <a:rPr lang="de-DE" dirty="0" err="1" smtClean="0"/>
              <a:t>communities</a:t>
            </a:r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2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err="1" smtClean="0"/>
              <a:t>Geodia</a:t>
            </a:r>
            <a:r>
              <a:rPr lang="de-DE" dirty="0" smtClean="0"/>
              <a:t> </a:t>
            </a:r>
            <a:r>
              <a:rPr lang="de-DE" dirty="0" err="1" smtClean="0"/>
              <a:t>sponges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considered</a:t>
            </a:r>
            <a:r>
              <a:rPr lang="de-DE" dirty="0" smtClean="0"/>
              <a:t> an </a:t>
            </a:r>
            <a:r>
              <a:rPr lang="de-DE" dirty="0" err="1" smtClean="0"/>
              <a:t>indicator</a:t>
            </a:r>
            <a:r>
              <a:rPr lang="de-DE" dirty="0" smtClean="0"/>
              <a:t> </a:t>
            </a:r>
            <a:r>
              <a:rPr lang="de-DE" dirty="0" err="1" smtClean="0"/>
              <a:t>species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VMEs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07" y="1561050"/>
            <a:ext cx="9423256" cy="52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Louisville Seamount </a:t>
            </a:r>
            <a:r>
              <a:rPr lang="en-US" dirty="0" smtClean="0"/>
              <a:t>showing </a:t>
            </a:r>
            <a:r>
              <a:rPr lang="en-US" dirty="0"/>
              <a:t>corals and associated fauna including sea stars, feather stars, and fish.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782" y="2009651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err="1" smtClean="0"/>
              <a:t>emerging</a:t>
            </a:r>
            <a:r>
              <a:rPr lang="de-DE" dirty="0" smtClean="0"/>
              <a:t> </a:t>
            </a:r>
            <a:r>
              <a:rPr lang="de-DE" dirty="0" err="1" smtClean="0"/>
              <a:t>fauna</a:t>
            </a:r>
            <a:r>
              <a:rPr lang="de-DE" dirty="0" smtClean="0"/>
              <a:t>: </a:t>
            </a:r>
            <a:r>
              <a:rPr lang="de-DE" dirty="0" err="1" smtClean="0"/>
              <a:t>Seapen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89" y="2070265"/>
            <a:ext cx="6582652" cy="39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Life at </a:t>
            </a:r>
            <a:r>
              <a:rPr lang="de-DE" dirty="0" err="1" smtClean="0"/>
              <a:t>vents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seeps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34" y="1417122"/>
            <a:ext cx="7974213" cy="5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9" y="1753591"/>
            <a:ext cx="10630790" cy="51177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Seacucumber</a:t>
            </a:r>
            <a:r>
              <a:rPr lang="de-DE" dirty="0" smtClean="0"/>
              <a:t> at a </a:t>
            </a:r>
            <a:r>
              <a:rPr lang="de-DE" dirty="0" err="1" smtClean="0"/>
              <a:t>nodule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5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Impact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collector</a:t>
            </a:r>
            <a:r>
              <a:rPr lang="de-DE" dirty="0" smtClean="0"/>
              <a:t> </a:t>
            </a:r>
            <a:r>
              <a:rPr lang="de-DE" dirty="0" err="1" smtClean="0"/>
              <a:t>mining</a:t>
            </a:r>
            <a:r>
              <a:rPr lang="de-DE" dirty="0" smtClean="0"/>
              <a:t> on VMEs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kills</a:t>
            </a:r>
            <a:r>
              <a:rPr lang="de-DE" dirty="0" smtClean="0"/>
              <a:t> </a:t>
            </a:r>
            <a:r>
              <a:rPr lang="de-DE" dirty="0" err="1" smtClean="0"/>
              <a:t>sessile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mobile </a:t>
            </a:r>
            <a:r>
              <a:rPr lang="de-DE" dirty="0" err="1" smtClean="0"/>
              <a:t>fauna</a:t>
            </a:r>
            <a:endParaRPr lang="de-DE" dirty="0" smtClean="0"/>
          </a:p>
          <a:p>
            <a:r>
              <a:rPr lang="de-DE" dirty="0" err="1" smtClean="0"/>
              <a:t>Removal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 </a:t>
            </a:r>
            <a:r>
              <a:rPr lang="de-DE" dirty="0" err="1" smtClean="0"/>
              <a:t>substrate</a:t>
            </a:r>
            <a:r>
              <a:rPr lang="de-DE" dirty="0" smtClean="0"/>
              <a:t> </a:t>
            </a:r>
            <a:r>
              <a:rPr lang="de-DE" dirty="0" err="1" smtClean="0"/>
              <a:t>removes</a:t>
            </a:r>
            <a:r>
              <a:rPr lang="de-DE" dirty="0" smtClean="0"/>
              <a:t> </a:t>
            </a:r>
            <a:r>
              <a:rPr lang="de-DE" dirty="0" err="1" smtClean="0"/>
              <a:t>sessile</a:t>
            </a:r>
            <a:r>
              <a:rPr lang="de-DE" dirty="0" smtClean="0"/>
              <a:t> </a:t>
            </a:r>
            <a:r>
              <a:rPr lang="de-DE" dirty="0" err="1" smtClean="0"/>
              <a:t>habitat</a:t>
            </a:r>
            <a:endParaRPr lang="de-DE" dirty="0" smtClean="0"/>
          </a:p>
          <a:p>
            <a:r>
              <a:rPr lang="de-DE" dirty="0" err="1" smtClean="0"/>
              <a:t>Liquefying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sediment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affects</a:t>
            </a:r>
            <a:r>
              <a:rPr lang="de-DE" dirty="0" smtClean="0"/>
              <a:t> </a:t>
            </a:r>
            <a:r>
              <a:rPr lang="de-DE" dirty="0" err="1" smtClean="0"/>
              <a:t>microorganisms</a:t>
            </a:r>
            <a:endParaRPr lang="de-DE" dirty="0" smtClean="0"/>
          </a:p>
          <a:p>
            <a:r>
              <a:rPr lang="de-DE" dirty="0" err="1" smtClean="0"/>
              <a:t>Turbidity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/>
              <a:t> </a:t>
            </a:r>
            <a:r>
              <a:rPr lang="de-DE" dirty="0" err="1" smtClean="0"/>
              <a:t>burries</a:t>
            </a:r>
            <a:r>
              <a:rPr lang="de-DE" dirty="0" smtClean="0"/>
              <a:t> </a:t>
            </a:r>
            <a:r>
              <a:rPr lang="de-DE" dirty="0" err="1" smtClean="0"/>
              <a:t>organisms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obstructs</a:t>
            </a:r>
            <a:r>
              <a:rPr lang="de-DE" dirty="0" smtClean="0"/>
              <a:t> filter-</a:t>
            </a:r>
            <a:r>
              <a:rPr lang="de-DE" dirty="0" err="1" smtClean="0"/>
              <a:t>feeding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gill-breathing</a:t>
            </a:r>
            <a:endParaRPr lang="de-DE" dirty="0" smtClean="0"/>
          </a:p>
          <a:p>
            <a:r>
              <a:rPr lang="de-DE" dirty="0" smtClean="0"/>
              <a:t>Oxygen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toxic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increased</a:t>
            </a:r>
            <a:endParaRPr lang="de-DE" dirty="0" smtClean="0"/>
          </a:p>
          <a:p>
            <a:r>
              <a:rPr lang="de-DE" dirty="0" err="1" smtClean="0"/>
              <a:t>Turbidity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vessel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column</a:t>
            </a:r>
            <a:r>
              <a:rPr lang="de-DE" dirty="0" smtClean="0"/>
              <a:t> (plus </a:t>
            </a:r>
            <a:r>
              <a:rPr lang="de-DE" dirty="0" err="1" smtClean="0"/>
              <a:t>nutrients</a:t>
            </a:r>
            <a:r>
              <a:rPr lang="de-DE" dirty="0" smtClean="0"/>
              <a:t>)</a:t>
            </a:r>
          </a:p>
          <a:p>
            <a:r>
              <a:rPr lang="de-DE" dirty="0" smtClean="0"/>
              <a:t>Noise </a:t>
            </a:r>
            <a:r>
              <a:rPr lang="de-DE" dirty="0" err="1" smtClean="0"/>
              <a:t>and</a:t>
            </a:r>
            <a:r>
              <a:rPr lang="de-DE" dirty="0" smtClean="0"/>
              <a:t> light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operations</a:t>
            </a:r>
            <a:r>
              <a:rPr lang="de-DE" dirty="0" smtClean="0"/>
              <a:t> will </a:t>
            </a:r>
            <a:r>
              <a:rPr lang="de-DE" dirty="0" err="1" smtClean="0"/>
              <a:t>affect</a:t>
            </a:r>
            <a:r>
              <a:rPr lang="de-DE" dirty="0" smtClean="0"/>
              <a:t> </a:t>
            </a:r>
            <a:r>
              <a:rPr lang="de-DE" dirty="0" err="1" smtClean="0"/>
              <a:t>organisms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7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Monitoring </a:t>
            </a:r>
            <a:r>
              <a:rPr lang="de-DE" dirty="0" err="1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type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species</a:t>
            </a:r>
            <a:endParaRPr lang="de-DE" dirty="0" smtClean="0"/>
          </a:p>
          <a:p>
            <a:r>
              <a:rPr lang="de-DE" dirty="0" smtClean="0"/>
              <a:t>Measurement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light </a:t>
            </a:r>
            <a:r>
              <a:rPr lang="de-DE" dirty="0" err="1" smtClean="0"/>
              <a:t>effects</a:t>
            </a:r>
            <a:endParaRPr lang="de-DE" dirty="0" smtClean="0"/>
          </a:p>
          <a:p>
            <a:r>
              <a:rPr lang="de-DE" dirty="0" smtClean="0"/>
              <a:t>Monitoring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sedimentation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endParaRPr lang="de-DE" dirty="0" smtClean="0"/>
          </a:p>
          <a:p>
            <a:r>
              <a:rPr lang="de-DE" dirty="0" err="1" smtClean="0"/>
              <a:t>Concentration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trace</a:t>
            </a:r>
            <a:r>
              <a:rPr lang="de-DE" dirty="0" smtClean="0"/>
              <a:t> </a:t>
            </a:r>
            <a:r>
              <a:rPr lang="de-DE" dirty="0" err="1" smtClean="0"/>
              <a:t>metals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nutrients</a:t>
            </a:r>
            <a:endParaRPr lang="de-DE" dirty="0" smtClean="0"/>
          </a:p>
          <a:p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oxygen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pH</a:t>
            </a:r>
          </a:p>
          <a:p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pore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in </a:t>
            </a:r>
            <a:r>
              <a:rPr lang="de-DE" dirty="0" err="1" smtClean="0"/>
              <a:t>sediments</a:t>
            </a:r>
            <a:endParaRPr lang="de-DE" dirty="0" smtClean="0"/>
          </a:p>
          <a:p>
            <a:pPr marL="0" indent="0">
              <a:buNone/>
            </a:pPr>
            <a:r>
              <a:rPr lang="de-DE" sz="2000" dirty="0" smtClean="0"/>
              <a:t>(Source: Analysis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exonomic</a:t>
            </a:r>
            <a:r>
              <a:rPr lang="de-DE" sz="2000" dirty="0" smtClean="0"/>
              <a:t> </a:t>
            </a:r>
            <a:r>
              <a:rPr lang="de-DE" sz="2000" dirty="0" err="1" smtClean="0"/>
              <a:t>benefits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developing</a:t>
            </a:r>
            <a:r>
              <a:rPr lang="de-DE" sz="2000" dirty="0" smtClean="0"/>
              <a:t> </a:t>
            </a:r>
            <a:r>
              <a:rPr lang="de-DE" sz="2000" dirty="0" err="1" smtClean="0"/>
              <a:t>commercial</a:t>
            </a:r>
            <a:r>
              <a:rPr lang="de-DE" sz="2000" dirty="0" smtClean="0"/>
              <a:t> </a:t>
            </a:r>
            <a:r>
              <a:rPr lang="de-DE" sz="2000" dirty="0" err="1" smtClean="0"/>
              <a:t>deep</a:t>
            </a:r>
            <a:r>
              <a:rPr lang="de-DE" sz="2000" dirty="0" smtClean="0"/>
              <a:t> </a:t>
            </a:r>
            <a:r>
              <a:rPr lang="de-DE" sz="2000" dirty="0" err="1" smtClean="0"/>
              <a:t>sea</a:t>
            </a:r>
            <a:r>
              <a:rPr lang="de-DE" sz="2000" dirty="0" smtClean="0"/>
              <a:t> </a:t>
            </a:r>
            <a:r>
              <a:rPr lang="de-DE" sz="2000" dirty="0" err="1" smtClean="0"/>
              <a:t>mining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operations</a:t>
            </a:r>
            <a:r>
              <a:rPr lang="de-DE" sz="2000" dirty="0" smtClean="0"/>
              <a:t>, Report </a:t>
            </a:r>
            <a:r>
              <a:rPr lang="de-DE" sz="2000" dirty="0" err="1" smtClean="0"/>
              <a:t>of</a:t>
            </a:r>
            <a:r>
              <a:rPr lang="de-DE" sz="2000" dirty="0" smtClean="0"/>
              <a:t> Expert </a:t>
            </a:r>
            <a:r>
              <a:rPr lang="de-DE" sz="2000" dirty="0" err="1" smtClean="0"/>
              <a:t>group</a:t>
            </a:r>
            <a:r>
              <a:rPr lang="de-DE" sz="2000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Understanding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ecosystem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resilience</a:t>
            </a:r>
            <a:endParaRPr lang="de-DE" dirty="0" smtClean="0"/>
          </a:p>
          <a:p>
            <a:r>
              <a:rPr lang="de-DE" dirty="0" smtClean="0"/>
              <a:t>Understanding </a:t>
            </a:r>
            <a:r>
              <a:rPr lang="de-DE" dirty="0" err="1" smtClean="0"/>
              <a:t>the</a:t>
            </a:r>
            <a:r>
              <a:rPr lang="de-DE" dirty="0" smtClean="0"/>
              <a:t> environmental </a:t>
            </a:r>
            <a:r>
              <a:rPr lang="de-DE" dirty="0" err="1" smtClean="0"/>
              <a:t>impact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mining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ulnerable </a:t>
            </a:r>
            <a:r>
              <a:rPr lang="de-DE" dirty="0"/>
              <a:t>M</a:t>
            </a:r>
            <a:r>
              <a:rPr lang="de-DE" dirty="0" smtClean="0"/>
              <a:t>arine </a:t>
            </a:r>
            <a:r>
              <a:rPr lang="de-DE" dirty="0" err="1"/>
              <a:t>E</a:t>
            </a:r>
            <a:r>
              <a:rPr lang="de-DE" dirty="0" err="1" smtClean="0"/>
              <a:t>cosystems</a:t>
            </a:r>
            <a:r>
              <a:rPr lang="de-DE" dirty="0" smtClean="0"/>
              <a:t> (VMEs)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impacts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monitoring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environmental </a:t>
            </a:r>
            <a:r>
              <a:rPr lang="de-DE" dirty="0" err="1" smtClean="0"/>
              <a:t>regulations</a:t>
            </a:r>
            <a:r>
              <a:rPr lang="de-DE" dirty="0" smtClean="0"/>
              <a:t> </a:t>
            </a:r>
            <a:r>
              <a:rPr lang="de-DE" dirty="0" err="1" smtClean="0"/>
              <a:t>applicable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Environmental </a:t>
            </a:r>
            <a:r>
              <a:rPr lang="de-DE" dirty="0" err="1" smtClean="0"/>
              <a:t>regulations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Regional </a:t>
            </a:r>
            <a:r>
              <a:rPr lang="de-DE" dirty="0" err="1" smtClean="0"/>
              <a:t>Fisheries</a:t>
            </a:r>
            <a:r>
              <a:rPr lang="de-DE" dirty="0" smtClean="0"/>
              <a:t> Management </a:t>
            </a:r>
            <a:r>
              <a:rPr lang="de-DE" dirty="0" err="1" smtClean="0"/>
              <a:t>Organizations</a:t>
            </a:r>
            <a:r>
              <a:rPr lang="de-DE" dirty="0" smtClean="0"/>
              <a:t> (RFMOs)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considered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binding</a:t>
            </a:r>
            <a:r>
              <a:rPr lang="de-DE" dirty="0" smtClean="0"/>
              <a:t> UNCLOS </a:t>
            </a:r>
            <a:r>
              <a:rPr lang="de-DE" dirty="0" err="1" smtClean="0"/>
              <a:t>obligation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cooperation</a:t>
            </a:r>
            <a:r>
              <a:rPr lang="de-DE" dirty="0" smtClean="0"/>
              <a:t> in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high </a:t>
            </a:r>
            <a:r>
              <a:rPr lang="de-DE" dirty="0" err="1" smtClean="0"/>
              <a:t>seas</a:t>
            </a:r>
            <a:endParaRPr lang="de-DE" dirty="0" smtClean="0"/>
          </a:p>
          <a:p>
            <a:r>
              <a:rPr lang="de-DE" dirty="0" smtClean="0"/>
              <a:t>As „UNCLOS implementations“, RFMOs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„</a:t>
            </a: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preserve</a:t>
            </a:r>
            <a:r>
              <a:rPr lang="de-DE" dirty="0" smtClean="0"/>
              <a:t> rare </a:t>
            </a:r>
            <a:r>
              <a:rPr lang="de-DE" dirty="0" err="1" smtClean="0"/>
              <a:t>or</a:t>
            </a:r>
            <a:r>
              <a:rPr lang="de-DE" dirty="0" smtClean="0"/>
              <a:t> fragile </a:t>
            </a:r>
            <a:r>
              <a:rPr lang="de-DE" dirty="0" err="1" smtClean="0"/>
              <a:t>ecosystems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habitat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depleted</a:t>
            </a:r>
            <a:r>
              <a:rPr lang="de-DE" dirty="0" smtClean="0"/>
              <a:t>, </a:t>
            </a:r>
            <a:r>
              <a:rPr lang="de-DE" dirty="0" err="1" smtClean="0"/>
              <a:t>threatened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endangered</a:t>
            </a:r>
            <a:r>
              <a:rPr lang="de-DE" dirty="0" smtClean="0"/>
              <a:t> </a:t>
            </a:r>
            <a:r>
              <a:rPr lang="de-DE" dirty="0" err="1" smtClean="0"/>
              <a:t>species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marine </a:t>
            </a:r>
            <a:r>
              <a:rPr lang="de-DE" dirty="0" err="1" smtClean="0"/>
              <a:t>life</a:t>
            </a:r>
            <a:r>
              <a:rPr lang="de-DE" dirty="0" smtClean="0"/>
              <a:t>.“ (UNCLOS </a:t>
            </a:r>
            <a:r>
              <a:rPr lang="de-DE" dirty="0" err="1" smtClean="0"/>
              <a:t>Article</a:t>
            </a:r>
            <a:r>
              <a:rPr lang="de-DE" dirty="0" smtClean="0"/>
              <a:t> 194(5))</a:t>
            </a:r>
          </a:p>
          <a:p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end, FAO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published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Fisheries</a:t>
            </a:r>
            <a:r>
              <a:rPr lang="de-DE" dirty="0" smtClean="0"/>
              <a:t> Guidelines</a:t>
            </a:r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9546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FAO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/>
              <a:t>F</a:t>
            </a:r>
            <a:r>
              <a:rPr lang="de-DE" dirty="0" err="1" smtClean="0"/>
              <a:t>isheries</a:t>
            </a:r>
            <a:r>
              <a:rPr lang="de-DE" dirty="0" smtClean="0"/>
              <a:t> Guidelines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Recommendations</a:t>
            </a:r>
            <a:r>
              <a:rPr lang="de-DE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Reporting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fishing</a:t>
            </a:r>
            <a:r>
              <a:rPr lang="de-DE" dirty="0" smtClean="0"/>
              <a:t> </a:t>
            </a:r>
            <a:r>
              <a:rPr lang="de-DE" dirty="0" err="1" smtClean="0"/>
              <a:t>operations</a:t>
            </a:r>
            <a:r>
              <a:rPr lang="de-DE" dirty="0" smtClean="0"/>
              <a:t>, </a:t>
            </a:r>
            <a:r>
              <a:rPr lang="de-DE" dirty="0" err="1" smtClean="0"/>
              <a:t>including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VMS 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presumably</a:t>
            </a:r>
            <a:r>
              <a:rPr lang="de-DE" dirty="0" smtClean="0"/>
              <a:t> AIS)</a:t>
            </a:r>
          </a:p>
          <a:p>
            <a:r>
              <a:rPr lang="de-DE" dirty="0" err="1" smtClean="0"/>
              <a:t>Conduct</a:t>
            </a:r>
            <a:r>
              <a:rPr lang="de-DE" dirty="0" smtClean="0"/>
              <a:t> </a:t>
            </a:r>
            <a:r>
              <a:rPr lang="de-DE" dirty="0" err="1" smtClean="0"/>
              <a:t>impact</a:t>
            </a:r>
            <a:r>
              <a:rPr lang="de-DE" dirty="0" smtClean="0"/>
              <a:t> </a:t>
            </a:r>
            <a:r>
              <a:rPr lang="de-DE" dirty="0" err="1" smtClean="0"/>
              <a:t>assessments</a:t>
            </a:r>
            <a:endParaRPr lang="de-DE" dirty="0" smtClean="0"/>
          </a:p>
          <a:p>
            <a:r>
              <a:rPr lang="de-DE" dirty="0" err="1" smtClean="0"/>
              <a:t>Identify</a:t>
            </a:r>
            <a:r>
              <a:rPr lang="de-DE" dirty="0" smtClean="0"/>
              <a:t>,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VMEs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likely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contain</a:t>
            </a:r>
            <a:r>
              <a:rPr lang="de-DE" dirty="0" smtClean="0"/>
              <a:t> VMEs</a:t>
            </a:r>
          </a:p>
          <a:p>
            <a:r>
              <a:rPr lang="de-DE" dirty="0" smtClean="0"/>
              <a:t>Close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VMEs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likely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occur</a:t>
            </a:r>
            <a:endParaRPr lang="de-DE" dirty="0" smtClean="0"/>
          </a:p>
          <a:p>
            <a:r>
              <a:rPr lang="de-DE" dirty="0" err="1" smtClean="0"/>
              <a:t>Asks</a:t>
            </a:r>
            <a:r>
              <a:rPr lang="de-DE" dirty="0" smtClean="0"/>
              <a:t> </a:t>
            </a:r>
            <a:r>
              <a:rPr lang="de-DE" dirty="0" err="1" smtClean="0"/>
              <a:t>parties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constitutes</a:t>
            </a:r>
            <a:r>
              <a:rPr lang="de-DE" dirty="0" smtClean="0"/>
              <a:t> an </a:t>
            </a:r>
            <a:r>
              <a:rPr lang="de-DE" dirty="0" err="1" smtClean="0"/>
              <a:t>encounter</a:t>
            </a:r>
            <a:r>
              <a:rPr lang="de-DE" dirty="0" smtClean="0"/>
              <a:t> (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r>
              <a:rPr lang="de-DE" dirty="0" smtClean="0"/>
              <a:t>) </a:t>
            </a:r>
            <a:r>
              <a:rPr lang="de-DE" dirty="0" err="1" smtClean="0"/>
              <a:t>with</a:t>
            </a:r>
            <a:r>
              <a:rPr lang="de-DE" dirty="0" smtClean="0"/>
              <a:t> a VME</a:t>
            </a:r>
          </a:p>
          <a:p>
            <a:r>
              <a:rPr lang="de-DE" dirty="0" smtClean="0"/>
              <a:t>After VME </a:t>
            </a:r>
            <a:r>
              <a:rPr lang="de-DE" dirty="0" err="1" smtClean="0"/>
              <a:t>encounter</a:t>
            </a:r>
            <a:r>
              <a:rPr lang="de-DE" dirty="0" smtClean="0"/>
              <a:t>, </a:t>
            </a:r>
            <a:r>
              <a:rPr lang="de-DE" dirty="0" err="1" smtClean="0"/>
              <a:t>cease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r>
              <a:rPr lang="de-DE" dirty="0" smtClean="0"/>
              <a:t>, </a:t>
            </a:r>
            <a:r>
              <a:rPr lang="de-DE" dirty="0" err="1" smtClean="0"/>
              <a:t>report</a:t>
            </a:r>
            <a:r>
              <a:rPr lang="de-DE" dirty="0" smtClean="0"/>
              <a:t> </a:t>
            </a:r>
            <a:r>
              <a:rPr lang="de-DE" dirty="0" err="1" smtClean="0"/>
              <a:t>encounter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move</a:t>
            </a:r>
            <a:r>
              <a:rPr lang="de-DE" dirty="0" smtClean="0"/>
              <a:t>-on</a:t>
            </a:r>
          </a:p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gear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impact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</a:t>
            </a:r>
          </a:p>
          <a:p>
            <a:pPr marL="0" indent="0">
              <a:buNone/>
            </a:pPr>
            <a:r>
              <a:rPr lang="de-DE" sz="2200" dirty="0" smtClean="0"/>
              <a:t>            (</a:t>
            </a:r>
            <a:r>
              <a:rPr lang="de-DE" sz="2200" dirty="0"/>
              <a:t>Source: </a:t>
            </a:r>
            <a:r>
              <a:rPr lang="de-DE" sz="2200" dirty="0">
                <a:hlinkClick r:id="rId2"/>
              </a:rPr>
              <a:t>http://</a:t>
            </a:r>
            <a:r>
              <a:rPr lang="de-DE" sz="2200" dirty="0" smtClean="0">
                <a:hlinkClick r:id="rId2"/>
              </a:rPr>
              <a:t>www.fao.org/docrep/011/i0816t/i0816t00.HTM</a:t>
            </a:r>
            <a:r>
              <a:rPr lang="de-DE" sz="2200" dirty="0" smtClean="0"/>
              <a:t>, 2009)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709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Binding </a:t>
            </a:r>
            <a:r>
              <a:rPr lang="de-DE" dirty="0" err="1" smtClean="0"/>
              <a:t>regulations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RFMOs relevant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Power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declare</a:t>
            </a:r>
            <a:r>
              <a:rPr lang="de-DE" dirty="0" smtClean="0"/>
              <a:t> </a:t>
            </a:r>
            <a:r>
              <a:rPr lang="de-DE" dirty="0" err="1" smtClean="0"/>
              <a:t>no-fishing</a:t>
            </a:r>
            <a:r>
              <a:rPr lang="de-DE" dirty="0" smtClean="0"/>
              <a:t> </a:t>
            </a:r>
            <a:r>
              <a:rPr lang="de-DE" dirty="0" err="1" smtClean="0"/>
              <a:t>zones</a:t>
            </a:r>
            <a:endParaRPr lang="de-DE" dirty="0" smtClean="0"/>
          </a:p>
          <a:p>
            <a:r>
              <a:rPr lang="de-DE" dirty="0" smtClean="0"/>
              <a:t>Power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prescribe</a:t>
            </a:r>
            <a:r>
              <a:rPr lang="de-DE" dirty="0" smtClean="0"/>
              <a:t> design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allowed</a:t>
            </a:r>
            <a:r>
              <a:rPr lang="de-DE" dirty="0" smtClean="0"/>
              <a:t> </a:t>
            </a:r>
            <a:r>
              <a:rPr lang="de-DE" dirty="0" err="1" smtClean="0"/>
              <a:t>gear</a:t>
            </a:r>
            <a:endParaRPr lang="de-DE" dirty="0" smtClean="0"/>
          </a:p>
          <a:p>
            <a:r>
              <a:rPr lang="de-DE" dirty="0" smtClean="0"/>
              <a:t>Power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require</a:t>
            </a:r>
            <a:r>
              <a:rPr lang="de-DE" dirty="0" smtClean="0"/>
              <a:t> on-board </a:t>
            </a:r>
            <a:r>
              <a:rPr lang="de-DE" dirty="0" err="1" smtClean="0"/>
              <a:t>observer</a:t>
            </a:r>
            <a:r>
              <a:rPr lang="de-DE" dirty="0" smtClean="0"/>
              <a:t> </a:t>
            </a:r>
            <a:r>
              <a:rPr lang="de-DE" dirty="0" err="1" smtClean="0"/>
              <a:t>coverage</a:t>
            </a:r>
            <a:endParaRPr lang="de-DE" dirty="0" smtClean="0"/>
          </a:p>
          <a:p>
            <a:r>
              <a:rPr lang="de-DE" dirty="0" smtClean="0"/>
              <a:t>Power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restrict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r>
              <a:rPr lang="de-DE" dirty="0" smtClean="0"/>
              <a:t> in </a:t>
            </a:r>
            <a:r>
              <a:rPr lang="de-DE" dirty="0" err="1" smtClean="0"/>
              <a:t>previously</a:t>
            </a:r>
            <a:r>
              <a:rPr lang="de-DE" dirty="0" smtClean="0"/>
              <a:t> </a:t>
            </a:r>
            <a:r>
              <a:rPr lang="de-DE" dirty="0" err="1" smtClean="0"/>
              <a:t>assessed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regard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presence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VMEs</a:t>
            </a:r>
          </a:p>
          <a:p>
            <a:r>
              <a:rPr lang="de-DE" dirty="0" err="1" smtClean="0"/>
              <a:t>Requirement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fishing</a:t>
            </a:r>
            <a:r>
              <a:rPr lang="de-DE" dirty="0" smtClean="0"/>
              <a:t> </a:t>
            </a:r>
            <a:r>
              <a:rPr lang="de-DE" dirty="0" err="1" smtClean="0"/>
              <a:t>protocols</a:t>
            </a:r>
            <a:endParaRPr lang="de-DE" dirty="0" smtClean="0"/>
          </a:p>
          <a:p>
            <a:r>
              <a:rPr lang="de-DE" dirty="0" smtClean="0"/>
              <a:t>Power </a:t>
            </a:r>
            <a:r>
              <a:rPr lang="de-DE" dirty="0" err="1" smtClean="0"/>
              <a:t>to</a:t>
            </a:r>
            <a:r>
              <a:rPr lang="de-DE" dirty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thresholds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VME </a:t>
            </a:r>
            <a:r>
              <a:rPr lang="de-DE" dirty="0" err="1" smtClean="0"/>
              <a:t>presence</a:t>
            </a:r>
            <a:r>
              <a:rPr lang="de-DE" dirty="0" smtClean="0"/>
              <a:t> in catch, such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indicator</a:t>
            </a:r>
            <a:r>
              <a:rPr lang="de-DE" dirty="0" smtClean="0"/>
              <a:t> </a:t>
            </a:r>
            <a:r>
              <a:rPr lang="de-DE" dirty="0" err="1" smtClean="0"/>
              <a:t>species</a:t>
            </a:r>
            <a:endParaRPr lang="de-DE" dirty="0" smtClean="0"/>
          </a:p>
          <a:p>
            <a:r>
              <a:rPr lang="de-DE" dirty="0" err="1" smtClean="0"/>
              <a:t>Requirement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„</a:t>
            </a:r>
            <a:r>
              <a:rPr lang="de-DE" dirty="0" err="1" smtClean="0"/>
              <a:t>move</a:t>
            </a:r>
            <a:r>
              <a:rPr lang="de-DE" dirty="0" smtClean="0"/>
              <a:t>-on“ </a:t>
            </a:r>
            <a:r>
              <a:rPr lang="de-DE" dirty="0" err="1" smtClean="0"/>
              <a:t>if</a:t>
            </a:r>
            <a:r>
              <a:rPr lang="de-DE" dirty="0" smtClean="0"/>
              <a:t> VME </a:t>
            </a:r>
            <a:r>
              <a:rPr lang="de-DE" dirty="0" err="1" smtClean="0"/>
              <a:t>thresholds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surpassed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sz="2200" dirty="0" smtClean="0"/>
              <a:t>(</a:t>
            </a:r>
            <a:r>
              <a:rPr lang="de-DE" sz="2200" dirty="0"/>
              <a:t>Source: </a:t>
            </a:r>
            <a:r>
              <a:rPr lang="de-DE" sz="2200" dirty="0" smtClean="0"/>
              <a:t>Review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analysis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int. legal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policy</a:t>
            </a:r>
            <a:r>
              <a:rPr lang="de-DE" sz="2200" dirty="0" smtClean="0"/>
              <a:t> </a:t>
            </a:r>
            <a:r>
              <a:rPr lang="de-DE" sz="2200" dirty="0" err="1" smtClean="0"/>
              <a:t>instruments</a:t>
            </a:r>
            <a:r>
              <a:rPr lang="de-DE" sz="2200" dirty="0" smtClean="0"/>
              <a:t> </a:t>
            </a:r>
            <a:r>
              <a:rPr lang="de-DE" sz="2200" dirty="0" err="1" smtClean="0"/>
              <a:t>related</a:t>
            </a:r>
            <a:r>
              <a:rPr lang="de-DE" sz="2200" dirty="0" smtClean="0"/>
              <a:t> </a:t>
            </a:r>
            <a:r>
              <a:rPr lang="de-DE" sz="2200" dirty="0" err="1" smtClean="0"/>
              <a:t>to</a:t>
            </a:r>
            <a:r>
              <a:rPr lang="de-DE" sz="2200" dirty="0" smtClean="0"/>
              <a:t> </a:t>
            </a:r>
            <a:r>
              <a:rPr lang="de-DE" sz="2200" dirty="0" err="1" smtClean="0"/>
              <a:t>deep-sea</a:t>
            </a:r>
            <a:r>
              <a:rPr lang="de-DE" sz="2200" dirty="0" smtClean="0"/>
              <a:t> </a:t>
            </a:r>
            <a:r>
              <a:rPr lang="de-DE" sz="2200" dirty="0" err="1" smtClean="0"/>
              <a:t>fisheries</a:t>
            </a:r>
            <a:r>
              <a:rPr lang="de-DE" sz="2200" dirty="0"/>
              <a:t> </a:t>
            </a:r>
            <a:r>
              <a:rPr lang="de-DE" sz="2200" dirty="0" err="1" smtClean="0"/>
              <a:t>and</a:t>
            </a:r>
            <a:endParaRPr lang="de-DE" sz="2200" dirty="0" smtClean="0"/>
          </a:p>
          <a:p>
            <a:pPr marL="0" indent="0">
              <a:buNone/>
            </a:pPr>
            <a:r>
              <a:rPr lang="de-DE" sz="2200" dirty="0" smtClean="0"/>
              <a:t>  </a:t>
            </a:r>
            <a:r>
              <a:rPr lang="de-DE" sz="2200" dirty="0" err="1" smtClean="0"/>
              <a:t>biodiversity</a:t>
            </a:r>
            <a:r>
              <a:rPr lang="de-DE" sz="2200" dirty="0" smtClean="0"/>
              <a:t> </a:t>
            </a:r>
            <a:r>
              <a:rPr lang="de-DE" sz="2200" dirty="0" err="1" smtClean="0"/>
              <a:t>conservation</a:t>
            </a:r>
            <a:r>
              <a:rPr lang="de-DE" sz="2200" dirty="0" smtClean="0"/>
              <a:t> in ABNJ, FAO 2017, </a:t>
            </a:r>
            <a:r>
              <a:rPr lang="de-DE" sz="2200" dirty="0" smtClean="0">
                <a:hlinkClick r:id="rId2"/>
              </a:rPr>
              <a:t>http</a:t>
            </a:r>
            <a:r>
              <a:rPr lang="de-DE" sz="2200" dirty="0">
                <a:hlinkClick r:id="rId2"/>
              </a:rPr>
              <a:t>://</a:t>
            </a:r>
            <a:r>
              <a:rPr lang="de-DE" sz="2200" dirty="0" smtClean="0">
                <a:hlinkClick r:id="rId2"/>
              </a:rPr>
              <a:t>www.fao.org/3/a-i7009e.pdf</a:t>
            </a:r>
            <a:r>
              <a:rPr lang="de-DE" sz="2200" dirty="0" smtClean="0"/>
              <a:t>)</a:t>
            </a:r>
            <a:endParaRPr lang="de-DE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6722" y="1709739"/>
            <a:ext cx="9320728" cy="1623270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, </a:t>
            </a:r>
            <a:r>
              <a:rPr lang="de-DE" dirty="0" err="1" smtClean="0"/>
              <a:t>Questions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776352" y="4589463"/>
            <a:ext cx="7571097" cy="1500187"/>
          </a:xfrm>
        </p:spPr>
        <p:txBody>
          <a:bodyPr/>
          <a:lstStyle/>
          <a:p>
            <a:r>
              <a:rPr lang="de-DE" dirty="0" smtClean="0"/>
              <a:t>Rainer </a:t>
            </a:r>
            <a:r>
              <a:rPr lang="de-DE" dirty="0" err="1" smtClean="0"/>
              <a:t>Froese</a:t>
            </a:r>
            <a:endParaRPr lang="de-DE" dirty="0" smtClean="0"/>
          </a:p>
          <a:p>
            <a:r>
              <a:rPr lang="de-DE" dirty="0" smtClean="0"/>
              <a:t>GEOMAR, Kiel</a:t>
            </a:r>
          </a:p>
          <a:p>
            <a:r>
              <a:rPr lang="de-DE" dirty="0" smtClean="0"/>
              <a:t>rfroese@geomar.de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Understanding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ecosystem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000" dirty="0" smtClean="0"/>
              <a:t>(Do </a:t>
            </a:r>
            <a:r>
              <a:rPr lang="de-DE" sz="4000" dirty="0" err="1" smtClean="0"/>
              <a:t>we</a:t>
            </a:r>
            <a:r>
              <a:rPr lang="de-DE" sz="4000" dirty="0" smtClean="0"/>
              <a:t>?)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Extreme environmental </a:t>
            </a:r>
            <a:r>
              <a:rPr lang="de-DE" dirty="0" err="1" smtClean="0"/>
              <a:t>conditions</a:t>
            </a:r>
            <a:r>
              <a:rPr lang="de-DE" dirty="0" smtClean="0"/>
              <a:t>: </a:t>
            </a:r>
            <a:r>
              <a:rPr lang="de-DE" dirty="0" err="1" smtClean="0"/>
              <a:t>Very</a:t>
            </a:r>
            <a:r>
              <a:rPr lang="de-DE" dirty="0" smtClean="0"/>
              <a:t> high </a:t>
            </a:r>
            <a:r>
              <a:rPr lang="de-DE" dirty="0" err="1" smtClean="0"/>
              <a:t>pressure</a:t>
            </a:r>
            <a:r>
              <a:rPr lang="de-DE" dirty="0" smtClean="0"/>
              <a:t>, </a:t>
            </a:r>
            <a:r>
              <a:rPr lang="de-DE" dirty="0" err="1" smtClean="0"/>
              <a:t>cold</a:t>
            </a:r>
            <a:r>
              <a:rPr lang="de-DE" dirty="0" smtClean="0"/>
              <a:t>, </a:t>
            </a:r>
            <a:r>
              <a:rPr lang="de-DE" dirty="0" err="1" smtClean="0"/>
              <a:t>dark</a:t>
            </a:r>
            <a:r>
              <a:rPr lang="de-DE" dirty="0" smtClean="0"/>
              <a:t>,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, limited </a:t>
            </a:r>
            <a:r>
              <a:rPr lang="de-DE" dirty="0" err="1" smtClean="0"/>
              <a:t>food</a:t>
            </a:r>
            <a:r>
              <a:rPr lang="de-DE" dirty="0" smtClean="0"/>
              <a:t>, limited </a:t>
            </a:r>
            <a:r>
              <a:rPr lang="de-DE" dirty="0" err="1" smtClean="0"/>
              <a:t>oxygen</a:t>
            </a:r>
            <a:r>
              <a:rPr lang="de-DE" dirty="0" smtClean="0"/>
              <a:t>, high </a:t>
            </a:r>
            <a:r>
              <a:rPr lang="de-DE" dirty="0" err="1" smtClean="0"/>
              <a:t>future</a:t>
            </a:r>
            <a:r>
              <a:rPr lang="de-DE" dirty="0" smtClean="0"/>
              <a:t> CO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loads</a:t>
            </a:r>
            <a:endParaRPr lang="de-DE" dirty="0" smtClean="0"/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primary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(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r>
              <a:rPr lang="de-DE" dirty="0" smtClean="0"/>
              <a:t>). </a:t>
            </a:r>
            <a:r>
              <a:rPr lang="de-DE" dirty="0" err="1"/>
              <a:t>E</a:t>
            </a:r>
            <a:r>
              <a:rPr lang="de-DE" dirty="0" err="1" smtClean="0"/>
              <a:t>xcept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food</a:t>
            </a:r>
            <a:r>
              <a:rPr lang="de-DE" dirty="0" smtClean="0"/>
              <a:t> </a:t>
            </a:r>
            <a:r>
              <a:rPr lang="de-DE" dirty="0" err="1" smtClean="0"/>
              <a:t>chains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chemosynthetic</a:t>
            </a:r>
            <a:r>
              <a:rPr lang="de-DE" dirty="0" smtClean="0"/>
              <a:t> </a:t>
            </a:r>
            <a:r>
              <a:rPr lang="de-DE" dirty="0" err="1" smtClean="0"/>
              <a:t>bacteria</a:t>
            </a:r>
            <a:r>
              <a:rPr lang="de-DE" dirty="0" smtClean="0"/>
              <a:t> (e.g. at thermal </a:t>
            </a:r>
            <a:r>
              <a:rPr lang="de-DE" dirty="0" err="1" smtClean="0"/>
              <a:t>vents</a:t>
            </a:r>
            <a:r>
              <a:rPr lang="de-DE" dirty="0" smtClean="0"/>
              <a:t>), all </a:t>
            </a:r>
            <a:r>
              <a:rPr lang="de-DE" dirty="0" err="1" smtClean="0"/>
              <a:t>life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</a:t>
            </a:r>
            <a:r>
              <a:rPr lang="de-DE" dirty="0" err="1" smtClean="0"/>
              <a:t>depend</a:t>
            </a:r>
            <a:r>
              <a:rPr lang="de-DE" dirty="0" smtClean="0"/>
              <a:t> on </a:t>
            </a:r>
            <a:r>
              <a:rPr lang="de-DE" dirty="0" err="1" smtClean="0"/>
              <a:t>organic</a:t>
            </a:r>
            <a:r>
              <a:rPr lang="de-DE" dirty="0" smtClean="0"/>
              <a:t> matter (</a:t>
            </a:r>
            <a:r>
              <a:rPr lang="de-DE" dirty="0" err="1" smtClean="0"/>
              <a:t>fecal</a:t>
            </a:r>
            <a:r>
              <a:rPr lang="de-DE" dirty="0" smtClean="0"/>
              <a:t> </a:t>
            </a:r>
            <a:r>
              <a:rPr lang="de-DE" dirty="0" err="1" smtClean="0"/>
              <a:t>pellets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whale</a:t>
            </a:r>
            <a:r>
              <a:rPr lang="de-DE" dirty="0" smtClean="0"/>
              <a:t>-falls) </a:t>
            </a:r>
            <a:r>
              <a:rPr lang="de-DE" dirty="0" err="1" smtClean="0"/>
              <a:t>sinking</a:t>
            </a:r>
            <a:r>
              <a:rPr lang="de-DE" dirty="0" smtClean="0"/>
              <a:t> down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endParaRPr lang="de-DE" dirty="0" smtClean="0"/>
          </a:p>
          <a:p>
            <a:r>
              <a:rPr lang="de-DE" dirty="0" smtClean="0"/>
              <a:t>High </a:t>
            </a:r>
            <a:r>
              <a:rPr lang="de-DE" dirty="0" err="1" smtClean="0"/>
              <a:t>longevity</a:t>
            </a:r>
            <a:r>
              <a:rPr lang="de-DE" dirty="0" smtClean="0"/>
              <a:t> (&gt; 100 </a:t>
            </a:r>
            <a:r>
              <a:rPr lang="de-DE" dirty="0" err="1" smtClean="0"/>
              <a:t>years</a:t>
            </a:r>
            <a:r>
              <a:rPr lang="de-DE" dirty="0" smtClean="0"/>
              <a:t> in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organisms</a:t>
            </a:r>
            <a:r>
              <a:rPr lang="de-DE" dirty="0" smtClean="0"/>
              <a:t>), </a:t>
            </a:r>
            <a:r>
              <a:rPr lang="de-DE" dirty="0" err="1" smtClean="0"/>
              <a:t>late</a:t>
            </a:r>
            <a:r>
              <a:rPr lang="de-DE" dirty="0" smtClean="0"/>
              <a:t> </a:t>
            </a:r>
            <a:r>
              <a:rPr lang="de-DE" dirty="0" err="1" smtClean="0"/>
              <a:t>maturity</a:t>
            </a:r>
            <a:r>
              <a:rPr lang="de-DE" dirty="0" smtClean="0"/>
              <a:t>,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times</a:t>
            </a:r>
            <a:r>
              <a:rPr lang="de-DE" dirty="0" smtClean="0"/>
              <a:t>,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reproductive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endParaRPr lang="de-DE" dirty="0" smtClean="0"/>
          </a:p>
          <a:p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adaptability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resilience</a:t>
            </a:r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7" y="1489931"/>
            <a:ext cx="11996163" cy="53756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6352" y="365125"/>
            <a:ext cx="7577447" cy="1325563"/>
          </a:xfrm>
        </p:spPr>
        <p:txBody>
          <a:bodyPr/>
          <a:lstStyle/>
          <a:p>
            <a:r>
              <a:rPr lang="de-DE" dirty="0" smtClean="0"/>
              <a:t>26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later</a:t>
            </a:r>
            <a:r>
              <a:rPr lang="de-DE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Greenland</a:t>
            </a:r>
            <a:r>
              <a:rPr lang="de-DE" dirty="0" smtClean="0"/>
              <a:t> </a:t>
            </a:r>
            <a:r>
              <a:rPr lang="de-DE" dirty="0" err="1" smtClean="0"/>
              <a:t>shark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live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500 </a:t>
            </a:r>
            <a:r>
              <a:rPr lang="de-DE" dirty="0" err="1" smtClean="0"/>
              <a:t>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337" y="1714499"/>
            <a:ext cx="8957513" cy="5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ecosystem</a:t>
            </a:r>
            <a:r>
              <a:rPr lang="de-DE" dirty="0" smtClean="0"/>
              <a:t> </a:t>
            </a:r>
            <a:r>
              <a:rPr lang="de-DE" dirty="0" err="1" smtClean="0"/>
              <a:t>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Waste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: </a:t>
            </a:r>
            <a:r>
              <a:rPr lang="de-DE" dirty="0" err="1" smtClean="0"/>
              <a:t>specialized</a:t>
            </a:r>
            <a:r>
              <a:rPr lang="de-DE" dirty="0" smtClean="0"/>
              <a:t> </a:t>
            </a:r>
            <a:r>
              <a:rPr lang="de-DE" dirty="0" err="1" smtClean="0"/>
              <a:t>organisms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treatment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safe</a:t>
            </a:r>
            <a:r>
              <a:rPr lang="de-DE" dirty="0" smtClean="0"/>
              <a:t> </a:t>
            </a:r>
            <a:r>
              <a:rPr lang="de-DE" dirty="0" err="1" smtClean="0"/>
              <a:t>depositing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organic</a:t>
            </a:r>
            <a:r>
              <a:rPr lang="de-DE" dirty="0" smtClean="0"/>
              <a:t> material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constantly</a:t>
            </a:r>
            <a:r>
              <a:rPr lang="de-DE" dirty="0" smtClean="0"/>
              <a:t> </a:t>
            </a:r>
            <a:r>
              <a:rPr lang="de-DE" dirty="0" err="1" smtClean="0"/>
              <a:t>rains</a:t>
            </a:r>
            <a:r>
              <a:rPr lang="de-DE" dirty="0" smtClean="0"/>
              <a:t> down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,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whales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fecal</a:t>
            </a:r>
            <a:r>
              <a:rPr lang="de-DE" dirty="0" smtClean="0"/>
              <a:t> </a:t>
            </a:r>
            <a:r>
              <a:rPr lang="de-DE" dirty="0" err="1" smtClean="0"/>
              <a:t>pellets</a:t>
            </a:r>
            <a:r>
              <a:rPr lang="de-DE" dirty="0" smtClean="0"/>
              <a:t>. 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possibly</a:t>
            </a:r>
            <a:r>
              <a:rPr lang="de-DE" dirty="0" smtClean="0"/>
              <a:t> </a:t>
            </a:r>
            <a:r>
              <a:rPr lang="de-DE" dirty="0" err="1" smtClean="0"/>
              <a:t>go</a:t>
            </a:r>
            <a:r>
              <a:rPr lang="de-DE" dirty="0" smtClean="0"/>
              <a:t> </a:t>
            </a:r>
            <a:r>
              <a:rPr lang="de-DE" dirty="0" err="1" smtClean="0"/>
              <a:t>wrong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? </a:t>
            </a:r>
            <a:r>
              <a:rPr lang="de-DE" dirty="0" err="1" smtClean="0"/>
              <a:t>Without</a:t>
            </a:r>
            <a:r>
              <a:rPr lang="de-DE" dirty="0" smtClean="0"/>
              <a:t> a well-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ecosystem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stuff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sinks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bottom</a:t>
            </a:r>
            <a:r>
              <a:rPr lang="de-DE" dirty="0" smtClean="0"/>
              <a:t> </a:t>
            </a:r>
            <a:r>
              <a:rPr lang="de-DE" dirty="0" err="1" smtClean="0"/>
              <a:t>decays</a:t>
            </a:r>
            <a:r>
              <a:rPr lang="de-DE" dirty="0" smtClean="0"/>
              <a:t>, 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forming</a:t>
            </a:r>
            <a:r>
              <a:rPr lang="de-DE" dirty="0" smtClean="0"/>
              <a:t> </a:t>
            </a:r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microbial</a:t>
            </a:r>
            <a:r>
              <a:rPr lang="de-DE" dirty="0" smtClean="0"/>
              <a:t> </a:t>
            </a:r>
            <a:r>
              <a:rPr lang="de-DE" dirty="0" err="1" smtClean="0"/>
              <a:t>mats</a:t>
            </a:r>
            <a:r>
              <a:rPr lang="de-DE" dirty="0" smtClean="0"/>
              <a:t> </a:t>
            </a:r>
            <a:r>
              <a:rPr lang="de-DE" dirty="0" err="1" smtClean="0"/>
              <a:t>producing</a:t>
            </a:r>
            <a:r>
              <a:rPr lang="de-DE" dirty="0" smtClean="0"/>
              <a:t> hydrogen </a:t>
            </a:r>
            <a:r>
              <a:rPr lang="de-DE" dirty="0" err="1" smtClean="0"/>
              <a:t>sulfide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methane</a:t>
            </a:r>
            <a:r>
              <a:rPr lang="de-DE" dirty="0" smtClean="0"/>
              <a:t>.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too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gas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formed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mats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‚</a:t>
            </a:r>
            <a:r>
              <a:rPr lang="de-DE" dirty="0" err="1" smtClean="0"/>
              <a:t>explode</a:t>
            </a:r>
            <a:r>
              <a:rPr lang="de-DE" dirty="0" smtClean="0"/>
              <a:t>‘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release</a:t>
            </a:r>
            <a:r>
              <a:rPr lang="de-DE" dirty="0" smtClean="0"/>
              <a:t> </a:t>
            </a:r>
            <a:r>
              <a:rPr lang="de-DE" dirty="0" err="1" smtClean="0"/>
              <a:t>toxic</a:t>
            </a:r>
            <a:r>
              <a:rPr lang="de-DE" dirty="0" smtClean="0"/>
              <a:t> gas </a:t>
            </a:r>
            <a:r>
              <a:rPr lang="de-DE" dirty="0" err="1" smtClean="0"/>
              <a:t>with</a:t>
            </a:r>
            <a:r>
              <a:rPr lang="de-DE" dirty="0" smtClean="0"/>
              <a:t> subsequent </a:t>
            </a:r>
            <a:r>
              <a:rPr lang="de-DE" dirty="0" err="1" smtClean="0"/>
              <a:t>fish</a:t>
            </a:r>
            <a:r>
              <a:rPr lang="de-DE" dirty="0" smtClean="0"/>
              <a:t> </a:t>
            </a:r>
            <a:r>
              <a:rPr lang="de-DE" dirty="0" err="1" smtClean="0"/>
              <a:t>kills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hazards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release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amounts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heat-trapping</a:t>
            </a:r>
            <a:r>
              <a:rPr lang="de-DE" dirty="0" smtClean="0"/>
              <a:t> </a:t>
            </a:r>
            <a:r>
              <a:rPr lang="de-DE" dirty="0" err="1" smtClean="0"/>
              <a:t>methane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atmosphere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7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Environmental </a:t>
            </a:r>
            <a:r>
              <a:rPr lang="de-DE" dirty="0" err="1" smtClean="0"/>
              <a:t>impact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deep-sea</a:t>
            </a:r>
            <a:r>
              <a:rPr lang="de-DE" dirty="0" smtClean="0"/>
              <a:t> </a:t>
            </a:r>
            <a:r>
              <a:rPr lang="de-DE" dirty="0" err="1" smtClean="0"/>
              <a:t>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mining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foreseen</a:t>
            </a:r>
            <a:r>
              <a:rPr lang="de-DE" dirty="0" smtClean="0"/>
              <a:t>:</a:t>
            </a:r>
          </a:p>
          <a:p>
            <a:r>
              <a:rPr lang="de-DE" dirty="0" smtClean="0"/>
              <a:t>„Massive </a:t>
            </a:r>
            <a:r>
              <a:rPr lang="de-DE" dirty="0" err="1" smtClean="0"/>
              <a:t>sulphide</a:t>
            </a:r>
            <a:r>
              <a:rPr lang="de-DE" dirty="0" smtClean="0"/>
              <a:t> </a:t>
            </a:r>
            <a:r>
              <a:rPr lang="de-DE" dirty="0" err="1" smtClean="0"/>
              <a:t>mining</a:t>
            </a:r>
            <a:r>
              <a:rPr lang="de-DE" dirty="0" smtClean="0"/>
              <a:t>“ </a:t>
            </a:r>
            <a:r>
              <a:rPr lang="de-DE" dirty="0" err="1" smtClean="0"/>
              <a:t>removes</a:t>
            </a:r>
            <a:r>
              <a:rPr lang="de-DE" dirty="0" smtClean="0"/>
              <a:t> </a:t>
            </a:r>
            <a:r>
              <a:rPr lang="de-DE" dirty="0" err="1" smtClean="0"/>
              <a:t>inactive</a:t>
            </a:r>
            <a:r>
              <a:rPr lang="de-DE" dirty="0" smtClean="0"/>
              <a:t> hydrothermal </a:t>
            </a:r>
            <a:r>
              <a:rPr lang="de-DE" dirty="0" err="1" smtClean="0"/>
              <a:t>vents</a:t>
            </a:r>
            <a:r>
              <a:rPr lang="de-DE" dirty="0" smtClean="0"/>
              <a:t> 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mount</a:t>
            </a:r>
            <a:r>
              <a:rPr lang="de-DE" dirty="0" smtClean="0"/>
              <a:t> </a:t>
            </a:r>
            <a:r>
              <a:rPr lang="de-DE" dirty="0" err="1" smtClean="0"/>
              <a:t>skinning</a:t>
            </a:r>
            <a:r>
              <a:rPr lang="de-DE" dirty="0" smtClean="0"/>
              <a:t>“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cobalt-rich</a:t>
            </a:r>
            <a:r>
              <a:rPr lang="de-DE" dirty="0" smtClean="0"/>
              <a:t> </a:t>
            </a:r>
            <a:r>
              <a:rPr lang="de-DE" dirty="0" err="1" smtClean="0"/>
              <a:t>crusts</a:t>
            </a:r>
            <a:endParaRPr lang="de-DE" dirty="0" smtClean="0"/>
          </a:p>
          <a:p>
            <a:r>
              <a:rPr lang="de-DE" dirty="0" err="1" smtClean="0"/>
              <a:t>Collecting</a:t>
            </a:r>
            <a:r>
              <a:rPr lang="de-DE" dirty="0" smtClean="0"/>
              <a:t> (= </a:t>
            </a:r>
            <a:r>
              <a:rPr lang="de-DE" dirty="0" err="1" smtClean="0"/>
              <a:t>pumping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) </a:t>
            </a:r>
            <a:r>
              <a:rPr lang="de-DE" dirty="0" err="1" smtClean="0"/>
              <a:t>of</a:t>
            </a:r>
            <a:r>
              <a:rPr lang="de-DE" dirty="0" smtClean="0"/>
              <a:t> polymetallic </a:t>
            </a:r>
            <a:r>
              <a:rPr lang="de-DE" dirty="0" err="1" smtClean="0"/>
              <a:t>nodules</a:t>
            </a: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9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" y="1"/>
            <a:ext cx="1243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7" y="35627"/>
            <a:ext cx="11997681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787</Words>
  <Application>Microsoft Office PowerPoint</Application>
  <PresentationFormat>Widescreen</PresentationFormat>
  <Paragraphs>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Bewertungskriterien für Umweltschutz in der Hochseefischerei</vt:lpstr>
      <vt:lpstr>Overview</vt:lpstr>
      <vt:lpstr>Understanding the deep-sea ecosystem (Do we?)</vt:lpstr>
      <vt:lpstr>26 years later…</vt:lpstr>
      <vt:lpstr>The Greenland shark may live up to 500 years</vt:lpstr>
      <vt:lpstr>Deep-sea ecosystem service</vt:lpstr>
      <vt:lpstr>Environmental impact of deep-sea mining</vt:lpstr>
      <vt:lpstr>PowerPoint Presentation</vt:lpstr>
      <vt:lpstr>PowerPoint Presentation</vt:lpstr>
      <vt:lpstr>PowerPoint Presentation</vt:lpstr>
      <vt:lpstr>PowerPoint Presentation</vt:lpstr>
      <vt:lpstr>Vulnerable Marine Ecosystems (VME) in the deep-sea</vt:lpstr>
      <vt:lpstr>Geodia sponges are considered an indicator species for VMEs</vt:lpstr>
      <vt:lpstr>Louisville Seamount showing corals and associated fauna including sea stars, feather stars, and fish. </vt:lpstr>
      <vt:lpstr>Dense emerging fauna: Seapen field</vt:lpstr>
      <vt:lpstr>Life at vents and seeps</vt:lpstr>
      <vt:lpstr>Seacucumber at a nodule field</vt:lpstr>
      <vt:lpstr>Impact of collector mining on VMEs</vt:lpstr>
      <vt:lpstr>Monitoring requirements</vt:lpstr>
      <vt:lpstr>Environmental regulations for deep-sea fishing</vt:lpstr>
      <vt:lpstr>FAO Deep-sea Fisheries Guidelines (Recommendations) </vt:lpstr>
      <vt:lpstr>Binding regulations of RFMOs relevant for deep-sea fishing</vt:lpstr>
      <vt:lpstr>Thank You,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Froese, Rainer</dc:creator>
  <cp:lastModifiedBy>Froese, Rainer</cp:lastModifiedBy>
  <cp:revision>39</cp:revision>
  <dcterms:created xsi:type="dcterms:W3CDTF">2019-01-24T08:23:02Z</dcterms:created>
  <dcterms:modified xsi:type="dcterms:W3CDTF">2019-06-20T08:53:42Z</dcterms:modified>
</cp:coreProperties>
</file>