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59" r:id="rId6"/>
    <p:sldId id="258" r:id="rId7"/>
    <p:sldId id="287" r:id="rId8"/>
    <p:sldId id="276" r:id="rId9"/>
    <p:sldId id="277" r:id="rId10"/>
    <p:sldId id="278" r:id="rId11"/>
    <p:sldId id="282" r:id="rId12"/>
    <p:sldId id="280" r:id="rId13"/>
    <p:sldId id="281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4" autoAdjust="0"/>
  </p:normalViewPr>
  <p:slideViewPr>
    <p:cSldViewPr>
      <p:cViewPr varScale="1">
        <p:scale>
          <a:sx n="71" d="100"/>
          <a:sy n="71" d="100"/>
        </p:scale>
        <p:origin x="-64" y="-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5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02DF-F6A1-41C7-9550-6333BB80FE2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hbase.de/rfroe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Approaches for the Management of Data-Limited Stocks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endParaRPr lang="en-US" dirty="0" smtClean="0"/>
          </a:p>
          <a:p>
            <a:r>
              <a:rPr lang="en-US" dirty="0" smtClean="0"/>
              <a:t>GEOMAR</a:t>
            </a:r>
          </a:p>
          <a:p>
            <a:r>
              <a:rPr lang="en-US" dirty="0" smtClean="0"/>
              <a:t>Rethinking paradigms &amp; approaches in fisheries research </a:t>
            </a:r>
          </a:p>
          <a:p>
            <a:r>
              <a:rPr lang="en-US" dirty="0" smtClean="0"/>
              <a:t>ZMT, Bremen, 20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2" y="1323299"/>
            <a:ext cx="8150710" cy="441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Size matters: fishing with </a:t>
            </a:r>
            <a:r>
              <a:rPr lang="en-US" sz="3600" i="1" dirty="0" smtClean="0"/>
              <a:t>F=M </a:t>
            </a:r>
            <a:r>
              <a:rPr lang="en-US" sz="4000" dirty="0" smtClean="0"/>
              <a:t>starting at </a:t>
            </a:r>
            <a:r>
              <a:rPr lang="en-US" sz="3600" i="1" dirty="0" err="1"/>
              <a:t>L</a:t>
            </a:r>
            <a:r>
              <a:rPr lang="en-US" sz="3600" i="1" baseline="-25000" dirty="0" err="1"/>
              <a:t>copt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377" y="5736250"/>
            <a:ext cx="8260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Biomass of a cohort (of North Sea cod) without fishing (solid line), with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i="1" baseline="-25000" dirty="0"/>
              <a:t> </a:t>
            </a:r>
            <a:r>
              <a:rPr lang="en-US" dirty="0" smtClean="0"/>
              <a:t>fishing </a:t>
            </a:r>
          </a:p>
          <a:p>
            <a:r>
              <a:rPr lang="en-US" dirty="0" smtClean="0"/>
              <a:t>(dotted line), and with fishing at </a:t>
            </a:r>
            <a:r>
              <a:rPr lang="en-US" i="1" dirty="0" smtClean="0"/>
              <a:t>F</a:t>
            </a:r>
            <a:r>
              <a:rPr lang="en-US" dirty="0" smtClean="0"/>
              <a:t>=</a:t>
            </a:r>
            <a:r>
              <a:rPr lang="en-US" i="1" dirty="0" smtClean="0"/>
              <a:t>M</a:t>
            </a:r>
            <a:r>
              <a:rPr lang="en-US" dirty="0" smtClean="0"/>
              <a:t>= 0.21 starting at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i="1" baseline="-25000" dirty="0" smtClean="0"/>
              <a:t> </a:t>
            </a:r>
            <a:r>
              <a:rPr lang="en-US" dirty="0" smtClean="0"/>
              <a:t>(dashed line), which leads</a:t>
            </a:r>
          </a:p>
          <a:p>
            <a:r>
              <a:rPr lang="en-US" dirty="0"/>
              <a:t>t</a:t>
            </a:r>
            <a:r>
              <a:rPr lang="en-US" dirty="0" smtClean="0"/>
              <a:t>o a mean length of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in the catch and in the exploited part of the population.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30114" y="1988840"/>
            <a:ext cx="97210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Impact of Fishing on Size Structure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2" y="988602"/>
            <a:ext cx="7027383" cy="445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01208"/>
            <a:ext cx="88946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frequency distribution without fishing (bold line), with </a:t>
            </a:r>
            <a:r>
              <a:rPr lang="en-US" i="1" dirty="0" smtClean="0"/>
              <a:t>F</a:t>
            </a:r>
            <a:r>
              <a:rPr lang="en-US" dirty="0" smtClean="0"/>
              <a:t>=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fishing after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i="1" baseline="-25000" dirty="0" smtClean="0"/>
              <a:t> 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and with </a:t>
            </a:r>
            <a:r>
              <a:rPr lang="en-US" i="1" dirty="0" smtClean="0"/>
              <a:t>F=M</a:t>
            </a:r>
            <a:r>
              <a:rPr lang="en-US" dirty="0" smtClean="0"/>
              <a:t> fishing after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dirty="0" smtClean="0"/>
              <a:t>. </a:t>
            </a:r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r>
              <a:rPr lang="en-US" dirty="0" smtClean="0"/>
              <a:t> is the length where 90% of the females reach maturity, </a:t>
            </a:r>
          </a:p>
          <a:p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is the “most important length in adult  life”. Under </a:t>
            </a:r>
            <a:r>
              <a:rPr lang="en-US" i="1" dirty="0" err="1"/>
              <a:t>L</a:t>
            </a:r>
            <a:r>
              <a:rPr lang="en-US" i="1" baseline="-25000" dirty="0" err="1"/>
              <a:t>copt</a:t>
            </a:r>
            <a:r>
              <a:rPr lang="en-US" dirty="0" smtClean="0"/>
              <a:t> fishing, all fish reach maturity</a:t>
            </a:r>
          </a:p>
          <a:p>
            <a:r>
              <a:rPr lang="en-US" dirty="0" smtClean="0"/>
              <a:t>and about 2/3 of the fish reach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, compared to no fishing. Under </a:t>
            </a:r>
            <a:r>
              <a:rPr lang="en-US" dirty="0" err="1" smtClean="0"/>
              <a:t>Fmsy</a:t>
            </a:r>
            <a:r>
              <a:rPr lang="en-US" dirty="0" smtClean="0"/>
              <a:t> fishing, only about</a:t>
            </a:r>
          </a:p>
          <a:p>
            <a:r>
              <a:rPr lang="en-US" dirty="0" smtClean="0"/>
              <a:t>2/3 of the fish reach maturity and only 1/3 reach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65423" y="3439633"/>
            <a:ext cx="28803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581959" cy="512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How effective is </a:t>
            </a:r>
            <a:r>
              <a:rPr lang="en-US" i="1" dirty="0" err="1"/>
              <a:t>L</a:t>
            </a:r>
            <a:r>
              <a:rPr lang="en-US" i="1" baseline="-25000" dirty="0" err="1"/>
              <a:t>copt</a:t>
            </a:r>
            <a:r>
              <a:rPr lang="en-US" dirty="0" smtClean="0"/>
              <a:t> fishing?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805264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yield (=catch) as a function of </a:t>
            </a:r>
            <a:r>
              <a:rPr lang="en-US" i="1" dirty="0" smtClean="0"/>
              <a:t>F;</a:t>
            </a:r>
            <a:r>
              <a:rPr lang="en-US" dirty="0" smtClean="0"/>
              <a:t> 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cmax</a:t>
            </a:r>
            <a:r>
              <a:rPr lang="en-US" i="1" baseline="-25000" dirty="0" smtClean="0"/>
              <a:t> </a:t>
            </a:r>
            <a:r>
              <a:rPr lang="en-US" dirty="0" smtClean="0"/>
              <a:t>and </a:t>
            </a:r>
            <a:r>
              <a:rPr lang="en-US" i="1" dirty="0" err="1"/>
              <a:t>L</a:t>
            </a:r>
            <a:r>
              <a:rPr lang="en-US" i="1" baseline="-25000" dirty="0" err="1"/>
              <a:t>copt</a:t>
            </a:r>
            <a:r>
              <a:rPr lang="en-US" i="1" baseline="-25000" dirty="0"/>
              <a:t> </a:t>
            </a:r>
            <a:r>
              <a:rPr lang="en-US" dirty="0" smtClean="0"/>
              <a:t> give practically the same catch.</a:t>
            </a:r>
          </a:p>
          <a:p>
            <a:r>
              <a:rPr lang="en-US" dirty="0" smtClean="0"/>
              <a:t>Fishing with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i="1" baseline="-25000" dirty="0" smtClean="0"/>
              <a:t> </a:t>
            </a:r>
            <a:r>
              <a:rPr lang="en-US" dirty="0" smtClean="0"/>
              <a:t>= 0.19 starting at </a:t>
            </a:r>
            <a:r>
              <a:rPr lang="en-US" i="1" dirty="0" err="1"/>
              <a:t>L</a:t>
            </a:r>
            <a:r>
              <a:rPr lang="en-US" i="1" baseline="-25000" dirty="0" err="1"/>
              <a:t>l</a:t>
            </a:r>
            <a:r>
              <a:rPr lang="en-US" dirty="0" smtClean="0"/>
              <a:t> will not result in the maximum sustainable yield (</a:t>
            </a:r>
            <a:r>
              <a:rPr lang="en-US" i="1" dirty="0" smtClean="0"/>
              <a:t>MSY</a:t>
            </a:r>
            <a:r>
              <a:rPr lang="en-US" dirty="0" smtClean="0"/>
              <a:t>).</a:t>
            </a:r>
          </a:p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dirty="0" smtClean="0"/>
              <a:t> is the minimum legal landing length and </a:t>
            </a:r>
            <a:r>
              <a:rPr lang="en-US" i="1" dirty="0" smtClean="0"/>
              <a:t>F</a:t>
            </a:r>
            <a:r>
              <a:rPr lang="en-US" i="1" baseline="-25000" dirty="0" smtClean="0"/>
              <a:t>2012</a:t>
            </a:r>
            <a:r>
              <a:rPr lang="en-US" dirty="0" smtClean="0"/>
              <a:t> is the actual </a:t>
            </a:r>
            <a:r>
              <a:rPr lang="en-US" i="1" dirty="0" smtClean="0"/>
              <a:t>F</a:t>
            </a:r>
            <a:r>
              <a:rPr lang="en-US" dirty="0" smtClean="0"/>
              <a:t> in 2012 [YpR_1.xlsl]  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1916832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09089" y="2461169"/>
            <a:ext cx="360040" cy="2796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948671"/>
            <a:ext cx="7556671" cy="509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How effective is </a:t>
            </a:r>
            <a:r>
              <a:rPr lang="en-US" i="1" dirty="0" err="1"/>
              <a:t>L</a:t>
            </a:r>
            <a:r>
              <a:rPr lang="en-US" i="1" baseline="-25000" dirty="0" err="1"/>
              <a:t>copt</a:t>
            </a:r>
            <a:r>
              <a:rPr lang="en-US" dirty="0" smtClean="0"/>
              <a:t> fishing?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949280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Biomass as a function of </a:t>
            </a:r>
            <a:r>
              <a:rPr lang="en-US" i="1" dirty="0" smtClean="0"/>
              <a:t>F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i="1" baseline="-25000" dirty="0" smtClean="0"/>
              <a:t> </a:t>
            </a:r>
            <a:r>
              <a:rPr lang="en-US" dirty="0" smtClean="0"/>
              <a:t>results in the highest biomass for any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Fishing with </a:t>
            </a:r>
            <a:r>
              <a:rPr lang="en-US" i="1" dirty="0" smtClean="0"/>
              <a:t>F </a:t>
            </a:r>
            <a:r>
              <a:rPr lang="en-US" dirty="0" smtClean="0"/>
              <a:t>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starting at </a:t>
            </a:r>
            <a:r>
              <a:rPr lang="en-US" i="1" dirty="0" err="1"/>
              <a:t>L</a:t>
            </a:r>
            <a:r>
              <a:rPr lang="en-US" i="1" baseline="-25000" dirty="0" err="1"/>
              <a:t>l</a:t>
            </a:r>
            <a:r>
              <a:rPr lang="en-US" dirty="0" smtClean="0"/>
              <a:t> will not rebuild stock biomass to </a:t>
            </a:r>
            <a:r>
              <a:rPr lang="en-US" i="1" dirty="0" smtClean="0"/>
              <a:t>MSY</a:t>
            </a:r>
            <a:r>
              <a:rPr lang="en-US" dirty="0" smtClean="0"/>
              <a:t>-levels .</a:t>
            </a:r>
          </a:p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dirty="0" smtClean="0"/>
              <a:t> is the minimum legal landing length and </a:t>
            </a:r>
            <a:r>
              <a:rPr lang="en-US" i="1" dirty="0" smtClean="0"/>
              <a:t>F</a:t>
            </a:r>
            <a:r>
              <a:rPr lang="en-US" i="1" baseline="-25000" dirty="0" smtClean="0"/>
              <a:t>2012</a:t>
            </a:r>
            <a:r>
              <a:rPr lang="en-US" dirty="0" smtClean="0"/>
              <a:t> is the actual </a:t>
            </a:r>
            <a:r>
              <a:rPr lang="en-US" i="1" dirty="0" smtClean="0"/>
              <a:t>F</a:t>
            </a:r>
            <a:r>
              <a:rPr lang="en-US" dirty="0" smtClean="0"/>
              <a:t> in 2012 [YpR_1.xlsl]  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43808" y="2636912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82216" y="3728067"/>
            <a:ext cx="32403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Matters: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-fishing with current low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i="1" baseline="-25000" dirty="0" smtClean="0"/>
              <a:t> </a:t>
            </a:r>
            <a:r>
              <a:rPr lang="en-US" dirty="0" smtClean="0"/>
              <a:t>will not result in </a:t>
            </a:r>
            <a:r>
              <a:rPr lang="en-US" i="1" dirty="0" smtClean="0"/>
              <a:t>MSY</a:t>
            </a:r>
            <a:r>
              <a:rPr lang="en-US" dirty="0" smtClean="0"/>
              <a:t> and will not rebuild stocks to the biomass that can produce </a:t>
            </a:r>
            <a:r>
              <a:rPr lang="en-US" i="1" dirty="0" smtClean="0"/>
              <a:t>MSY</a:t>
            </a:r>
            <a:endParaRPr lang="en-US" dirty="0" smtClean="0"/>
          </a:p>
          <a:p>
            <a:r>
              <a:rPr lang="en-US" dirty="0" smtClean="0"/>
              <a:t>Fishing with </a:t>
            </a:r>
            <a:r>
              <a:rPr lang="en-US" i="1" dirty="0" smtClean="0"/>
              <a:t>F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err="1"/>
              <a:t>L</a:t>
            </a:r>
            <a:r>
              <a:rPr lang="en-US" i="1" baseline="-25000" dirty="0" err="1"/>
              <a:t>c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i="1" baseline="-25000" dirty="0" smtClean="0"/>
              <a:t> </a:t>
            </a:r>
            <a:r>
              <a:rPr lang="en-US" dirty="0" smtClean="0"/>
              <a:t>results in higher catches, higher CPUE, lower cost of fishing, more large fish, and low impact on size structure</a:t>
            </a:r>
          </a:p>
          <a:p>
            <a:r>
              <a:rPr lang="en-US" dirty="0" smtClean="0"/>
              <a:t>For ecosystem-based management, chose </a:t>
            </a:r>
            <a:r>
              <a:rPr lang="en-US" i="1" dirty="0" smtClean="0"/>
              <a:t>F</a:t>
            </a:r>
            <a:r>
              <a:rPr lang="en-US" dirty="0" smtClean="0"/>
              <a:t> = 0.75 </a:t>
            </a:r>
            <a:r>
              <a:rPr lang="en-US" i="1" dirty="0" smtClean="0"/>
              <a:t>M</a:t>
            </a:r>
            <a:r>
              <a:rPr lang="en-US" dirty="0" smtClean="0"/>
              <a:t> for predatory fish and </a:t>
            </a:r>
            <a:r>
              <a:rPr lang="en-US" i="1" dirty="0" smtClean="0"/>
              <a:t>F</a:t>
            </a:r>
            <a:r>
              <a:rPr lang="en-US" dirty="0" smtClean="0"/>
              <a:t> = 0.5 </a:t>
            </a:r>
            <a:r>
              <a:rPr lang="en-US" i="1" dirty="0" smtClean="0"/>
              <a:t>M</a:t>
            </a:r>
            <a:r>
              <a:rPr lang="en-US" dirty="0" smtClean="0"/>
              <a:t> for forage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Manage a Fishery </a:t>
            </a:r>
            <a:br>
              <a:rPr lang="en-US" dirty="0" smtClean="0"/>
            </a:br>
            <a:r>
              <a:rPr lang="en-US" dirty="0" smtClean="0"/>
              <a:t>without </a:t>
            </a:r>
            <a:r>
              <a:rPr lang="en-US" i="1" dirty="0" smtClean="0"/>
              <a:t>B, F, M, C</a:t>
            </a:r>
            <a:r>
              <a:rPr lang="en-US" dirty="0" smtClean="0"/>
              <a:t>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 reasonable proxy for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opt</a:t>
                </a:r>
                <a:r>
                  <a:rPr lang="en-US" dirty="0" smtClean="0"/>
                  <a:t> is</a:t>
                </a:r>
              </a:p>
              <a:p>
                <a:pPr marL="914400" lvl="2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=0.67 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de-DE" b="0" dirty="0" smtClean="0"/>
              </a:p>
              <a:p>
                <a:pPr marL="914400" lvl="2" indent="0">
                  <a:buNone/>
                </a:pPr>
                <a:endParaRPr lang="de-DE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 </a:t>
                </a:r>
                <a:r>
                  <a:rPr lang="en-US" dirty="0"/>
                  <a:t>reasonable proxy for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copt</a:t>
                </a:r>
                <a:r>
                  <a:rPr lang="en-US" dirty="0" smtClean="0"/>
                  <a:t> if </a:t>
                </a:r>
                <a:r>
                  <a:rPr lang="en-US" i="1" dirty="0" smtClean="0"/>
                  <a:t>F=M</a:t>
                </a:r>
                <a:r>
                  <a:rPr lang="en-US" dirty="0" smtClean="0"/>
                  <a:t> is</a:t>
                </a: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𝑐</m:t>
                        </m:r>
                        <m:r>
                          <a:rPr lang="de-DE" i="1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de-DE" i="1">
                        <a:latin typeface="Cambria Math"/>
                      </a:rPr>
                      <m:t>=0.</m:t>
                    </m:r>
                    <m:r>
                      <a:rPr lang="de-DE" b="0" i="1" smtClean="0">
                        <a:latin typeface="Cambria Math"/>
                      </a:rPr>
                      <m:t>55</m:t>
                    </m:r>
                    <m:r>
                      <a:rPr lang="de-DE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de-DE" dirty="0"/>
              </a:p>
              <a:p>
                <a:pPr marL="914400" lvl="2" indent="0">
                  <a:buNone/>
                </a:pPr>
                <a:endParaRPr lang="de-DE" dirty="0"/>
              </a:p>
              <a:p>
                <a:pPr marL="514350" lvl="1" indent="0">
                  <a:buNone/>
                </a:pPr>
                <a:endParaRPr lang="de-DE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5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Manage a Fishery </a:t>
            </a:r>
            <a:br>
              <a:rPr lang="en-US" dirty="0" smtClean="0"/>
            </a:br>
            <a:r>
              <a:rPr lang="en-US" dirty="0" smtClean="0"/>
              <a:t>without </a:t>
            </a:r>
            <a:r>
              <a:rPr lang="en-US" i="1" dirty="0" smtClean="0"/>
              <a:t>B, F, M, C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</a:t>
            </a:r>
            <a:r>
              <a:rPr lang="en-US" i="1" dirty="0" err="1"/>
              <a:t>L</a:t>
            </a:r>
            <a:r>
              <a:rPr lang="en-US" i="1" baseline="-25000" dirty="0" err="1"/>
              <a:t>max</a:t>
            </a:r>
            <a:r>
              <a:rPr lang="en-US" dirty="0" smtClean="0"/>
              <a:t> from 3 largest fishes</a:t>
            </a:r>
          </a:p>
          <a:p>
            <a:r>
              <a:rPr lang="en-US" dirty="0" smtClean="0"/>
              <a:t>Get proxies for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dirty="0" smtClean="0"/>
              <a:t> and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from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max</a:t>
            </a:r>
            <a:endParaRPr lang="en-US" dirty="0" smtClean="0"/>
          </a:p>
          <a:p>
            <a:r>
              <a:rPr lang="en-US" dirty="0" smtClean="0"/>
              <a:t>Get representative samples from the catch to determine </a:t>
            </a:r>
            <a:r>
              <a:rPr lang="en-US" i="1" dirty="0" err="1"/>
              <a:t>L</a:t>
            </a:r>
            <a:r>
              <a:rPr lang="en-US" i="1" baseline="-25000" dirty="0" err="1"/>
              <a:t>c</a:t>
            </a:r>
            <a:r>
              <a:rPr lang="en-US" dirty="0" smtClean="0"/>
              <a:t> and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endParaRPr lang="en-US" dirty="0" smtClean="0"/>
          </a:p>
          <a:p>
            <a:r>
              <a:rPr lang="en-US" dirty="0" smtClean="0"/>
              <a:t>Work with fishers to increase their catch and reduce their cost by gradually increasing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dirty="0" smtClean="0"/>
              <a:t> to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dirty="0" smtClean="0"/>
              <a:t> and </a:t>
            </a:r>
            <a:r>
              <a:rPr lang="en-US" i="1" dirty="0" err="1"/>
              <a:t>L</a:t>
            </a:r>
            <a:r>
              <a:rPr lang="en-US" i="1" baseline="-25000" dirty="0" err="1"/>
              <a:t>mean</a:t>
            </a:r>
            <a:r>
              <a:rPr lang="en-US" dirty="0" smtClean="0"/>
              <a:t> to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Better fisheries management may result from fewer models and more common sense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05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recent research</a:t>
            </a:r>
          </a:p>
          <a:p>
            <a:r>
              <a:rPr lang="en-US" i="1" dirty="0" smtClean="0"/>
              <a:t>M</a:t>
            </a:r>
            <a:r>
              <a:rPr lang="en-US" dirty="0" smtClean="0"/>
              <a:t> as proxy for unknown </a:t>
            </a:r>
            <a:r>
              <a:rPr lang="en-US" i="1" dirty="0" err="1" smtClean="0"/>
              <a:t>Fmsy</a:t>
            </a:r>
            <a:endParaRPr lang="en-US" i="1" dirty="0" smtClean="0"/>
          </a:p>
          <a:p>
            <a:r>
              <a:rPr lang="en-US" dirty="0" smtClean="0"/>
              <a:t>Size matters: current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fishing will not result in </a:t>
            </a:r>
            <a:r>
              <a:rPr lang="en-US" i="1" dirty="0" smtClean="0"/>
              <a:t>MSY</a:t>
            </a:r>
            <a:r>
              <a:rPr lang="en-US" dirty="0" smtClean="0"/>
              <a:t> 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endParaRPr lang="en-US" i="1" baseline="-25000" dirty="0" smtClean="0"/>
          </a:p>
          <a:p>
            <a:r>
              <a:rPr lang="en-US" dirty="0" smtClean="0"/>
              <a:t>Size matters: starting fishing at optimum size will result in </a:t>
            </a:r>
            <a:r>
              <a:rPr lang="en-US" i="1" dirty="0" smtClean="0"/>
              <a:t>MSY</a:t>
            </a:r>
            <a:r>
              <a:rPr lang="en-US" dirty="0" smtClean="0"/>
              <a:t>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, and many large fish </a:t>
            </a:r>
          </a:p>
          <a:p>
            <a:r>
              <a:rPr lang="en-US" dirty="0" smtClean="0"/>
              <a:t>Ecosystem-based fisheries management is simple</a:t>
            </a:r>
          </a:p>
          <a:p>
            <a:r>
              <a:rPr lang="en-US" dirty="0"/>
              <a:t>How to Manage a </a:t>
            </a:r>
            <a:r>
              <a:rPr lang="en-US" dirty="0" smtClean="0"/>
              <a:t>Fishery without </a:t>
            </a:r>
            <a:r>
              <a:rPr lang="en-US" i="1" dirty="0"/>
              <a:t>B, F, M, C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38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Recent Fisheries Research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See </a:t>
            </a:r>
            <a:r>
              <a:rPr lang="en-US" sz="2200" dirty="0" smtClean="0">
                <a:hlinkClick r:id="rId2"/>
              </a:rPr>
              <a:t>www.fishbase.de/rfroese</a:t>
            </a:r>
            <a:r>
              <a:rPr lang="en-US" sz="2700" dirty="0" smtClean="0"/>
              <a:t> for PDFs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661248"/>
          </a:xfrm>
        </p:spPr>
        <p:txBody>
          <a:bodyPr>
            <a:normAutofit fontScale="47500" lnSpcReduction="20000"/>
          </a:bodyPr>
          <a:lstStyle/>
          <a:p>
            <a:r>
              <a:rPr lang="en-GB" sz="4000" dirty="0" smtClean="0"/>
              <a:t>Martell, S. and R. </a:t>
            </a:r>
            <a:r>
              <a:rPr lang="en-GB" sz="4000" dirty="0" err="1" smtClean="0"/>
              <a:t>Froese</a:t>
            </a:r>
            <a:r>
              <a:rPr lang="en-GB" sz="4000" dirty="0" smtClean="0"/>
              <a:t>, 2013. </a:t>
            </a:r>
            <a:r>
              <a:rPr lang="en-GB" sz="4000" b="1" dirty="0" smtClean="0"/>
              <a:t>A simple method for estimating MSY from catch and resilience</a:t>
            </a:r>
            <a:r>
              <a:rPr lang="en-GB" sz="4000" dirty="0" smtClean="0"/>
              <a:t>. Fish and Fisheries 14: 504-514, doi:10.1111/j.1467-2979.2012.00485.x </a:t>
            </a:r>
          </a:p>
          <a:p>
            <a:r>
              <a:rPr lang="en-GB" sz="4000" dirty="0" err="1" smtClean="0"/>
              <a:t>Froese</a:t>
            </a:r>
            <a:r>
              <a:rPr lang="en-GB" sz="4000" dirty="0"/>
              <a:t>, R. and M. </a:t>
            </a:r>
            <a:r>
              <a:rPr lang="en-GB" sz="4000" dirty="0" err="1"/>
              <a:t>Quaas</a:t>
            </a:r>
            <a:r>
              <a:rPr lang="en-GB" sz="4000" dirty="0"/>
              <a:t>. 2013. </a:t>
            </a:r>
            <a:r>
              <a:rPr lang="en-GB" sz="4000" b="1" dirty="0"/>
              <a:t>Rio+20 and the reform of the Common Fisheries Policy in Europe</a:t>
            </a:r>
            <a:r>
              <a:rPr lang="en-GB" sz="4000" dirty="0"/>
              <a:t>. Marine Policy 39:53-55, </a:t>
            </a:r>
            <a:r>
              <a:rPr lang="en-GB" sz="4000" dirty="0" smtClean="0"/>
              <a:t>doi.org/10.1016/j.marpol.2012.10.007</a:t>
            </a:r>
            <a:endParaRPr lang="en-GB" sz="4000" dirty="0"/>
          </a:p>
          <a:p>
            <a:r>
              <a:rPr lang="en-GB" sz="4000" dirty="0" err="1"/>
              <a:t>Villasante</a:t>
            </a:r>
            <a:r>
              <a:rPr lang="en-GB" sz="4000" dirty="0"/>
              <a:t>, S., D. </a:t>
            </a:r>
            <a:r>
              <a:rPr lang="en-GB" sz="4000" dirty="0" err="1"/>
              <a:t>Gascuel</a:t>
            </a:r>
            <a:r>
              <a:rPr lang="en-GB" sz="4000" dirty="0"/>
              <a:t> and R. </a:t>
            </a:r>
            <a:r>
              <a:rPr lang="en-GB" sz="4000" dirty="0" err="1"/>
              <a:t>Froese</a:t>
            </a:r>
            <a:r>
              <a:rPr lang="en-GB" sz="4000" dirty="0"/>
              <a:t>. 2012. </a:t>
            </a:r>
            <a:r>
              <a:rPr lang="en-GB" sz="4000" b="1" dirty="0"/>
              <a:t>Rebuilding fish stocks and changing fisheries management, a major challenge for the Common Fisheries Policy reform in Europe</a:t>
            </a:r>
            <a:r>
              <a:rPr lang="en-GB" sz="4000" dirty="0"/>
              <a:t>. Ocean and Coastal Management 70:1-3, </a:t>
            </a:r>
          </a:p>
          <a:p>
            <a:r>
              <a:rPr lang="en-GB" sz="4000" dirty="0" err="1"/>
              <a:t>Froese</a:t>
            </a:r>
            <a:r>
              <a:rPr lang="en-GB" sz="4000" dirty="0"/>
              <a:t>, R. and M. </a:t>
            </a:r>
            <a:r>
              <a:rPr lang="en-GB" sz="4000" dirty="0" err="1"/>
              <a:t>Quaas</a:t>
            </a:r>
            <a:r>
              <a:rPr lang="en-GB" sz="4000" dirty="0"/>
              <a:t>. 2012. </a:t>
            </a:r>
            <a:r>
              <a:rPr lang="en-GB" sz="4000" b="1" dirty="0"/>
              <a:t>Mismanagement of the North Sea cod by the European Council</a:t>
            </a:r>
            <a:r>
              <a:rPr lang="en-GB" sz="4000" dirty="0"/>
              <a:t>. Ocean and Coastal Management 70:54-58, </a:t>
            </a:r>
            <a:r>
              <a:rPr lang="en-GB" sz="4000" dirty="0" smtClean="0"/>
              <a:t>doi:10.1016/j.ocecoaman.2012.04.005</a:t>
            </a:r>
            <a:endParaRPr lang="en-GB" sz="4000" dirty="0"/>
          </a:p>
          <a:p>
            <a:r>
              <a:rPr lang="en-GB" sz="4000" dirty="0" err="1"/>
              <a:t>Quaas</a:t>
            </a:r>
            <a:r>
              <a:rPr lang="en-GB" sz="4000" dirty="0"/>
              <a:t>, M., R. </a:t>
            </a:r>
            <a:r>
              <a:rPr lang="en-GB" sz="4000" dirty="0" err="1"/>
              <a:t>Froese</a:t>
            </a:r>
            <a:r>
              <a:rPr lang="en-GB" sz="4000" dirty="0"/>
              <a:t>, H. </a:t>
            </a:r>
            <a:r>
              <a:rPr lang="en-GB" sz="4000" dirty="0" err="1"/>
              <a:t>Herwartz</a:t>
            </a:r>
            <a:r>
              <a:rPr lang="en-GB" sz="4000" dirty="0"/>
              <a:t>, T. </a:t>
            </a:r>
            <a:r>
              <a:rPr lang="en-GB" sz="4000" dirty="0" err="1"/>
              <a:t>Requate</a:t>
            </a:r>
            <a:r>
              <a:rPr lang="en-GB" sz="4000" dirty="0"/>
              <a:t>, J.O. Schmidt and R. Voss. 2012. </a:t>
            </a:r>
            <a:r>
              <a:rPr lang="en-GB" sz="4000" b="1" dirty="0"/>
              <a:t>Fishing industry borrows from natural capital at high shadow interest rates</a:t>
            </a:r>
            <a:r>
              <a:rPr lang="en-GB" sz="4000" dirty="0"/>
              <a:t>. Ecological Economics, </a:t>
            </a:r>
            <a:r>
              <a:rPr lang="en-GB" sz="4000" dirty="0" smtClean="0"/>
              <a:t>doi:10.1016/j.ecolecon.2012.08.002</a:t>
            </a:r>
            <a:endParaRPr lang="en-GB" sz="4000" dirty="0"/>
          </a:p>
          <a:p>
            <a:r>
              <a:rPr lang="en-GB" sz="4000" dirty="0" err="1" smtClean="0"/>
              <a:t>Froese</a:t>
            </a:r>
            <a:r>
              <a:rPr lang="en-GB" sz="4000" dirty="0"/>
              <a:t>, R. and A. </a:t>
            </a:r>
            <a:r>
              <a:rPr lang="en-GB" sz="4000" dirty="0" err="1"/>
              <a:t>Proelss</a:t>
            </a:r>
            <a:r>
              <a:rPr lang="en-GB" sz="4000" dirty="0"/>
              <a:t>. 2012. </a:t>
            </a:r>
            <a:r>
              <a:rPr lang="en-GB" sz="4000" b="1" dirty="0"/>
              <a:t>Is a stock overfished if it is depleted by overfishing</a:t>
            </a:r>
            <a:r>
              <a:rPr lang="en-GB" sz="4000" dirty="0"/>
              <a:t>? A response to the rebuttal of Agnew et al. to </a:t>
            </a:r>
            <a:r>
              <a:rPr lang="en-GB" sz="4000" dirty="0" err="1"/>
              <a:t>Froese</a:t>
            </a:r>
            <a:r>
              <a:rPr lang="en-GB" sz="4000" dirty="0"/>
              <a:t> and </a:t>
            </a:r>
            <a:r>
              <a:rPr lang="en-GB" sz="4000" dirty="0" err="1"/>
              <a:t>Proelss</a:t>
            </a:r>
            <a:r>
              <a:rPr lang="en-GB" sz="4000" dirty="0"/>
              <a:t> “Evaluation and legal assessment of certified seafood”. Marine Policy 38:548-550, </a:t>
            </a:r>
            <a:r>
              <a:rPr lang="en-GB" sz="4000" dirty="0" smtClean="0"/>
              <a:t>doi:10.1016/j.marpol.2012.07.001</a:t>
            </a:r>
            <a:endParaRPr lang="en-GB" sz="4000" dirty="0"/>
          </a:p>
          <a:p>
            <a:r>
              <a:rPr lang="en-GB" sz="4000" dirty="0" err="1"/>
              <a:t>Froese</a:t>
            </a:r>
            <a:r>
              <a:rPr lang="en-GB" sz="4000" dirty="0"/>
              <a:t>, R. and A. </a:t>
            </a:r>
            <a:r>
              <a:rPr lang="en-GB" sz="4000" dirty="0" err="1"/>
              <a:t>Proelss</a:t>
            </a:r>
            <a:r>
              <a:rPr lang="en-GB" sz="4000" dirty="0"/>
              <a:t>. 2012. </a:t>
            </a:r>
            <a:r>
              <a:rPr lang="en-GB" sz="4000" b="1" dirty="0"/>
              <a:t>Evaluation and legal assessment of certified seafood</a:t>
            </a:r>
            <a:r>
              <a:rPr lang="en-GB" sz="4000" dirty="0"/>
              <a:t>. Marine Policy 36:1284-1289, doi:10.1016/j.marpol.2012.03.017 </a:t>
            </a:r>
            <a:endParaRPr lang="en-GB" sz="4000" dirty="0" smtClean="0"/>
          </a:p>
          <a:p>
            <a:r>
              <a:rPr lang="en-GB" sz="4000" dirty="0" err="1" smtClean="0"/>
              <a:t>Froese</a:t>
            </a:r>
            <a:r>
              <a:rPr lang="en-GB" sz="4000" dirty="0"/>
              <a:t>, R., D. Zeller, K. </a:t>
            </a:r>
            <a:r>
              <a:rPr lang="en-GB" sz="4000" dirty="0" err="1"/>
              <a:t>Kleisner</a:t>
            </a:r>
            <a:r>
              <a:rPr lang="en-GB" sz="4000" dirty="0"/>
              <a:t> and D. </a:t>
            </a:r>
            <a:r>
              <a:rPr lang="en-GB" sz="4000" dirty="0" err="1"/>
              <a:t>Pauly</a:t>
            </a:r>
            <a:r>
              <a:rPr lang="en-GB" sz="4000" dirty="0"/>
              <a:t>. 2012. </a:t>
            </a:r>
            <a:r>
              <a:rPr lang="en-GB" sz="4000" b="1" dirty="0"/>
              <a:t>What catch data can tell us about the status of global fisheries</a:t>
            </a:r>
            <a:r>
              <a:rPr lang="en-GB" sz="4000" dirty="0"/>
              <a:t>. Marine Biology 159: 1283-1292, </a:t>
            </a:r>
            <a:r>
              <a:rPr lang="en-GB" sz="4000" dirty="0" smtClean="0"/>
              <a:t>doi:10.1007/s00227-012-1909-6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2"/>
            <a:ext cx="8229600" cy="836040"/>
          </a:xfrm>
        </p:spPr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2900" dirty="0" err="1">
                <a:solidFill>
                  <a:prstClr val="black"/>
                </a:solidFill>
              </a:rPr>
              <a:t>Kleisner</a:t>
            </a:r>
            <a:r>
              <a:rPr lang="en-GB" sz="2900" dirty="0">
                <a:solidFill>
                  <a:prstClr val="black"/>
                </a:solidFill>
              </a:rPr>
              <a:t>, K., D. Zeller,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 and D. </a:t>
            </a:r>
            <a:r>
              <a:rPr lang="en-GB" sz="2900" dirty="0" err="1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. 2012. </a:t>
            </a:r>
            <a:r>
              <a:rPr lang="en-GB" sz="2900" b="1" dirty="0">
                <a:solidFill>
                  <a:prstClr val="black"/>
                </a:solidFill>
              </a:rPr>
              <a:t>Using global catch data for inferences on the world's marine fisheries</a:t>
            </a:r>
            <a:r>
              <a:rPr lang="en-GB" sz="2900" dirty="0">
                <a:solidFill>
                  <a:prstClr val="black"/>
                </a:solidFill>
              </a:rPr>
              <a:t>. Fish and Fisheries </a:t>
            </a:r>
            <a:r>
              <a:rPr lang="en-GB" sz="2900" dirty="0" err="1">
                <a:solidFill>
                  <a:prstClr val="black"/>
                </a:solidFill>
              </a:rPr>
              <a:t>doi</a:t>
            </a:r>
            <a:r>
              <a:rPr lang="en-GB" sz="2900" dirty="0">
                <a:solidFill>
                  <a:prstClr val="black"/>
                </a:solidFill>
              </a:rPr>
              <a:t>: </a:t>
            </a:r>
            <a:r>
              <a:rPr lang="en-GB" sz="2900" dirty="0" smtClean="0">
                <a:solidFill>
                  <a:prstClr val="black"/>
                </a:solidFill>
              </a:rPr>
              <a:t>10.1111/j.1467-2979.2012.00469.x</a:t>
            </a:r>
            <a:endParaRPr lang="en-GB" sz="2900" dirty="0">
              <a:solidFill>
                <a:prstClr val="black"/>
              </a:solidFill>
            </a:endParaRPr>
          </a:p>
          <a:p>
            <a:pPr lvl="0"/>
            <a:r>
              <a:rPr lang="en-GB" sz="2900" dirty="0">
                <a:solidFill>
                  <a:prstClr val="black"/>
                </a:solidFill>
              </a:rPr>
              <a:t>Norse, E.A., S. Brooke, W.W.L. Cheung, M.R. Clark, I. </a:t>
            </a:r>
            <a:r>
              <a:rPr lang="en-GB" sz="2900" dirty="0" err="1">
                <a:solidFill>
                  <a:prstClr val="black"/>
                </a:solidFill>
              </a:rPr>
              <a:t>Ekeland</a:t>
            </a:r>
            <a:r>
              <a:rPr lang="en-GB" sz="2900" dirty="0">
                <a:solidFill>
                  <a:prstClr val="black"/>
                </a:solidFill>
              </a:rPr>
              <a:t>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K.M. </a:t>
            </a:r>
            <a:r>
              <a:rPr lang="en-GB" sz="2900" dirty="0" err="1">
                <a:solidFill>
                  <a:prstClr val="black"/>
                </a:solidFill>
              </a:rPr>
              <a:t>Gjerde</a:t>
            </a:r>
            <a:r>
              <a:rPr lang="en-GB" sz="2900" dirty="0">
                <a:solidFill>
                  <a:prstClr val="black"/>
                </a:solidFill>
              </a:rPr>
              <a:t>, R.L. </a:t>
            </a:r>
            <a:r>
              <a:rPr lang="en-GB" sz="2900" dirty="0" err="1">
                <a:solidFill>
                  <a:prstClr val="black"/>
                </a:solidFill>
              </a:rPr>
              <a:t>Haedrich</a:t>
            </a:r>
            <a:r>
              <a:rPr lang="en-GB" sz="2900" dirty="0">
                <a:solidFill>
                  <a:prstClr val="black"/>
                </a:solidFill>
              </a:rPr>
              <a:t>, S.S. </a:t>
            </a:r>
            <a:r>
              <a:rPr lang="en-GB" sz="2900" dirty="0" err="1">
                <a:solidFill>
                  <a:prstClr val="black"/>
                </a:solidFill>
              </a:rPr>
              <a:t>Heppell</a:t>
            </a:r>
            <a:r>
              <a:rPr lang="en-GB" sz="2900" dirty="0">
                <a:solidFill>
                  <a:prstClr val="black"/>
                </a:solidFill>
              </a:rPr>
              <a:t>, </a:t>
            </a:r>
            <a:r>
              <a:rPr lang="en-GB" sz="2900" dirty="0" err="1">
                <a:solidFill>
                  <a:prstClr val="black"/>
                </a:solidFill>
              </a:rPr>
              <a:t>T.Morato</a:t>
            </a:r>
            <a:r>
              <a:rPr lang="en-GB" sz="2900" dirty="0">
                <a:solidFill>
                  <a:prstClr val="black"/>
                </a:solidFill>
              </a:rPr>
              <a:t>, L.E. Morgan, D. </a:t>
            </a:r>
            <a:r>
              <a:rPr lang="en-GB" sz="2900" dirty="0" err="1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, R. </a:t>
            </a:r>
            <a:r>
              <a:rPr lang="en-GB" sz="2900" dirty="0" err="1">
                <a:solidFill>
                  <a:prstClr val="black"/>
                </a:solidFill>
              </a:rPr>
              <a:t>Sumaila</a:t>
            </a:r>
            <a:r>
              <a:rPr lang="en-GB" sz="2900" dirty="0">
                <a:solidFill>
                  <a:prstClr val="black"/>
                </a:solidFill>
              </a:rPr>
              <a:t> and R. Watson. 2012. </a:t>
            </a:r>
            <a:r>
              <a:rPr lang="en-GB" sz="2900" b="1" dirty="0">
                <a:solidFill>
                  <a:prstClr val="black"/>
                </a:solidFill>
              </a:rPr>
              <a:t>Sustainability of deep-sea fisheries</a:t>
            </a:r>
            <a:r>
              <a:rPr lang="en-GB" sz="2900" dirty="0">
                <a:solidFill>
                  <a:prstClr val="black"/>
                </a:solidFill>
              </a:rPr>
              <a:t>. Marine Policy 36:307-320,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, D. and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. 2012. </a:t>
            </a:r>
            <a:r>
              <a:rPr lang="en-GB" sz="2900" b="1" dirty="0">
                <a:solidFill>
                  <a:prstClr val="black"/>
                </a:solidFill>
              </a:rPr>
              <a:t>Comments on FAO's State of Fisheries and Aquaculture, or 'SOFIA 2010'. </a:t>
            </a:r>
            <a:r>
              <a:rPr lang="en-GB" sz="2900" dirty="0">
                <a:solidFill>
                  <a:prstClr val="black"/>
                </a:solidFill>
              </a:rPr>
              <a:t>Marine Policy 36:746-752.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and M. </a:t>
            </a:r>
            <a:r>
              <a:rPr lang="en-GB" sz="2900" dirty="0" err="1">
                <a:solidFill>
                  <a:prstClr val="black"/>
                </a:solidFill>
              </a:rPr>
              <a:t>Quaas</a:t>
            </a:r>
            <a:r>
              <a:rPr lang="en-GB" sz="2900" dirty="0">
                <a:solidFill>
                  <a:prstClr val="black"/>
                </a:solidFill>
              </a:rPr>
              <a:t>. 2011. </a:t>
            </a:r>
            <a:r>
              <a:rPr lang="en-GB" sz="2900" b="1" dirty="0">
                <a:solidFill>
                  <a:prstClr val="black"/>
                </a:solidFill>
              </a:rPr>
              <a:t>Three options for rebuilding the cod stock in the eastern Baltic Sea</a:t>
            </a:r>
            <a:r>
              <a:rPr lang="en-GB" sz="2900" dirty="0">
                <a:solidFill>
                  <a:prstClr val="black"/>
                </a:solidFill>
              </a:rPr>
              <a:t>. Marine Ecology Progress Series </a:t>
            </a:r>
            <a:r>
              <a:rPr lang="en-GB" sz="2900" dirty="0" smtClean="0">
                <a:solidFill>
                  <a:prstClr val="black"/>
                </a:solidFill>
              </a:rPr>
              <a:t>434:197-2011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2011. </a:t>
            </a:r>
            <a:r>
              <a:rPr lang="en-GB" sz="2900" b="1" dirty="0">
                <a:solidFill>
                  <a:prstClr val="black"/>
                </a:solidFill>
              </a:rPr>
              <a:t>Fishery reform slips through the net</a:t>
            </a:r>
            <a:r>
              <a:rPr lang="en-GB" sz="2900" dirty="0">
                <a:solidFill>
                  <a:prstClr val="black"/>
                </a:solidFill>
              </a:rPr>
              <a:t>. </a:t>
            </a:r>
            <a:r>
              <a:rPr lang="en-GB" sz="2900" i="1" dirty="0">
                <a:solidFill>
                  <a:prstClr val="black"/>
                </a:solidFill>
              </a:rPr>
              <a:t>Nature</a:t>
            </a:r>
            <a:r>
              <a:rPr lang="en-GB" sz="2900" dirty="0">
                <a:solidFill>
                  <a:prstClr val="black"/>
                </a:solidFill>
              </a:rPr>
              <a:t> </a:t>
            </a:r>
            <a:r>
              <a:rPr lang="en-GB" sz="2900" dirty="0" smtClean="0">
                <a:solidFill>
                  <a:prstClr val="black"/>
                </a:solidFill>
              </a:rPr>
              <a:t>475:7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R., T.A. Branch, A. </a:t>
            </a:r>
            <a:r>
              <a:rPr lang="en-GB" sz="2900" dirty="0" err="1">
                <a:solidFill>
                  <a:prstClr val="black"/>
                </a:solidFill>
              </a:rPr>
              <a:t>Proelß</a:t>
            </a:r>
            <a:r>
              <a:rPr lang="en-GB" sz="2900" dirty="0">
                <a:solidFill>
                  <a:prstClr val="black"/>
                </a:solidFill>
              </a:rPr>
              <a:t>, M. </a:t>
            </a:r>
            <a:r>
              <a:rPr lang="en-GB" sz="2900" dirty="0" err="1">
                <a:solidFill>
                  <a:prstClr val="black"/>
                </a:solidFill>
              </a:rPr>
              <a:t>Quaas</a:t>
            </a:r>
            <a:r>
              <a:rPr lang="en-GB" sz="2900" dirty="0">
                <a:solidFill>
                  <a:prstClr val="black"/>
                </a:solidFill>
              </a:rPr>
              <a:t>, K. Sainsbury and C. Zimmermann. 2011. </a:t>
            </a:r>
            <a:r>
              <a:rPr lang="en-GB" sz="2900" b="1" dirty="0">
                <a:solidFill>
                  <a:prstClr val="black"/>
                </a:solidFill>
              </a:rPr>
              <a:t>Generic harvest control rules for European fisheries</a:t>
            </a:r>
            <a:r>
              <a:rPr lang="en-GB" sz="2900" dirty="0">
                <a:solidFill>
                  <a:prstClr val="black"/>
                </a:solidFill>
              </a:rPr>
              <a:t>. Fish and Fisheries </a:t>
            </a:r>
            <a:r>
              <a:rPr lang="en-GB" sz="2900" dirty="0" smtClean="0">
                <a:solidFill>
                  <a:prstClr val="black"/>
                </a:solidFill>
              </a:rPr>
              <a:t>12:340-351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Khalilian</a:t>
            </a:r>
            <a:r>
              <a:rPr lang="en-GB" sz="2900" dirty="0">
                <a:solidFill>
                  <a:prstClr val="black"/>
                </a:solidFill>
              </a:rPr>
              <a:t>, S.,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A. </a:t>
            </a:r>
            <a:r>
              <a:rPr lang="en-GB" sz="2900" dirty="0" err="1">
                <a:solidFill>
                  <a:prstClr val="black"/>
                </a:solidFill>
              </a:rPr>
              <a:t>Proelss</a:t>
            </a:r>
            <a:r>
              <a:rPr lang="en-GB" sz="2900" dirty="0">
                <a:solidFill>
                  <a:prstClr val="black"/>
                </a:solidFill>
              </a:rPr>
              <a:t>, T. </a:t>
            </a:r>
            <a:r>
              <a:rPr lang="en-GB" sz="2900" dirty="0" err="1">
                <a:solidFill>
                  <a:prstClr val="black"/>
                </a:solidFill>
              </a:rPr>
              <a:t>Requate</a:t>
            </a:r>
            <a:r>
              <a:rPr lang="en-GB" sz="2900" dirty="0">
                <a:solidFill>
                  <a:prstClr val="black"/>
                </a:solidFill>
              </a:rPr>
              <a:t>. 2010. </a:t>
            </a:r>
            <a:r>
              <a:rPr lang="en-GB" sz="2900" b="1" dirty="0">
                <a:solidFill>
                  <a:prstClr val="black"/>
                </a:solidFill>
              </a:rPr>
              <a:t>Designed for Failure: A Critique of the Common Fisheries Policy of the European Union</a:t>
            </a:r>
            <a:r>
              <a:rPr lang="en-GB" sz="2900" dirty="0">
                <a:solidFill>
                  <a:prstClr val="black"/>
                </a:solidFill>
              </a:rPr>
              <a:t>. Marine Policy </a:t>
            </a:r>
            <a:r>
              <a:rPr lang="en-GB" sz="2900" dirty="0" smtClean="0">
                <a:solidFill>
                  <a:prstClr val="black"/>
                </a:solidFill>
              </a:rPr>
              <a:t>34:1178-1182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and A. </a:t>
            </a:r>
            <a:r>
              <a:rPr lang="en-GB" sz="2900" dirty="0" err="1">
                <a:solidFill>
                  <a:prstClr val="black"/>
                </a:solidFill>
              </a:rPr>
              <a:t>Proelß</a:t>
            </a:r>
            <a:r>
              <a:rPr lang="en-GB" sz="2900" dirty="0">
                <a:solidFill>
                  <a:prstClr val="black"/>
                </a:solidFill>
              </a:rPr>
              <a:t>. 2010. </a:t>
            </a:r>
            <a:r>
              <a:rPr lang="en-GB" sz="2900" b="1" dirty="0">
                <a:solidFill>
                  <a:prstClr val="black"/>
                </a:solidFill>
              </a:rPr>
              <a:t>Rebuilding fish stocks no later than 2015: will Europe meet the deadline? </a:t>
            </a:r>
            <a:r>
              <a:rPr lang="en-GB" sz="2900" dirty="0">
                <a:solidFill>
                  <a:prstClr val="black"/>
                </a:solidFill>
              </a:rPr>
              <a:t>Fish and Fisheries 11:194-202,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2008. </a:t>
            </a:r>
            <a:r>
              <a:rPr lang="en-GB" sz="2900" b="1" dirty="0">
                <a:solidFill>
                  <a:prstClr val="black"/>
                </a:solidFill>
              </a:rPr>
              <a:t>The continuous smooth hockey stick: a newly proposed </a:t>
            </a:r>
            <a:r>
              <a:rPr lang="en-GB" sz="2900" b="1" dirty="0" err="1">
                <a:solidFill>
                  <a:prstClr val="black"/>
                </a:solidFill>
              </a:rPr>
              <a:t>spawner</a:t>
            </a:r>
            <a:r>
              <a:rPr lang="en-GB" sz="2900" b="1" dirty="0">
                <a:solidFill>
                  <a:prstClr val="black"/>
                </a:solidFill>
              </a:rPr>
              <a:t>-recruitment model</a:t>
            </a:r>
            <a:r>
              <a:rPr lang="en-GB" sz="2900" dirty="0">
                <a:solidFill>
                  <a:prstClr val="black"/>
                </a:solidFill>
              </a:rPr>
              <a:t>. Journal of Applied Ichthyology 24: 703-704, </a:t>
            </a:r>
          </a:p>
          <a:p>
            <a:pPr lvl="0"/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R., A. Stern-</a:t>
            </a:r>
            <a:r>
              <a:rPr lang="en-GB" sz="2900" dirty="0" err="1">
                <a:solidFill>
                  <a:prstClr val="black"/>
                </a:solidFill>
              </a:rPr>
              <a:t>Pirlot</a:t>
            </a:r>
            <a:r>
              <a:rPr lang="en-GB" sz="2900" dirty="0">
                <a:solidFill>
                  <a:prstClr val="black"/>
                </a:solidFill>
              </a:rPr>
              <a:t>, H. Winker and D. </a:t>
            </a:r>
            <a:r>
              <a:rPr lang="en-GB" sz="2900" dirty="0" err="1">
                <a:solidFill>
                  <a:prstClr val="black"/>
                </a:solidFill>
              </a:rPr>
              <a:t>Gascuel</a:t>
            </a:r>
            <a:r>
              <a:rPr lang="en-GB" sz="2900" dirty="0">
                <a:solidFill>
                  <a:prstClr val="black"/>
                </a:solidFill>
              </a:rPr>
              <a:t>. 2008. </a:t>
            </a:r>
            <a:r>
              <a:rPr lang="en-GB" sz="2900" b="1" dirty="0">
                <a:solidFill>
                  <a:prstClr val="black"/>
                </a:solidFill>
              </a:rPr>
              <a:t>Size Matters: How Single-Species Management Can Contribute To Ecosystem-based Fisheries Management</a:t>
            </a:r>
            <a:r>
              <a:rPr lang="en-GB" sz="2900" dirty="0">
                <a:solidFill>
                  <a:prstClr val="black"/>
                </a:solidFill>
              </a:rPr>
              <a:t>. Fisheries Research </a:t>
            </a:r>
            <a:r>
              <a:rPr lang="en-GB" sz="2900" dirty="0" smtClean="0">
                <a:solidFill>
                  <a:prstClr val="black"/>
                </a:solidFill>
              </a:rPr>
              <a:t>92:231-241</a:t>
            </a:r>
          </a:p>
          <a:p>
            <a:pPr lvl="0"/>
            <a:r>
              <a:rPr lang="en-US" sz="2900" dirty="0" err="1">
                <a:solidFill>
                  <a:prstClr val="black"/>
                </a:solidFill>
              </a:rPr>
              <a:t>Froese</a:t>
            </a:r>
            <a:r>
              <a:rPr lang="en-US" sz="2900" dirty="0">
                <a:solidFill>
                  <a:prstClr val="black"/>
                </a:solidFill>
              </a:rPr>
              <a:t>, R. 2004. </a:t>
            </a:r>
            <a:r>
              <a:rPr lang="en-US" sz="2900" b="1" dirty="0">
                <a:solidFill>
                  <a:prstClr val="black"/>
                </a:solidFill>
              </a:rPr>
              <a:t>Keep it simple: three indicators to deal with overfishing</a:t>
            </a:r>
            <a:r>
              <a:rPr lang="en-US" sz="2900" dirty="0">
                <a:solidFill>
                  <a:prstClr val="black"/>
                </a:solidFill>
              </a:rPr>
              <a:t>. Fish and Fisheries 5:86-91</a:t>
            </a:r>
            <a:endParaRPr lang="en-GB" sz="2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26386" y="4941168"/>
            <a:ext cx="9144000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Froese</a:t>
            </a:r>
            <a:r>
              <a:rPr lang="en-GB" dirty="0"/>
              <a:t>, R. 2004. Keep it simple: three indicators to deal with overfishing. Fish and Fisheries 5:86-91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as Proxy for Unknown </a:t>
            </a:r>
            <a:r>
              <a:rPr lang="en-US" i="1" dirty="0" err="1" smtClean="0"/>
              <a:t>Fmsy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a broad, longstanding agreement in fisheries science that sustainable rates of fishing </a:t>
            </a:r>
            <a:r>
              <a:rPr lang="en-US" i="1" dirty="0" smtClean="0"/>
              <a:t>F</a:t>
            </a:r>
            <a:r>
              <a:rPr lang="en-US" dirty="0" smtClean="0"/>
              <a:t> shall not exceed natural mortality </a:t>
            </a:r>
            <a:r>
              <a:rPr lang="en-US" i="1" dirty="0" smtClean="0"/>
              <a:t>M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err="1" smtClean="0"/>
              <a:t>Gulland</a:t>
            </a:r>
            <a:r>
              <a:rPr lang="en-US" sz="2200" dirty="0" smtClean="0"/>
              <a:t> 1971, Shepherd 1981, </a:t>
            </a:r>
            <a:r>
              <a:rPr lang="en-US" sz="2200" dirty="0" err="1" smtClean="0"/>
              <a:t>Beddington</a:t>
            </a:r>
            <a:r>
              <a:rPr lang="en-US" sz="2200" dirty="0" smtClean="0"/>
              <a:t> and Cooke 1983, Clark et al. 1985, </a:t>
            </a:r>
            <a:r>
              <a:rPr lang="en-US" sz="2200" dirty="0" err="1" smtClean="0"/>
              <a:t>Beverton</a:t>
            </a:r>
            <a:r>
              <a:rPr lang="en-US" sz="2200" dirty="0" smtClean="0"/>
              <a:t> 1990, Patterson 1992, Thompson 1993, Walters and Martell 2002, 2004, </a:t>
            </a:r>
            <a:r>
              <a:rPr lang="en-US" sz="2200" dirty="0" err="1" smtClean="0"/>
              <a:t>MacCall</a:t>
            </a:r>
            <a:r>
              <a:rPr lang="en-US" sz="2200" dirty="0" smtClean="0"/>
              <a:t> 2009, </a:t>
            </a:r>
            <a:r>
              <a:rPr lang="en-US" sz="2200" dirty="0" err="1" smtClean="0"/>
              <a:t>Pikitch</a:t>
            </a:r>
            <a:r>
              <a:rPr lang="en-US" sz="2200" dirty="0" smtClean="0"/>
              <a:t> et al. 2012, NOAA 2013.</a:t>
            </a:r>
          </a:p>
          <a:p>
            <a:pPr marL="0" indent="0">
              <a:buNone/>
            </a:pPr>
            <a:r>
              <a:rPr lang="en-US" dirty="0" smtClean="0"/>
              <a:t>Proposed secure sustainable fishing rates vary from 0.5 to 0.8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or </a:t>
            </a:r>
            <a:r>
              <a:rPr lang="en-US" i="1" dirty="0" smtClean="0"/>
              <a:t>M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Thus, </a:t>
            </a:r>
            <a:r>
              <a:rPr lang="en-US" i="1" dirty="0" smtClean="0"/>
              <a:t>M</a:t>
            </a:r>
            <a:r>
              <a:rPr lang="en-US" dirty="0" smtClean="0"/>
              <a:t> can be used as a proxy for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23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is an upper limit of </a:t>
            </a:r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 fishing mortality rate </a:t>
            </a:r>
            <a:r>
              <a:rPr lang="en-US" i="1" dirty="0" smtClean="0"/>
              <a:t>F</a:t>
            </a:r>
            <a:r>
              <a:rPr lang="en-US" dirty="0" smtClean="0"/>
              <a:t> that equals the natural mortality rate </a:t>
            </a:r>
            <a:r>
              <a:rPr lang="en-US" i="1" dirty="0" smtClean="0"/>
              <a:t>M</a:t>
            </a:r>
            <a:r>
              <a:rPr lang="en-US" dirty="0" smtClean="0"/>
              <a:t> is an upper limit because it</a:t>
            </a:r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oubles the mortality rate that the species has evolved to withstand</a:t>
            </a:r>
          </a:p>
          <a:p>
            <a:pPr>
              <a:buFontTx/>
              <a:buChar char="-"/>
            </a:pPr>
            <a:r>
              <a:rPr lang="en-US" dirty="0"/>
              <a:t>r</a:t>
            </a:r>
            <a:r>
              <a:rPr lang="en-US" dirty="0" smtClean="0"/>
              <a:t>educes life expectancy and duration of reproductive phase by half</a:t>
            </a:r>
          </a:p>
          <a:p>
            <a:pPr>
              <a:buFontTx/>
              <a:buChar char="-"/>
            </a:pPr>
            <a:r>
              <a:rPr lang="en-US" dirty="0"/>
              <a:t>r</a:t>
            </a:r>
            <a:r>
              <a:rPr lang="en-US" dirty="0" smtClean="0"/>
              <a:t>educes the number of old, large, fecund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fish grow, there are two important sizes that they should not miss:</a:t>
            </a:r>
          </a:p>
          <a:p>
            <a:r>
              <a:rPr lang="en-US" dirty="0" smtClean="0"/>
              <a:t>The length </a:t>
            </a:r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r>
              <a:rPr lang="en-US" dirty="0" smtClean="0"/>
              <a:t> where most fish have reached maturity</a:t>
            </a:r>
          </a:p>
          <a:p>
            <a:r>
              <a:rPr lang="en-US" dirty="0" smtClean="0"/>
              <a:t>The length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where </a:t>
            </a:r>
          </a:p>
          <a:p>
            <a:pPr lvl="2"/>
            <a:r>
              <a:rPr lang="en-US" dirty="0" smtClean="0"/>
              <a:t>growth in weight (including gonads) is maximum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xpected fecundity is maximum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ohort biomass and fecundity is maximum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Size matters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82878"/>
            <a:ext cx="8244408" cy="445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377" y="5736250"/>
            <a:ext cx="8635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Biomass of a cohort (of North Sea cod) as it grows in length. Maximum fecundity, biomass </a:t>
            </a:r>
          </a:p>
          <a:p>
            <a:r>
              <a:rPr lang="en-US" dirty="0" smtClean="0"/>
              <a:t>and growth in weight is reached at the length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= 86 cm. This biomass is the product of </a:t>
            </a:r>
          </a:p>
          <a:p>
            <a:r>
              <a:rPr lang="en-US" dirty="0"/>
              <a:t>s</a:t>
            </a:r>
            <a:r>
              <a:rPr lang="en-US" dirty="0" smtClean="0"/>
              <a:t>urviving individuals times their body weight. [Lcopt_4.xlsx]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18058" y="1220029"/>
            <a:ext cx="1368152" cy="6339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95936" y="1700808"/>
            <a:ext cx="0" cy="30963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5250" y="135234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endParaRPr lang="en-US" i="1" baseline="-25000" dirty="0"/>
          </a:p>
        </p:txBody>
      </p:sp>
      <p:sp>
        <p:nvSpPr>
          <p:cNvPr id="10" name="Oval 9"/>
          <p:cNvSpPr/>
          <p:nvPr/>
        </p:nvSpPr>
        <p:spPr>
          <a:xfrm>
            <a:off x="4932040" y="1264805"/>
            <a:ext cx="1368152" cy="6339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Size matters: fishing with </a:t>
            </a:r>
            <a:r>
              <a:rPr lang="en-US" sz="3600" i="1" dirty="0" err="1"/>
              <a:t>F</a:t>
            </a:r>
            <a:r>
              <a:rPr lang="en-US" sz="3600" i="1" baseline="-25000" dirty="0" err="1"/>
              <a:t>msy</a:t>
            </a:r>
            <a:r>
              <a:rPr lang="en-US" sz="3600" i="1" baseline="-25000" dirty="0"/>
              <a:t/>
            </a:r>
            <a:br>
              <a:rPr lang="en-US" sz="3600" i="1" baseline="-25000" dirty="0"/>
            </a:br>
            <a:r>
              <a:rPr lang="en-US" sz="4000" dirty="0" smtClean="0"/>
              <a:t>starting at legal minimum length </a:t>
            </a:r>
            <a:r>
              <a:rPr lang="en-US" i="1" dirty="0" err="1"/>
              <a:t>L</a:t>
            </a:r>
            <a:r>
              <a:rPr lang="en-US" i="1" baseline="-25000" dirty="0" err="1"/>
              <a:t>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377" y="5736250"/>
            <a:ext cx="789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Biomass of a cohort (of North Sea cod) without fishing (solid line) and with fishing 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F</a:t>
            </a:r>
            <a:r>
              <a:rPr lang="en-US" dirty="0" smtClean="0"/>
              <a:t> 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i="1" baseline="-25000" dirty="0"/>
              <a:t> </a:t>
            </a:r>
            <a:r>
              <a:rPr lang="en-US" dirty="0" smtClean="0"/>
              <a:t>= 0.19 (dotted line), starting at legal minimum length </a:t>
            </a:r>
            <a:r>
              <a:rPr lang="en-US" i="1" dirty="0" smtClean="0"/>
              <a:t>L</a:t>
            </a:r>
            <a:r>
              <a:rPr lang="en-US" i="1" baseline="-25000" dirty="0" smtClean="0"/>
              <a:t>l</a:t>
            </a:r>
            <a:r>
              <a:rPr lang="en-US" dirty="0" smtClean="0"/>
              <a:t>. </a:t>
            </a:r>
            <a:r>
              <a:rPr lang="en-US" dirty="0"/>
              <a:t>[Lcopt_4.xlsx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255990"/>
            <a:ext cx="8333555" cy="450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051720" y="1275901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New Approaches for the Management of Data-Limited Stocks </vt:lpstr>
      <vt:lpstr>Overview</vt:lpstr>
      <vt:lpstr>Some Recent Fisheries Research See www.fishbase.de/rfroese for PDFs</vt:lpstr>
      <vt:lpstr>More</vt:lpstr>
      <vt:lpstr>M as Proxy for Unknown Fmsy</vt:lpstr>
      <vt:lpstr>M is an upper limit of F</vt:lpstr>
      <vt:lpstr>Size Matters</vt:lpstr>
      <vt:lpstr>Size matters</vt:lpstr>
      <vt:lpstr>Size matters: fishing with Fmsy starting at legal minimum length Ll </vt:lpstr>
      <vt:lpstr>Size matters: fishing with F=M starting at Lcopt</vt:lpstr>
      <vt:lpstr>Impact of Fishing on Size Structure</vt:lpstr>
      <vt:lpstr>How effective is Lcopt fishing?</vt:lpstr>
      <vt:lpstr>How effective is Lcopt fishing?</vt:lpstr>
      <vt:lpstr>Size Matters: Summary</vt:lpstr>
      <vt:lpstr>How to Manage a Fishery  without B, F, M, C ?</vt:lpstr>
      <vt:lpstr>How to Manage a Fishery  without B, F, M, C ?</vt:lpstr>
      <vt:lpstr>Summary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Froese, Rainer</dc:creator>
  <cp:lastModifiedBy>Froese, Rainer</cp:lastModifiedBy>
  <cp:revision>65</cp:revision>
  <dcterms:created xsi:type="dcterms:W3CDTF">2014-01-12T13:18:33Z</dcterms:created>
  <dcterms:modified xsi:type="dcterms:W3CDTF">2014-03-20T07:19:07Z</dcterms:modified>
</cp:coreProperties>
</file>