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266" r:id="rId6"/>
    <p:sldId id="267" r:id="rId7"/>
    <p:sldId id="299" r:id="rId8"/>
    <p:sldId id="257" r:id="rId9"/>
    <p:sldId id="258" r:id="rId10"/>
    <p:sldId id="260" r:id="rId11"/>
    <p:sldId id="261" r:id="rId12"/>
    <p:sldId id="282" r:id="rId13"/>
    <p:sldId id="283" r:id="rId14"/>
    <p:sldId id="284" r:id="rId15"/>
    <p:sldId id="285" r:id="rId16"/>
    <p:sldId id="272" r:id="rId17"/>
    <p:sldId id="273" r:id="rId18"/>
    <p:sldId id="271" r:id="rId19"/>
    <p:sldId id="274" r:id="rId20"/>
    <p:sldId id="305" r:id="rId21"/>
    <p:sldId id="269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6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DDB52-4250-4B34-B94F-35D4C4AF8BA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7FC76-B673-41BE-B7F5-B4BF8516A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C4CB7F-73C4-4D9B-BCB3-9D487CD5411A}" type="slidenum">
              <a:rPr lang="en-US" altLang="en-US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63E369-FBBB-40C7-A8D4-2EFB11346538}" type="slidenum">
              <a:rPr lang="en-US" altLang="en-US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6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C54ACB-1AAB-4577-B412-4813ED373ECD}" type="slidenum">
              <a:rPr lang="en-US" altLang="en-US">
                <a:solidFill>
                  <a:prstClr val="black"/>
                </a:solidFill>
              </a:rPr>
              <a:pPr eaLnBrk="1" hangingPunct="1"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5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83B9AC-1DEE-4502-878D-0F1EFC26C890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8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6F71D5-7AF8-4B9C-9177-7872E81B1C2C}" type="slidenum">
              <a:rPr lang="en-US" altLang="en-US">
                <a:solidFill>
                  <a:prstClr val="black"/>
                </a:solidFill>
              </a:rPr>
              <a:pPr eaLnBrk="1" hangingPunct="1"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8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6F71D5-7AF8-4B9C-9177-7872E81B1C2C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3C5F83-125B-40D4-B7E4-A26AB1A4E2E9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6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C67F4-CDAF-48DE-9595-ACDC3A7BA96C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31B18E-B5F5-4603-9F20-B4AB203A5BFC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0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95C1-80B1-4362-967A-94B44B8FE9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8E397-5615-42DC-8792-03FD92360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49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C5DA-F5DE-4A58-9A8A-7BD5521C79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7E43-8560-4D5F-83A6-5EC9FF54C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4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04D7-B5FF-4702-A1E5-E7D64D5D75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A395-ABDA-44AE-93B2-DC15502F5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53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D428-B3B7-49E1-8706-CE3CCDF952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AD7F-83AB-42E7-A298-B201BBB0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08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D147-E92C-4D25-A7F4-53CDD1013A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29092-0F86-4479-8EE8-9B4700906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69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69AF-D9B4-4C8C-9192-D8D2EA921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6560F-6649-4344-9557-4BAB4D86B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53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99B5-E878-4091-A657-8E94650152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DACF-5AED-4750-8D2D-3F36E961D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69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80E1-CF93-49E1-B946-4C0CEF199F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8EB7-6B48-4C09-9799-07E2BCA0A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54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7193C-135B-4727-927E-62525EC94E69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3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0EDE-656C-43A6-8A7A-36248B5ADA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3A025-4454-408E-A978-9E30EC969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05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C6AB-2D7D-458C-9CEE-7FECC6EC7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54A02-551C-4144-8390-12879FE67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651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E408-2EE6-4D45-BFE4-F619DE9588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C3B0-46A8-45D6-8E8A-5D4906A24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299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C9D9-FA8C-4EF8-A42D-3802D00A78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8E397-5615-42DC-8792-03FD92360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7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8855-6736-4ADB-8E6A-D9C77ABF17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27E43-8560-4D5F-83A6-5EC9FF54C3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65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7798-7C56-41CE-BE9A-587AADFCD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CA395-ABDA-44AE-93B2-DC15502F5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232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5F46-EAA0-49A4-BDEC-98718CA391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2AD7F-83AB-42E7-A298-B201BBB0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361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74E8-77E2-45C6-8211-BCE6CB548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29092-0F86-4479-8EE8-9B4700906B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946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6FBF-6A51-430A-9A8C-F98FD0DBB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6560F-6649-4344-9557-4BAB4D86B6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28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7BAC-69CF-4676-A031-2F132E174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DACF-5AED-4750-8D2D-3F36E961D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43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17DE5B-4E0F-40EE-A3B0-7395BCE879A8}" type="datetime1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14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1B9E-5ED1-4C20-8B36-3862F9B20F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8EB7-6B48-4C09-9799-07E2BCA0A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307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E1B0-130F-4C18-BF51-EB82B6C47D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3A025-4454-408E-A978-9E30EC969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408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304C-E022-4B4F-AF07-9E8E308FE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54A02-551C-4144-8390-12879FE67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11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DC5A1-C6BA-40DA-B3AC-076DC060EC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C3B0-46A8-45D6-8E8A-5D4906A246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236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DEB6F-12CC-4D68-A894-3B29ECAE9348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84B28-C6F7-4AAF-BCF8-11ADF74F095A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99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740335-752C-4520-85F3-38C337856510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B4F1-7B19-4AAC-9E7A-09718F637BFD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71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B8AD5-CB5B-4AC7-88A1-69432FA9A5EC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1684F-137B-43EF-81F5-D06A03E23D7A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97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844418-3ECC-4F85-A118-0F17FC603C02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CB2EC-D074-48AF-8EF4-59D1753CADFF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37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5FCF32-0B60-47DE-BC19-86CC700E6EDE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42D1-5280-4945-A8FD-31889A74F5CA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2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F32F5-10DB-4E2D-8B3B-80B2F0C772BC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9F1BD-E49B-4418-B440-8CE1330D745B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7DE3CA-9AFA-40BB-A5D2-0C4AF0ACCCC5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57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9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CF8FE9-57B0-42AF-A949-FB20F57E5F0A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7869-75DF-4420-9974-2C7CA6959DA3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08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D415D5-0FC9-4E8E-B66A-FBA4972CB20B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A0C2-7C72-46BE-A99E-233C444D7885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94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5EF3C-8A92-425F-88D9-3BDCC33702E7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AA50-8857-4E45-A71B-52A0EB560C56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01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1E654-1B14-4BBA-A8F5-972A525676E6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A96B6-C127-491A-B2AF-DE1630653A63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2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C46B92-A16E-4C88-A2D5-DB83F7BE7BE4}" type="datetime1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645AE1-C0BE-4B88-8FC5-0717357AF35D}" type="datetime1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0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C6585B-1268-4A70-90CA-CAE2BF5B7428}" type="datetime1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9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D383B9-56C0-4D59-9438-EE5D0BD8C15E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A87CE2-FD36-445F-A19E-1FF00AD0D4F5}" type="datetime1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CC110-AD99-4034-A884-A3DF7FC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5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714D3-DFD9-456F-B930-CAC9446813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89E2D-8E10-4075-BCD0-FC3F23C7E270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3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8190B-2E40-45D6-883E-DA109D60F2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89E2D-8E10-4075-BCD0-FC3F23C7E270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1A8720-9D27-4889-BB6F-1E263AC52F60}" type="datetime1">
              <a:rPr lang="en-US" altLang="de-DE" smtClean="0">
                <a:solidFill>
                  <a:srgbClr val="FFFF00"/>
                </a:solidFill>
              </a:rPr>
              <a:t>11/28/2018</a:t>
            </a:fld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069F9B-0C60-430A-BD17-45D5F7A425B1}" type="slidenum">
              <a:rPr lang="en-US" altLang="de-DE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96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aroundus.org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Data-Limited </a:t>
            </a:r>
            <a:r>
              <a:rPr lang="de-DE" dirty="0" smtClean="0"/>
              <a:t>Stock Assessment </a:t>
            </a:r>
            <a:r>
              <a:rPr lang="de-DE" dirty="0" err="1" smtClean="0"/>
              <a:t>Using</a:t>
            </a:r>
            <a:r>
              <a:rPr lang="de-DE" dirty="0" smtClean="0"/>
              <a:t> CMSY/BSM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22616"/>
            <a:ext cx="9144000" cy="1842987"/>
          </a:xfrm>
        </p:spPr>
        <p:txBody>
          <a:bodyPr/>
          <a:lstStyle/>
          <a:p>
            <a:r>
              <a:rPr lang="de-DE" dirty="0" smtClean="0"/>
              <a:t>Rainer Froese, GEOMAR</a:t>
            </a:r>
          </a:p>
          <a:p>
            <a:r>
              <a:rPr lang="de-DE" dirty="0" smtClean="0"/>
              <a:t>28 November 2018, </a:t>
            </a:r>
            <a:r>
              <a:rPr lang="en-US" dirty="0" smtClean="0"/>
              <a:t>Q-</a:t>
            </a:r>
            <a:r>
              <a:rPr lang="en-US" dirty="0" err="1" smtClean="0"/>
              <a:t>Quatics</a:t>
            </a:r>
            <a:r>
              <a:rPr lang="en-US" dirty="0" smtClean="0"/>
              <a:t>, Los </a:t>
            </a:r>
            <a:r>
              <a:rPr lang="en-US" dirty="0" err="1" smtClean="0"/>
              <a:t>Baños</a:t>
            </a:r>
            <a:r>
              <a:rPr lang="en-US" dirty="0" smtClean="0"/>
              <a:t>, Philippines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C110-AD99-4034-A884-A3DF7FCD12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CMSY </a:t>
            </a:r>
            <a:r>
              <a:rPr lang="de-DE" dirty="0" err="1" smtClean="0"/>
              <a:t>Method</a:t>
            </a:r>
            <a:r>
              <a:rPr lang="de-DE" dirty="0" smtClean="0"/>
              <a:t> in a </a:t>
            </a:r>
            <a:r>
              <a:rPr lang="de-DE" dirty="0" err="1" smtClean="0"/>
              <a:t>Nutshell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60F-6649-4344-9557-4BAB4D86B62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6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BSM </a:t>
            </a:r>
            <a:r>
              <a:rPr lang="de-DE" dirty="0" err="1" smtClean="0"/>
              <a:t>Method</a:t>
            </a:r>
            <a:r>
              <a:rPr lang="de-DE" dirty="0" smtClean="0"/>
              <a:t> in a </a:t>
            </a:r>
            <a:r>
              <a:rPr lang="de-DE" dirty="0" err="1" smtClean="0"/>
              <a:t>Nutshell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Given a time </a:t>
                </a:r>
                <a:r>
                  <a:rPr lang="de-DE" dirty="0" err="1" smtClean="0"/>
                  <a:t>series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Catch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CPUE,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parameters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r</a:t>
                </a:r>
                <a:r>
                  <a:rPr lang="de-DE" dirty="0" smtClean="0"/>
                  <a:t> = </a:t>
                </a:r>
                <a:r>
                  <a:rPr lang="de-DE" i="1" dirty="0" err="1" smtClean="0"/>
                  <a:t>r</a:t>
                </a:r>
                <a:r>
                  <a:rPr lang="de-DE" i="1" baseline="-25000" dirty="0" err="1" smtClean="0"/>
                  <a:t>max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de-DE" sz="2400" dirty="0" err="1" smtClean="0"/>
                  <a:t>where</a:t>
                </a:r>
                <a:r>
                  <a:rPr lang="de-DE" sz="2400" dirty="0" smtClean="0"/>
                  <a:t> </a:t>
                </a:r>
                <a:r>
                  <a:rPr lang="de-DE" sz="2400" i="1" dirty="0" smtClean="0"/>
                  <a:t>C</a:t>
                </a:r>
                <a:r>
                  <a:rPr lang="de-DE" sz="2400" i="1" baseline="-25000" dirty="0" smtClean="0"/>
                  <a:t>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catch in </a:t>
                </a:r>
                <a:r>
                  <a:rPr lang="de-DE" sz="2400" dirty="0" err="1" smtClean="0"/>
                  <a:t>year</a:t>
                </a:r>
                <a:r>
                  <a:rPr lang="de-DE" sz="2400" dirty="0" smtClean="0"/>
                  <a:t> </a:t>
                </a:r>
                <a:r>
                  <a:rPr lang="de-DE" sz="2400" i="1" dirty="0" smtClean="0"/>
                  <a:t>t, B = CPUE / q,</a:t>
                </a:r>
                <a:r>
                  <a:rPr lang="de-DE" sz="2400" dirty="0" smtClean="0"/>
                  <a:t> </a:t>
                </a:r>
                <a:r>
                  <a:rPr lang="de-DE" sz="2400" i="1" dirty="0" smtClean="0"/>
                  <a:t>q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catchability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coefficient</a:t>
                </a:r>
                <a:r>
                  <a:rPr lang="de-DE" sz="2400" dirty="0" smtClean="0"/>
                  <a:t>, </a:t>
                </a:r>
                <a:r>
                  <a:rPr lang="de-DE" sz="2400" dirty="0"/>
                  <a:t/>
                </a:r>
                <a:br>
                  <a:rPr lang="de-DE" sz="2400" dirty="0"/>
                </a:br>
                <a:r>
                  <a:rPr lang="de-DE" sz="2400" dirty="0" err="1" smtClean="0"/>
                  <a:t>and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the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other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parameters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defined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above</a:t>
                </a:r>
                <a:r>
                  <a:rPr lang="de-DE" dirty="0" smtClean="0"/>
                  <a:t> </a:t>
                </a:r>
              </a:p>
              <a:p>
                <a:pPr marL="0" indent="0">
                  <a:buNone/>
                </a:pPr>
                <a:r>
                  <a:rPr lang="de-DE" dirty="0" err="1" smtClean="0"/>
                  <a:t>Using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Bayesian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approach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r-k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combination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minimizes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difference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between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observed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biomass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predicted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equation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chosen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75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7E43-8560-4D5F-83A6-5EC9FF54C38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CMSY </a:t>
            </a:r>
            <a:r>
              <a:rPr lang="de-DE" dirty="0" err="1" smtClean="0"/>
              <a:t>Method</a:t>
            </a:r>
            <a:r>
              <a:rPr lang="de-DE" dirty="0" smtClean="0"/>
              <a:t> in a </a:t>
            </a:r>
            <a:r>
              <a:rPr lang="de-DE" dirty="0" err="1" smtClean="0"/>
              <a:t>Nutshell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931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If CPUE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unknown</a:t>
                </a:r>
                <a:r>
                  <a:rPr lang="de-DE" dirty="0" smtClean="0"/>
                  <a:t>, a </a:t>
                </a:r>
                <a:r>
                  <a:rPr lang="de-DE" dirty="0" err="1" smtClean="0"/>
                  <a:t>prior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range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derived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life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history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traits</a:t>
                </a:r>
                <a:r>
                  <a:rPr lang="de-DE" dirty="0" smtClean="0"/>
                  <a:t>, a </a:t>
                </a:r>
                <a:r>
                  <a:rPr lang="de-DE" dirty="0" err="1" smtClean="0"/>
                  <a:t>prior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range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derived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maximum</a:t>
                </a:r>
                <a:r>
                  <a:rPr lang="de-DE" dirty="0" smtClean="0"/>
                  <a:t> catch,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prior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ranges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 err="1" smtClean="0"/>
                  <a:t>B</a:t>
                </a:r>
                <a:r>
                  <a:rPr lang="de-DE" i="1" baseline="-25000" dirty="0" err="1" smtClean="0"/>
                  <a:t>t</a:t>
                </a:r>
                <a:r>
                  <a:rPr lang="de-DE" dirty="0" smtClean="0"/>
                  <a:t>/</a:t>
                </a:r>
                <a:r>
                  <a:rPr lang="de-DE" i="1" dirty="0" smtClean="0"/>
                  <a:t>k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beginning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end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catch time </a:t>
                </a:r>
                <a:r>
                  <a:rPr lang="de-DE" dirty="0" err="1" smtClean="0"/>
                  <a:t>series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derived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expert </a:t>
                </a:r>
                <a:r>
                  <a:rPr lang="de-DE" dirty="0" err="1" smtClean="0"/>
                  <a:t>knowledge</a:t>
                </a:r>
                <a:r>
                  <a:rPr lang="de-DE" dirty="0" smtClean="0"/>
                  <a:t>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de-DE" dirty="0" smtClean="0"/>
                  <a:t>All </a:t>
                </a:r>
                <a:r>
                  <a:rPr lang="de-DE" i="1" dirty="0" smtClean="0"/>
                  <a:t>r-k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combinations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compatible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life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history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traits</a:t>
                </a:r>
                <a:r>
                  <a:rPr lang="de-DE" dirty="0" smtClean="0"/>
                  <a:t> (</a:t>
                </a:r>
                <a:r>
                  <a:rPr lang="de-DE" i="1" dirty="0" smtClean="0"/>
                  <a:t>r</a:t>
                </a:r>
                <a:r>
                  <a:rPr lang="de-DE" i="1" baseline="-25000" dirty="0" smtClean="0"/>
                  <a:t>,</a:t>
                </a:r>
                <a:r>
                  <a:rPr lang="de-DE" i="1" dirty="0" smtClean="0"/>
                  <a:t> M, K</a:t>
                </a:r>
                <a:r>
                  <a:rPr lang="de-DE" dirty="0" smtClean="0"/>
                  <a:t>),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catches</a:t>
                </a:r>
                <a:r>
                  <a:rPr lang="de-DE" dirty="0" smtClean="0"/>
                  <a:t> (</a:t>
                </a:r>
                <a:r>
                  <a:rPr lang="de-DE" i="1" dirty="0" smtClean="0"/>
                  <a:t>C</a:t>
                </a:r>
                <a:r>
                  <a:rPr lang="de-DE" i="1" baseline="-25000" dirty="0" smtClean="0"/>
                  <a:t>t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expert </a:t>
                </a:r>
                <a:r>
                  <a:rPr lang="de-DE" dirty="0" err="1" smtClean="0"/>
                  <a:t>knowledge</a:t>
                </a:r>
                <a:r>
                  <a:rPr lang="de-DE" dirty="0" smtClean="0"/>
                  <a:t> (</a:t>
                </a:r>
                <a:r>
                  <a:rPr lang="de-DE" i="1" dirty="0" err="1" smtClean="0"/>
                  <a:t>B</a:t>
                </a:r>
                <a:r>
                  <a:rPr lang="de-DE" i="1" baseline="-25000" dirty="0" err="1" smtClean="0"/>
                  <a:t>t</a:t>
                </a:r>
                <a:r>
                  <a:rPr lang="de-DE" dirty="0" smtClean="0"/>
                  <a:t>/</a:t>
                </a:r>
                <a:r>
                  <a:rPr lang="de-DE" i="1" dirty="0" smtClean="0"/>
                  <a:t>k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identified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by</a:t>
                </a:r>
                <a:r>
                  <a:rPr lang="de-DE" dirty="0" smtClean="0"/>
                  <a:t> a Monte-Carlo </a:t>
                </a:r>
                <a:r>
                  <a:rPr lang="de-DE" dirty="0" err="1" smtClean="0"/>
                  <a:t>approach</a:t>
                </a:r>
                <a:r>
                  <a:rPr lang="de-DE" dirty="0" smtClean="0"/>
                  <a:t>. An </a:t>
                </a:r>
                <a:r>
                  <a:rPr lang="de-DE" i="1" dirty="0" smtClean="0"/>
                  <a:t>r-k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combination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representative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high </a:t>
                </a:r>
                <a:r>
                  <a:rPr lang="de-DE" i="1" dirty="0" smtClean="0"/>
                  <a:t>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values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chosen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estimate</a:t>
                </a:r>
                <a:r>
                  <a:rPr lang="de-DE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93195"/>
              </a:xfrm>
              <a:blipFill rotWithShape="0">
                <a:blip r:embed="rId2"/>
                <a:stretch>
                  <a:fillRect l="-1389" t="-1528" r="-333" b="-3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7E43-8560-4D5F-83A6-5EC9FF54C388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>
          <a:xfrm>
            <a:off x="5536051" y="3955503"/>
            <a:ext cx="359967" cy="550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446913" y="4196798"/>
            <a:ext cx="359967" cy="550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94513" y="3574850"/>
            <a:ext cx="664768" cy="1324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" y="0"/>
            <a:ext cx="10137683" cy="6509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8875" y="646323"/>
            <a:ext cx="2108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Sole in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Irish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Sea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Graphic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Results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CMSY/ BSM</a:t>
            </a:r>
          </a:p>
          <a:p>
            <a:r>
              <a:rPr lang="de-DE" dirty="0" err="1">
                <a:solidFill>
                  <a:schemeClr val="bg1"/>
                </a:solidFill>
              </a:rPr>
              <a:t>a</a:t>
            </a:r>
            <a:r>
              <a:rPr lang="de-DE" dirty="0" err="1" smtClean="0">
                <a:solidFill>
                  <a:schemeClr val="bg1"/>
                </a:solidFill>
              </a:rPr>
              <a:t>nalysis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for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>
                <a:solidFill>
                  <a:schemeClr val="bg1"/>
                </a:solidFill>
              </a:rPr>
              <a:t>s</a:t>
            </a:r>
            <a:r>
              <a:rPr lang="de-DE" dirty="0" smtClean="0">
                <a:solidFill>
                  <a:schemeClr val="bg1"/>
                </a:solidFill>
              </a:rPr>
              <a:t>tock </a:t>
            </a:r>
            <a:r>
              <a:rPr lang="de-DE" dirty="0" err="1" smtClean="0">
                <a:solidFill>
                  <a:schemeClr val="bg1"/>
                </a:solidFill>
              </a:rPr>
              <a:t>assessment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err="1">
                <a:solidFill>
                  <a:schemeClr val="bg1"/>
                </a:solidFill>
              </a:rPr>
              <a:t>w</a:t>
            </a:r>
            <a:r>
              <a:rPr lang="de-DE" dirty="0" err="1" smtClean="0">
                <a:solidFill>
                  <a:schemeClr val="bg1"/>
                </a:solidFill>
              </a:rPr>
              <a:t>orking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group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540000" cy="457200"/>
          </a:xfrm>
        </p:spPr>
        <p:txBody>
          <a:bodyPr/>
          <a:lstStyle/>
          <a:p>
            <a:fld id="{D6BAD666-1B45-414C-A101-3A530761F6D7}" type="slidenum">
              <a:rPr lang="en-US" altLang="de-DE" smtClean="0">
                <a:solidFill>
                  <a:srgbClr val="FFFF00"/>
                </a:solidFill>
              </a:rPr>
              <a:pPr/>
              <a:t>14</a:t>
            </a:fld>
            <a:endParaRPr lang="en-US" altLang="de-DE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56" y="108402"/>
            <a:ext cx="7816703" cy="6692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0559" y="373039"/>
            <a:ext cx="2403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Sole in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Irish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Sea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dirty="0" err="1" smtClean="0">
                <a:solidFill>
                  <a:schemeClr val="bg1"/>
                </a:solidFill>
              </a:rPr>
              <a:t>Graphical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results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 smtClean="0">
                <a:solidFill>
                  <a:schemeClr val="bg1"/>
                </a:solidFill>
              </a:rPr>
              <a:t>CMSY / BSM </a:t>
            </a:r>
            <a:r>
              <a:rPr lang="de-DE" dirty="0" err="1" smtClean="0">
                <a:solidFill>
                  <a:schemeClr val="bg1"/>
                </a:solidFill>
              </a:rPr>
              <a:t>analysis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dirty="0" err="1">
                <a:solidFill>
                  <a:schemeClr val="bg1"/>
                </a:solidFill>
              </a:rPr>
              <a:t>f</a:t>
            </a:r>
            <a:r>
              <a:rPr lang="de-DE" dirty="0" err="1" smtClean="0">
                <a:solidFill>
                  <a:schemeClr val="bg1"/>
                </a:solidFill>
              </a:rPr>
              <a:t>or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use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by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management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540000" cy="457200"/>
          </a:xfrm>
        </p:spPr>
        <p:txBody>
          <a:bodyPr/>
          <a:lstStyle/>
          <a:p>
            <a:fld id="{D6BAD666-1B45-414C-A101-3A530761F6D7}" type="slidenum">
              <a:rPr lang="en-US" altLang="de-DE" smtClean="0">
                <a:solidFill>
                  <a:schemeClr val="bg1"/>
                </a:solidFill>
              </a:rPr>
              <a:pPr/>
              <a:t>15</a:t>
            </a:fld>
            <a:endParaRPr lang="en-US" altLang="de-DE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"/>
            <a:ext cx="7355325" cy="136757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24" y="1202071"/>
            <a:ext cx="6945814" cy="14164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24" y="2569644"/>
            <a:ext cx="5916470" cy="4104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55714" y="5097470"/>
            <a:ext cx="252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Download </a:t>
            </a:r>
            <a:r>
              <a:rPr lang="de-DE" dirty="0" err="1" smtClean="0">
                <a:solidFill>
                  <a:schemeClr val="bg1"/>
                </a:solidFill>
              </a:rPr>
              <a:t>from</a:t>
            </a:r>
            <a:r>
              <a:rPr lang="de-DE" dirty="0" smtClean="0">
                <a:solidFill>
                  <a:schemeClr val="bg1"/>
                </a:solidFill>
              </a:rPr>
              <a:t>: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www.fishbase.de/rfroese/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063" y="0"/>
            <a:ext cx="103632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Proof </a:t>
            </a:r>
            <a:r>
              <a:rPr lang="de-DE" dirty="0" err="1" smtClean="0">
                <a:solidFill>
                  <a:schemeClr val="bg1"/>
                </a:solidFill>
              </a:rPr>
              <a:t>of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Concept</a:t>
            </a:r>
            <a:r>
              <a:rPr lang="de-DE" dirty="0" smtClean="0">
                <a:solidFill>
                  <a:schemeClr val="bg1"/>
                </a:solidFill>
              </a:rPr>
              <a:t>: </a:t>
            </a:r>
            <a:r>
              <a:rPr lang="de-DE" dirty="0" err="1" smtClean="0">
                <a:solidFill>
                  <a:schemeClr val="bg1"/>
                </a:solidFill>
              </a:rPr>
              <a:t>Application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400 Stocks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" y="904078"/>
            <a:ext cx="8728991" cy="59539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F1BD-E49B-4418-B440-8CE1330D745B}" type="slidenum">
              <a:rPr lang="en-US" altLang="de-DE" smtClean="0">
                <a:solidFill>
                  <a:schemeClr val="bg1"/>
                </a:solidFill>
              </a:rPr>
              <a:pPr/>
              <a:t>16</a:t>
            </a:fld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8720" y="1143000"/>
            <a:ext cx="354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Froese, R., </a:t>
            </a:r>
            <a:r>
              <a:rPr lang="en-US" dirty="0" err="1">
                <a:solidFill>
                  <a:schemeClr val="bg1"/>
                </a:solidFill>
              </a:rPr>
              <a:t>Garilao</a:t>
            </a:r>
            <a:r>
              <a:rPr lang="en-US" dirty="0">
                <a:solidFill>
                  <a:schemeClr val="bg1"/>
                </a:solidFill>
              </a:rPr>
              <a:t>, C., Winker, H</a:t>
            </a:r>
            <a:r>
              <a:rPr lang="en-US" dirty="0" smtClean="0">
                <a:solidFill>
                  <a:schemeClr val="bg1"/>
                </a:solidFill>
              </a:rPr>
              <a:t>.,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Coro</a:t>
            </a:r>
            <a:r>
              <a:rPr lang="en-US" dirty="0">
                <a:solidFill>
                  <a:schemeClr val="bg1"/>
                </a:solidFill>
              </a:rPr>
              <a:t>, G., </a:t>
            </a:r>
            <a:r>
              <a:rPr lang="en-US" dirty="0" err="1">
                <a:solidFill>
                  <a:schemeClr val="bg1"/>
                </a:solidFill>
              </a:rPr>
              <a:t>Demirel</a:t>
            </a:r>
            <a:r>
              <a:rPr lang="en-US" dirty="0">
                <a:solidFill>
                  <a:schemeClr val="bg1"/>
                </a:solidFill>
              </a:rPr>
              <a:t>, N., </a:t>
            </a:r>
            <a:r>
              <a:rPr lang="en-US" dirty="0" err="1">
                <a:solidFill>
                  <a:schemeClr val="bg1"/>
                </a:solidFill>
              </a:rPr>
              <a:t>Tsikliras</a:t>
            </a:r>
            <a:r>
              <a:rPr lang="en-US" dirty="0">
                <a:solidFill>
                  <a:schemeClr val="bg1"/>
                </a:solidFill>
              </a:rPr>
              <a:t>, A</a:t>
            </a:r>
            <a:r>
              <a:rPr lang="en-US" dirty="0" smtClean="0">
                <a:solidFill>
                  <a:schemeClr val="bg1"/>
                </a:solidFill>
              </a:rPr>
              <a:t>.,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Dimarchopoulou</a:t>
            </a:r>
            <a:r>
              <a:rPr lang="en-US" dirty="0">
                <a:solidFill>
                  <a:schemeClr val="bg1"/>
                </a:solidFill>
              </a:rPr>
              <a:t>, D., </a:t>
            </a:r>
            <a:r>
              <a:rPr lang="en-US" dirty="0" err="1">
                <a:solidFill>
                  <a:schemeClr val="bg1"/>
                </a:solidFill>
              </a:rPr>
              <a:t>Scarcella</a:t>
            </a:r>
            <a:r>
              <a:rPr lang="en-US" dirty="0">
                <a:solidFill>
                  <a:schemeClr val="bg1"/>
                </a:solidFill>
              </a:rPr>
              <a:t>, G</a:t>
            </a:r>
            <a:r>
              <a:rPr lang="en-US" dirty="0" smtClean="0">
                <a:solidFill>
                  <a:schemeClr val="bg1"/>
                </a:solidFill>
              </a:rPr>
              <a:t>.,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Sampang</a:t>
            </a:r>
            <a:r>
              <a:rPr lang="en-US" dirty="0" smtClean="0">
                <a:solidFill>
                  <a:schemeClr val="bg1"/>
                </a:solidFill>
              </a:rPr>
              <a:t>-Reyes</a:t>
            </a:r>
            <a:r>
              <a:rPr lang="en-US" dirty="0">
                <a:solidFill>
                  <a:schemeClr val="bg1"/>
                </a:solidFill>
              </a:rPr>
              <a:t>, A. 2016.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Exploitation </a:t>
            </a:r>
            <a:r>
              <a:rPr lang="en-US" dirty="0">
                <a:solidFill>
                  <a:schemeClr val="bg1"/>
                </a:solidFill>
              </a:rPr>
              <a:t>and status of </a:t>
            </a:r>
            <a:r>
              <a:rPr lang="en-US" dirty="0" smtClean="0">
                <a:solidFill>
                  <a:schemeClr val="bg1"/>
                </a:solidFill>
              </a:rPr>
              <a:t>European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stocks</a:t>
            </a:r>
            <a:r>
              <a:rPr lang="en-US" dirty="0">
                <a:solidFill>
                  <a:schemeClr val="bg1"/>
                </a:solidFill>
              </a:rPr>
              <a:t>. World Wide Web </a:t>
            </a:r>
            <a:r>
              <a:rPr lang="en-US" dirty="0" smtClean="0">
                <a:solidFill>
                  <a:schemeClr val="bg1"/>
                </a:solidFill>
              </a:rPr>
              <a:t>electronic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publication</a:t>
            </a:r>
            <a:r>
              <a:rPr lang="en-US" dirty="0">
                <a:solidFill>
                  <a:schemeClr val="bg1"/>
                </a:solidFill>
              </a:rPr>
              <a:t>,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</a:t>
            </a:r>
            <a:r>
              <a:rPr lang="en-US" dirty="0">
                <a:solidFill>
                  <a:schemeClr val="bg1"/>
                </a:solidFill>
              </a:rPr>
              <a:t>://oceanrep.geomar.de/34476/</a:t>
            </a:r>
          </a:p>
        </p:txBody>
      </p:sp>
    </p:spTree>
    <p:extLst>
      <p:ext uri="{BB962C8B-B14F-4D97-AF65-F5344CB8AC3E}">
        <p14:creationId xmlns:p14="http://schemas.microsoft.com/office/powerpoint/2010/main" val="27434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52000" y="6248400"/>
            <a:ext cx="2540000" cy="457200"/>
          </a:xfrm>
        </p:spPr>
        <p:txBody>
          <a:bodyPr/>
          <a:lstStyle/>
          <a:p>
            <a:fld id="{5DD9F1BD-E49B-4418-B440-8CE1330D745B}" type="slidenum">
              <a:rPr lang="en-US" altLang="de-DE" smtClean="0">
                <a:solidFill>
                  <a:srgbClr val="FFFF00"/>
                </a:solidFill>
              </a:rPr>
              <a:pPr/>
              <a:t>17</a:t>
            </a:fld>
            <a:endParaRPr lang="en-US" altLang="de-DE">
              <a:solidFill>
                <a:srgbClr val="FFFF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98" y="2933527"/>
            <a:ext cx="7058670" cy="407716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90" y="150096"/>
            <a:ext cx="7720895" cy="1543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634334"/>
            <a:ext cx="10969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assessment of the status of 1320 fish and invertebrate populations (or ‘stocks’) of 484 species exploited by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fisheries </a:t>
            </a:r>
            <a:r>
              <a:rPr lang="en-US" dirty="0">
                <a:solidFill>
                  <a:schemeClr val="bg1"/>
                </a:solidFill>
              </a:rPr>
              <a:t>in 232 Marine Ecoregions (MEs) overlapping with the Exclusive Economic Zones (EEZs) of 218 countries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their overseas territories was performed using the CMSY method applied to annual catches (1950-2014)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reconstructed </a:t>
            </a:r>
            <a:r>
              <a:rPr lang="en-US" dirty="0">
                <a:solidFill>
                  <a:schemeClr val="bg1"/>
                </a:solidFill>
              </a:rPr>
              <a:t>by the </a:t>
            </a:r>
            <a:r>
              <a:rPr lang="en-US" i="1" dirty="0">
                <a:solidFill>
                  <a:schemeClr val="bg1"/>
                </a:solidFill>
              </a:rPr>
              <a:t>Sea Around </a:t>
            </a:r>
            <a:r>
              <a:rPr lang="en-US" i="1" dirty="0" smtClean="0">
                <a:solidFill>
                  <a:schemeClr val="bg1"/>
                </a:solidFill>
              </a:rPr>
              <a:t>Us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08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Checking</a:t>
            </a:r>
            <a:r>
              <a:rPr lang="de-DE" dirty="0" smtClean="0"/>
              <a:t> Out Stock Assessments in </a:t>
            </a:r>
            <a:r>
              <a:rPr lang="de-DE" dirty="0" err="1" smtClean="0"/>
              <a:t>Asia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www.SeaAroundUs.org</a:t>
            </a:r>
            <a:endParaRPr lang="en-US" dirty="0" smtClean="0"/>
          </a:p>
          <a:p>
            <a:r>
              <a:rPr lang="en-US" dirty="0" smtClean="0"/>
              <a:t>Select “Tools &amp; Data”</a:t>
            </a:r>
          </a:p>
          <a:p>
            <a:r>
              <a:rPr lang="en-US" dirty="0" smtClean="0"/>
              <a:t>Select “Search Type: ME”</a:t>
            </a:r>
          </a:p>
          <a:p>
            <a:r>
              <a:rPr lang="en-US" dirty="0" smtClean="0"/>
              <a:t>Click on a Marine Ecoregion of interest, </a:t>
            </a:r>
            <a:br>
              <a:rPr lang="en-US" dirty="0" smtClean="0"/>
            </a:br>
            <a:r>
              <a:rPr lang="en-US" dirty="0" smtClean="0"/>
              <a:t>e.g. Eastern Philippines</a:t>
            </a:r>
          </a:p>
          <a:p>
            <a:r>
              <a:rPr lang="en-US" dirty="0" smtClean="0"/>
              <a:t>Scroll down to Stock Assessments and select a stock,</a:t>
            </a:r>
            <a:br>
              <a:rPr lang="en-US" dirty="0" smtClean="0"/>
            </a:br>
            <a:r>
              <a:rPr lang="en-US" dirty="0" smtClean="0"/>
              <a:t>e.g. </a:t>
            </a:r>
            <a:r>
              <a:rPr lang="en-US" i="1" dirty="0" err="1" smtClean="0"/>
              <a:t>Katsuwonis</a:t>
            </a:r>
            <a:r>
              <a:rPr lang="en-US" i="1" dirty="0" smtClean="0"/>
              <a:t> </a:t>
            </a:r>
            <a:r>
              <a:rPr lang="en-US" i="1" dirty="0" err="1" smtClean="0"/>
              <a:t>pelamis</a:t>
            </a:r>
            <a:endParaRPr lang="en-US" i="1" dirty="0" smtClean="0"/>
          </a:p>
          <a:p>
            <a:r>
              <a:rPr lang="en-US" sz="1800" dirty="0"/>
              <a:t>https://s3-us-west-2.amazonaws.com/cmsy/Kats_pel_WesternPacificOcean2018-06-15-2052.RnW.pdf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60F-6649-4344-9557-4BAB4D86B62C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49" y="2331004"/>
            <a:ext cx="10972800" cy="1143000"/>
          </a:xfrm>
        </p:spPr>
        <p:txBody>
          <a:bodyPr/>
          <a:lstStyle/>
          <a:p>
            <a:r>
              <a:rPr lang="en-US" dirty="0" smtClean="0"/>
              <a:t>Questions for CMSY?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7E43-8560-4D5F-83A6-5EC9FF54C38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61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Surplus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C110-AD99-4034-A884-A3DF7FCD12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620236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dirty="0" smtClean="0"/>
              <a:t>Thomas Robert Malthus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3100" dirty="0"/>
              <a:t>(1766 – 1834, English Economist)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l="-1481" r="-148" b="-3100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3175"/>
            <a:ext cx="1871662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500101" y="3707251"/>
            <a:ext cx="910263" cy="475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7E43-8560-4D5F-83A6-5EC9FF54C3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9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r>
              <a:rPr lang="en-US" altLang="en-US" smtClean="0"/>
              <a:t>World Population Growth</a:t>
            </a:r>
          </a:p>
        </p:txBody>
      </p:sp>
      <p:pic>
        <p:nvPicPr>
          <p:cNvPr id="4099" name="Picture 2" descr="http://upload.wikimedia.org/wikipedia/commons/thumb/5/56/World-Population-1800-2100.svg/450px-World-Population-1800-2100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6" y="981075"/>
            <a:ext cx="5635625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6" y="5199063"/>
            <a:ext cx="7969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63976" y="5621339"/>
            <a:ext cx="715963" cy="2889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3644901"/>
            <a:ext cx="2500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</a:rPr>
              <a:t>"The power of population is indefinitely greater than the power in the earth to produce subsistence for man"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2982759"/>
            <a:ext cx="134302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4055102"/>
            <a:ext cx="13509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5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275388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Pierre François </a:t>
            </a:r>
            <a:r>
              <a:rPr lang="en-US" b="1" dirty="0" err="1" smtClean="0"/>
              <a:t>Verhulst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dirty="0"/>
              <a:t>(1804 – 1849, Belgian Mathematician)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81200" y="1600200"/>
            <a:ext cx="8229600" cy="5257800"/>
          </a:xfrm>
          <a:blipFill rotWithShape="1">
            <a:blip r:embed="rId3"/>
            <a:stretch>
              <a:fillRect l="-1852" t="-2436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176"/>
            <a:ext cx="1763712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808664" y="1568450"/>
            <a:ext cx="126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>
                <a:solidFill>
                  <a:prstClr val="black"/>
                </a:solidFill>
                <a:cs typeface="Arial" panose="020B0604020202020204" pitchFamily="34" charset="0"/>
              </a:rPr>
              <a:t>(1844)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17435" y="2847561"/>
            <a:ext cx="770282" cy="626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7E43-8560-4D5F-83A6-5EC9FF54C38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197118" y="3093498"/>
            <a:ext cx="3972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i="1" dirty="0" smtClean="0"/>
              <a:t>k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46684" y="3866132"/>
            <a:ext cx="3972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i="1" dirty="0" smtClean="0"/>
              <a:t>k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37214" y="3866132"/>
            <a:ext cx="3972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i="1" dirty="0" smtClean="0"/>
              <a:t>k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7717" y="4426998"/>
            <a:ext cx="3972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i="1" dirty="0" smtClean="0"/>
              <a:t>k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56423" y="5328145"/>
            <a:ext cx="3972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k</a:t>
            </a:r>
            <a:endParaRPr lang="en-US" sz="2400" i="1" dirty="0"/>
          </a:p>
        </p:txBody>
      </p:sp>
      <p:sp>
        <p:nvSpPr>
          <p:cNvPr id="7" name="Oval 6"/>
          <p:cNvSpPr/>
          <p:nvPr/>
        </p:nvSpPr>
        <p:spPr>
          <a:xfrm>
            <a:off x="6990777" y="3136395"/>
            <a:ext cx="738808" cy="480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692150"/>
            <a:ext cx="9107487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8132764" y="6488114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1800">
                <a:solidFill>
                  <a:prstClr val="black"/>
                </a:solidFill>
                <a:cs typeface="Arial" panose="020B0604020202020204" pitchFamily="34" charset="0"/>
              </a:rPr>
              <a:t>BioDivPopGrowthMSY.xls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4151314" y="73025"/>
            <a:ext cx="430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>
                <a:solidFill>
                  <a:prstClr val="black"/>
                </a:solidFill>
                <a:cs typeface="Arial" panose="020B0604020202020204" pitchFamily="34" charset="0"/>
              </a:rPr>
              <a:t>Logistic Curve Properties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DACF-5AED-4750-8D2D-3F36E961D6C0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469125" y="877072"/>
            <a:ext cx="3972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50859" y="2679367"/>
            <a:ext cx="3972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0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2834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Milner Baily Schaefer</a:t>
            </a:r>
            <a:br>
              <a:rPr lang="de-DE" dirty="0" smtClean="0"/>
            </a:br>
            <a:r>
              <a:rPr lang="de-DE" sz="2700" dirty="0"/>
              <a:t>(1912 – 1970, US Fisheries Scientist)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81200" y="1600200"/>
            <a:ext cx="8229600" cy="5069160"/>
          </a:xfrm>
          <a:blipFill rotWithShape="1">
            <a:blip r:embed="rId3"/>
            <a:stretch>
              <a:fillRect l="-889" t="-722"/>
            </a:stretch>
          </a:blipFill>
          <a:extLst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Rectangle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11824" y="3738123"/>
            <a:ext cx="3384376" cy="8442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noFill/>
                <a:cs typeface="Arial" charset="0"/>
              </a:rPr>
              <a:t> 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0"/>
            <a:ext cx="1547812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72100" y="3970683"/>
            <a:ext cx="760343" cy="511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4179404"/>
            <a:ext cx="710648" cy="402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8735" y="4582327"/>
            <a:ext cx="2494722" cy="869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27E43-8560-4D5F-83A6-5EC9FF54C38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0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900238" y="11114"/>
            <a:ext cx="8229600" cy="777875"/>
          </a:xfrm>
        </p:spPr>
        <p:txBody>
          <a:bodyPr/>
          <a:lstStyle/>
          <a:p>
            <a:pPr eaLnBrk="1" hangingPunct="1"/>
            <a:r>
              <a:rPr lang="de-DE" altLang="en-US" smtClean="0"/>
              <a:t>The Schaefer Model</a:t>
            </a:r>
            <a:endParaRPr lang="en-US" alt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228726"/>
            <a:ext cx="894715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8132764" y="6488114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1800">
                <a:solidFill>
                  <a:prstClr val="black"/>
                </a:solidFill>
                <a:cs typeface="Arial" panose="020B0604020202020204" pitchFamily="34" charset="0"/>
              </a:rPr>
              <a:t>BioDivPopGrowthMSY.xls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60F-6649-4344-9557-4BAB4D86B62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7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900238" y="11114"/>
            <a:ext cx="8229600" cy="777875"/>
          </a:xfrm>
        </p:spPr>
        <p:txBody>
          <a:bodyPr/>
          <a:lstStyle/>
          <a:p>
            <a:pPr eaLnBrk="1" hangingPunct="1"/>
            <a:r>
              <a:rPr lang="de-DE" altLang="en-US" smtClean="0"/>
              <a:t>The Schaefer Model</a:t>
            </a:r>
            <a:endParaRPr lang="en-US" alt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228726"/>
            <a:ext cx="8947150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8132764" y="6488114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1800">
                <a:solidFill>
                  <a:prstClr val="black"/>
                </a:solidFill>
                <a:cs typeface="Arial" panose="020B0604020202020204" pitchFamily="34" charset="0"/>
              </a:rPr>
              <a:t>BioDivPopGrowthMSY.xls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0382" y="4981618"/>
            <a:ext cx="976464" cy="42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37983" y="5978634"/>
            <a:ext cx="46657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Catch per </a:t>
            </a:r>
            <a:r>
              <a:rPr lang="de-DE" sz="2000" b="1" dirty="0" err="1" smtClean="0"/>
              <a:t>unit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effort</a:t>
            </a:r>
            <a:r>
              <a:rPr lang="de-DE" sz="2000" b="1" dirty="0" smtClean="0"/>
              <a:t> (CPUE in e.g. kg/h)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6560F-6649-4344-9557-4BAB4D86B62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6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andarddesign">
  <a:themeElements>
    <a:clrScheme name="Standarddesign 8">
      <a:dk1>
        <a:srgbClr val="000000"/>
      </a:dk1>
      <a:lt1>
        <a:srgbClr val="FFFF00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00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358</Words>
  <Application>Microsoft Office PowerPoint</Application>
  <PresentationFormat>Widescreen</PresentationFormat>
  <Paragraphs>91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2_Office Theme</vt:lpstr>
      <vt:lpstr>Standarddesign</vt:lpstr>
      <vt:lpstr>Data-Limited Stock Assessment Using CMSY/BSM</vt:lpstr>
      <vt:lpstr>Principles of Surplus Production Modelling</vt:lpstr>
      <vt:lpstr>Thomas Robert Malthus  (1766 – 1834, English Economist)</vt:lpstr>
      <vt:lpstr>World Population Growth</vt:lpstr>
      <vt:lpstr>Pierre François Verhulst (1804 – 1849, Belgian Mathematician)</vt:lpstr>
      <vt:lpstr>PowerPoint Presentation</vt:lpstr>
      <vt:lpstr>Milner Baily Schaefer (1912 – 1970, US Fisheries Scientist)</vt:lpstr>
      <vt:lpstr>The Schaefer Model</vt:lpstr>
      <vt:lpstr>The Schaefer Model</vt:lpstr>
      <vt:lpstr>The CMSY Method in a Nutshell</vt:lpstr>
      <vt:lpstr>The BSM Method in a Nutshell</vt:lpstr>
      <vt:lpstr>The CMSY Method in a Nutshell</vt:lpstr>
      <vt:lpstr>PowerPoint Presentation</vt:lpstr>
      <vt:lpstr>PowerPoint Presentation</vt:lpstr>
      <vt:lpstr>PowerPoint Presentation</vt:lpstr>
      <vt:lpstr>Proof of Concept: Application to 400 Stocks</vt:lpstr>
      <vt:lpstr>PowerPoint Presentation</vt:lpstr>
      <vt:lpstr>Checking Out Stock Assessments in Asia</vt:lpstr>
      <vt:lpstr>Questions for CMSY?   Thank You</vt:lpstr>
    </vt:vector>
  </TitlesOfParts>
  <Company>GEOMAR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Data-Limited Stock Assessment using CMSY/BSM</dc:title>
  <dc:creator>Froese, Rainer</dc:creator>
  <cp:lastModifiedBy>Froese, Rainer</cp:lastModifiedBy>
  <cp:revision>72</cp:revision>
  <dcterms:created xsi:type="dcterms:W3CDTF">2017-01-12T08:55:17Z</dcterms:created>
  <dcterms:modified xsi:type="dcterms:W3CDTF">2018-11-28T04:41:00Z</dcterms:modified>
</cp:coreProperties>
</file>