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313" r:id="rId4"/>
    <p:sldId id="314" r:id="rId5"/>
    <p:sldId id="319" r:id="rId6"/>
    <p:sldId id="285" r:id="rId7"/>
    <p:sldId id="315" r:id="rId8"/>
    <p:sldId id="316" r:id="rId9"/>
    <p:sldId id="317" r:id="rId10"/>
    <p:sldId id="320" r:id="rId11"/>
    <p:sldId id="322" r:id="rId12"/>
    <p:sldId id="328" r:id="rId13"/>
    <p:sldId id="329" r:id="rId14"/>
    <p:sldId id="323" r:id="rId15"/>
    <p:sldId id="324" r:id="rId16"/>
    <p:sldId id="325" r:id="rId17"/>
    <p:sldId id="326" r:id="rId18"/>
    <p:sldId id="327" r:id="rId19"/>
    <p:sldId id="321" r:id="rId20"/>
    <p:sldId id="30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915" autoAdjust="0"/>
  </p:normalViewPr>
  <p:slideViewPr>
    <p:cSldViewPr snapToGrid="0">
      <p:cViewPr varScale="1">
        <p:scale>
          <a:sx n="65" d="100"/>
          <a:sy n="65" d="100"/>
        </p:scale>
        <p:origin x="250" y="33"/>
      </p:cViewPr>
      <p:guideLst/>
    </p:cSldViewPr>
  </p:slideViewPr>
  <p:outlineViewPr>
    <p:cViewPr>
      <p:scale>
        <a:sx n="33" d="100"/>
        <a:sy n="33" d="100"/>
      </p:scale>
      <p:origin x="0" y="-59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DDB52-4250-4B34-B94F-35D4C4AF8BAB}" type="datetimeFigureOut">
              <a:rPr lang="en-US" smtClean="0"/>
              <a:t>18-Apr-19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7FC76-B673-41BE-B7F5-B4BF8516A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(a) The bold curve shows the time</a:t>
            </a:r>
            <a:r>
              <a:rPr lang="en-US" baseline="0" dirty="0" smtClean="0"/>
              <a:t> series of CPUE. The dotted horizontal lines indicate the range where </a:t>
            </a:r>
            <a:r>
              <a:rPr lang="en-US" baseline="0" dirty="0" err="1" smtClean="0"/>
              <a:t>Bmsy</a:t>
            </a:r>
            <a:r>
              <a:rPr lang="en-US" baseline="0" dirty="0" smtClean="0"/>
              <a:t> could be. The error bar in 1985 indicates the expert opinion on relative stock size, here 70-100% of unexploited biomass. (b) The grey dots indicate all r-k pairs that were tested; the black dots indicate the ‘viable’ pairs. (c) The </a:t>
            </a:r>
            <a:r>
              <a:rPr lang="en-US" baseline="0" dirty="0" err="1" smtClean="0"/>
              <a:t>disgonal</a:t>
            </a:r>
            <a:r>
              <a:rPr lang="en-US" baseline="0" dirty="0" smtClean="0"/>
              <a:t> black line indicates all r-k pairs that result in the same, median </a:t>
            </a:r>
            <a:r>
              <a:rPr lang="en-US" baseline="0" dirty="0" err="1" smtClean="0"/>
              <a:t>MSYq</a:t>
            </a:r>
            <a:r>
              <a:rPr lang="en-US" baseline="0" dirty="0" smtClean="0"/>
              <a:t> estimate. The black dots are the viable pairs, overlaid with red if they fall within the 95% confidence limits of </a:t>
            </a:r>
            <a:r>
              <a:rPr lang="en-US" baseline="0" dirty="0" err="1" smtClean="0"/>
              <a:t>MSYq</a:t>
            </a:r>
            <a:r>
              <a:rPr lang="en-US" baseline="0" dirty="0" smtClean="0"/>
              <a:t>. The red cross indicates the most probable r-</a:t>
            </a:r>
            <a:r>
              <a:rPr lang="en-US" baseline="0" dirty="0" err="1" smtClean="0"/>
              <a:t>kq</a:t>
            </a:r>
            <a:r>
              <a:rPr lang="en-US" baseline="0" dirty="0" smtClean="0"/>
              <a:t> pair, with indication of confidence limits. (d) The bold curve shows the predicted catches resulting from the median r-</a:t>
            </a:r>
            <a:r>
              <a:rPr lang="en-US" baseline="0" dirty="0" err="1" smtClean="0"/>
              <a:t>kq</a:t>
            </a:r>
            <a:r>
              <a:rPr lang="en-US" baseline="0" dirty="0" smtClean="0"/>
              <a:t> pair combined with CPUE. The dotted curves indicate the 95% confidence limits. The dashed line is </a:t>
            </a:r>
            <a:r>
              <a:rPr lang="en-US" baseline="0" dirty="0" err="1" smtClean="0"/>
              <a:t>MSYq</a:t>
            </a:r>
            <a:r>
              <a:rPr lang="en-US" baseline="0" dirty="0" smtClean="0"/>
              <a:t>. (e) The bold curve shows predicted exploitation F/</a:t>
            </a:r>
            <a:r>
              <a:rPr lang="en-US" baseline="0" dirty="0" err="1" smtClean="0"/>
              <a:t>Fmsy</a:t>
            </a:r>
            <a:r>
              <a:rPr lang="en-US" baseline="0" dirty="0" smtClean="0"/>
              <a:t>, the dotted curves are 95% confidence limits. The blue curves result from the independent full assessment, for comparison. (f) The bold </a:t>
            </a:r>
            <a:r>
              <a:rPr lang="en-US" baseline="0" dirty="0" err="1" smtClean="0"/>
              <a:t>blck</a:t>
            </a:r>
            <a:r>
              <a:rPr lang="en-US" baseline="0" dirty="0" smtClean="0"/>
              <a:t> curve indicates relative stock size B/</a:t>
            </a:r>
            <a:r>
              <a:rPr lang="en-US" baseline="0" dirty="0" err="1" smtClean="0"/>
              <a:t>Bmsy</a:t>
            </a:r>
            <a:r>
              <a:rPr lang="en-US" baseline="0" dirty="0" smtClean="0"/>
              <a:t>, with (dotted) 95% confidence limits. The dashed line indicates B=</a:t>
            </a:r>
            <a:r>
              <a:rPr lang="en-US" baseline="0" dirty="0" err="1" smtClean="0"/>
              <a:t>Bmsy</a:t>
            </a:r>
            <a:r>
              <a:rPr lang="en-US" baseline="0" dirty="0" smtClean="0"/>
              <a:t>, with confidence limits. The blue curves stem from the independent full assessment, for comparison.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7FC76-B673-41BE-B7F5-B4BF8516AD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9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3C5F83-125B-40D4-B7E4-A26AB1A4E2E9}" type="datetime1">
              <a:rPr lang="en-US" smtClean="0"/>
              <a:t>18-Apr-19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6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6C67F4-CDAF-48DE-9595-ACDC3A7BA96C}" type="datetime1">
              <a:rPr lang="en-US" smtClean="0"/>
              <a:t>18-Apr-19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3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31B18E-B5F5-4603-9F20-B4AB203A5BFC}" type="datetime1">
              <a:rPr lang="en-US" smtClean="0"/>
              <a:t>18-Apr-19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09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95C1-80B1-4362-967A-94B44B8FE9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8E397-5615-42DC-8792-03FD92360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49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3C5DA-F5DE-4A58-9A8A-7BD5521C79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27E43-8560-4D5F-83A6-5EC9FF54C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940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404D7-B5FF-4702-A1E5-E7D64D5D75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CA395-ABDA-44AE-93B2-DC15502F5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53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D428-B3B7-49E1-8706-CE3CCDF952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2AD7F-83AB-42E7-A298-B201BBB0B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085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D147-E92C-4D25-A7F4-53CDD1013A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29092-0F86-4479-8EE8-9B4700906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269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69AF-D9B4-4C8C-9192-D8D2EA9213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6560F-6649-4344-9557-4BAB4D86B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539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399B5-E878-4091-A657-8E94650152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CDACF-5AED-4750-8D2D-3F36E961D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169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80E1-CF93-49E1-B946-4C0CEF199F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B8EB7-6B48-4C09-9799-07E2BCA0A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54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B7193C-135B-4727-927E-62525EC94E69}" type="datetime1">
              <a:rPr lang="en-US" smtClean="0"/>
              <a:t>18-Apr-19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63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00EDE-656C-43A6-8A7A-36248B5ADA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3A025-4454-408E-A978-9E30EC969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050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1C6AB-2D7D-458C-9CEE-7FECC6EC7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54A02-551C-4144-8390-12879FE67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651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2E408-2EE6-4D45-BFE4-F619DE9588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AC3B0-46A8-45D6-8E8A-5D4906A246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29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7DE5B-4E0F-40EE-A3B0-7395BCE879A8}" type="datetime1">
              <a:rPr lang="en-US" smtClean="0"/>
              <a:t>18-Apr-19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1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7DE3CA-9AFA-40BB-A5D2-0C4AF0ACCCC5}" type="datetime1">
              <a:rPr lang="en-US" smtClean="0"/>
              <a:t>18-Apr-19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5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C46B92-A16E-4C88-A2D5-DB83F7BE7BE4}" type="datetime1">
              <a:rPr lang="en-US" smtClean="0"/>
              <a:t>18-Apr-19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7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645AE1-C0BE-4B88-8FC5-0717357AF35D}" type="datetime1">
              <a:rPr lang="en-US" smtClean="0"/>
              <a:t>18-Apr-19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0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6585B-1268-4A70-90CA-CAE2BF5B7428}" type="datetime1">
              <a:rPr lang="en-US" smtClean="0"/>
              <a:t>18-Apr-19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9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D383B9-56C0-4D59-9438-EE5D0BD8C15E}" type="datetime1">
              <a:rPr lang="en-US" smtClean="0"/>
              <a:t>18-Apr-19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4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A87CE2-FD36-445F-A19E-1FF00AD0D4F5}" type="datetime1">
              <a:rPr lang="en-US" smtClean="0"/>
              <a:t>18-Apr-19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8CC110-AD99-4034-A884-A3DF7FCD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654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A714D3-DFD9-456F-B930-CAC9446813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18-Apr-19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589E2D-8E10-4075-BCD0-FC3F23C7E270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3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Data-Limited Stock Assessment </a:t>
            </a:r>
            <a:br>
              <a:rPr lang="de-DE" dirty="0" smtClean="0"/>
            </a:br>
            <a:r>
              <a:rPr lang="de-DE" dirty="0" err="1" smtClean="0"/>
              <a:t>Using</a:t>
            </a:r>
            <a:r>
              <a:rPr lang="de-DE" dirty="0" smtClean="0"/>
              <a:t> CPUE </a:t>
            </a:r>
            <a:r>
              <a:rPr lang="de-DE" dirty="0" err="1" smtClean="0"/>
              <a:t>only</a:t>
            </a:r>
            <a:r>
              <a:rPr lang="de-DE" dirty="0" smtClean="0"/>
              <a:t>: AMSY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22616"/>
            <a:ext cx="9144000" cy="1842987"/>
          </a:xfrm>
        </p:spPr>
        <p:txBody>
          <a:bodyPr/>
          <a:lstStyle/>
          <a:p>
            <a:r>
              <a:rPr lang="de-DE" dirty="0" smtClean="0"/>
              <a:t>Rainer Froese, GEOMAR</a:t>
            </a:r>
          </a:p>
          <a:p>
            <a:r>
              <a:rPr lang="de-DE" dirty="0" smtClean="0"/>
              <a:t>23 April </a:t>
            </a:r>
            <a:r>
              <a:rPr lang="de-DE" dirty="0" smtClean="0"/>
              <a:t>2019, </a:t>
            </a:r>
            <a:r>
              <a:rPr lang="de-DE" dirty="0" smtClean="0"/>
              <a:t>Kiel, Germany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C110-AD99-4034-A884-A3DF7FCD12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7E43-8560-4D5F-83A6-5EC9FF54C388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732" y="38647"/>
            <a:ext cx="10096151" cy="648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67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Fits (1)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DACF-5AED-4750-8D2D-3F36E961D6C0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627" y="1140903"/>
            <a:ext cx="8488463" cy="545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2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072" y="-47847"/>
            <a:ext cx="10972800" cy="1143000"/>
          </a:xfrm>
        </p:spPr>
        <p:txBody>
          <a:bodyPr/>
          <a:lstStyle/>
          <a:p>
            <a:r>
              <a:rPr lang="en-US" dirty="0" smtClean="0"/>
              <a:t>Bad Fits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560F-6649-4344-9557-4BAB4D86B62C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347" y="1147368"/>
            <a:ext cx="8761602" cy="562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9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387" y="-212562"/>
            <a:ext cx="10972800" cy="1143000"/>
          </a:xfrm>
        </p:spPr>
        <p:txBody>
          <a:bodyPr/>
          <a:lstStyle/>
          <a:p>
            <a:r>
              <a:rPr lang="en-US" dirty="0" smtClean="0"/>
              <a:t>Comparison with full Schaefer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DACF-5AED-4750-8D2D-3F36E961D6C0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51" y="704806"/>
            <a:ext cx="9207671" cy="608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39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560F-6649-4344-9557-4BAB4D86B62C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71" y="-37749"/>
            <a:ext cx="10217253" cy="680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61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DACF-5AED-4750-8D2D-3F36E961D6C0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28" y="37750"/>
            <a:ext cx="10366052" cy="68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54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DACF-5AED-4750-8D2D-3F36E961D6C0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512" y="51267"/>
            <a:ext cx="10066789" cy="664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3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DACF-5AED-4750-8D2D-3F36E961D6C0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952" y="1038"/>
            <a:ext cx="10356209" cy="685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04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 creep correction for Skipjack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7E43-8560-4D5F-83A6-5EC9FF54C388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07" y="1666522"/>
            <a:ext cx="6989385" cy="5239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949" y="2331004"/>
            <a:ext cx="10972800" cy="1143000"/>
          </a:xfrm>
        </p:spPr>
        <p:txBody>
          <a:bodyPr/>
          <a:lstStyle/>
          <a:p>
            <a:r>
              <a:rPr lang="en-US" dirty="0" smtClean="0"/>
              <a:t>Questions for AMSY?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7E43-8560-4D5F-83A6-5EC9FF54C388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822616"/>
            <a:ext cx="9144000" cy="184298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Rainer Froese, GEOMAR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 March 2019, NFRDI &amp;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Quatics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Quezon City, Philippines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6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Data in Data-Poor Fisheries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Length-frequencies from the commercial fishery</a:t>
            </a:r>
          </a:p>
          <a:p>
            <a:pPr lvl="1"/>
            <a:r>
              <a:rPr lang="en-US" dirty="0" smtClean="0"/>
              <a:t>Use LBB (compare </a:t>
            </a:r>
            <a:r>
              <a:rPr lang="en-US" dirty="0" err="1" smtClean="0"/>
              <a:t>Linf</a:t>
            </a:r>
            <a:r>
              <a:rPr lang="en-US" dirty="0" smtClean="0"/>
              <a:t> with </a:t>
            </a:r>
            <a:r>
              <a:rPr lang="en-US" dirty="0" smtClean="0"/>
              <a:t>data in </a:t>
            </a:r>
            <a:r>
              <a:rPr lang="en-US" dirty="0" err="1" smtClean="0"/>
              <a:t>FishBase</a:t>
            </a:r>
            <a:r>
              <a:rPr lang="en-US" dirty="0" smtClean="0"/>
              <a:t>/</a:t>
            </a:r>
            <a:r>
              <a:rPr lang="en-US" dirty="0" err="1" smtClean="0"/>
              <a:t>SealifeBase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Catch</a:t>
            </a:r>
          </a:p>
          <a:p>
            <a:pPr lvl="1"/>
            <a:r>
              <a:rPr lang="en-US" dirty="0" smtClean="0"/>
              <a:t>Use CMSY (use expert interviews or better LBB for </a:t>
            </a:r>
            <a:r>
              <a:rPr lang="en-US" i="1" dirty="0" smtClean="0"/>
              <a:t>B</a:t>
            </a:r>
            <a:r>
              <a:rPr lang="en-US" dirty="0" smtClean="0"/>
              <a:t>/</a:t>
            </a:r>
            <a:r>
              <a:rPr lang="en-US" i="1" dirty="0" smtClean="0"/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priors)</a:t>
            </a:r>
          </a:p>
          <a:p>
            <a:r>
              <a:rPr lang="en-US" dirty="0" smtClean="0"/>
              <a:t>Catch-per-unit-of-effort (CPUE)</a:t>
            </a:r>
          </a:p>
          <a:p>
            <a:pPr lvl="1"/>
            <a:r>
              <a:rPr lang="en-US" dirty="0" smtClean="0"/>
              <a:t>Use CMSY/BSM if CPUE and catch data are available</a:t>
            </a:r>
          </a:p>
          <a:p>
            <a:pPr lvl="1"/>
            <a:r>
              <a:rPr lang="en-US" dirty="0" smtClean="0"/>
              <a:t>Use AMSY if catch is unreliable or if true stock boundaries are unknown </a:t>
            </a:r>
            <a:r>
              <a:rPr lang="en-US" dirty="0"/>
              <a:t>(use expert interviews or better LBB for </a:t>
            </a:r>
            <a:r>
              <a:rPr lang="en-US" i="1" dirty="0"/>
              <a:t>B</a:t>
            </a:r>
            <a:r>
              <a:rPr lang="en-US" dirty="0"/>
              <a:t>/</a:t>
            </a:r>
            <a:r>
              <a:rPr lang="en-US" i="1" dirty="0"/>
              <a:t>B</a:t>
            </a:r>
            <a:r>
              <a:rPr lang="en-US" i="1" baseline="-25000" dirty="0"/>
              <a:t>0</a:t>
            </a:r>
            <a:r>
              <a:rPr lang="en-US" dirty="0"/>
              <a:t> </a:t>
            </a:r>
            <a:r>
              <a:rPr lang="en-US" dirty="0" smtClean="0"/>
              <a:t>prior anywhere in the time series)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C110-AD99-4034-A884-A3DF7FCD12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560F-6649-4344-9557-4BAB4D86B62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915795" y="1417638"/>
            <a:ext cx="88221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kg per hour</a:t>
            </a:r>
            <a:endParaRPr lang="en-US" sz="3600" dirty="0" smtClean="0"/>
          </a:p>
          <a:p>
            <a:pPr algn="ctr"/>
            <a:r>
              <a:rPr lang="en-US" sz="3600" dirty="0" smtClean="0"/>
              <a:t>kg per day</a:t>
            </a:r>
            <a:endParaRPr lang="en-US" sz="3600" dirty="0" smtClean="0"/>
          </a:p>
          <a:p>
            <a:pPr algn="ctr"/>
            <a:r>
              <a:rPr lang="en-US" sz="3600" dirty="0" smtClean="0"/>
              <a:t>Specimens per 100 hooks per day</a:t>
            </a:r>
            <a:endParaRPr lang="en-US" sz="3600" dirty="0" smtClean="0"/>
          </a:p>
          <a:p>
            <a:pPr algn="ctr"/>
            <a:r>
              <a:rPr lang="en-US" sz="3600" dirty="0" smtClean="0"/>
              <a:t>catch per fuel </a:t>
            </a:r>
            <a:r>
              <a:rPr lang="en-US" sz="3600" dirty="0" smtClean="0"/>
              <a:t>used </a:t>
            </a:r>
            <a:endParaRPr lang="en-US" sz="3600" dirty="0" smtClean="0"/>
          </a:p>
          <a:p>
            <a:pPr algn="ctr"/>
            <a:r>
              <a:rPr lang="en-US" sz="3600" dirty="0" smtClean="0"/>
              <a:t>time series of acoustic survey</a:t>
            </a:r>
            <a:endParaRPr lang="en-US" sz="3600" dirty="0" smtClean="0"/>
          </a:p>
          <a:p>
            <a:pPr algn="ctr"/>
            <a:r>
              <a:rPr lang="en-US" sz="3600" dirty="0" smtClean="0"/>
              <a:t>any arbitrary index</a:t>
            </a:r>
          </a:p>
          <a:p>
            <a:pPr algn="ctr"/>
            <a:r>
              <a:rPr lang="en-US" sz="3600" dirty="0" smtClean="0"/>
              <a:t>Only the trend must be </a:t>
            </a:r>
            <a:r>
              <a:rPr lang="en-US" sz="3600" dirty="0" smtClean="0"/>
              <a:t>correct (min 10 years)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215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there be Only CPUE?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Catch data are often </a:t>
            </a:r>
            <a:r>
              <a:rPr lang="en-US" dirty="0" err="1" smtClean="0"/>
              <a:t>unkown</a:t>
            </a:r>
            <a:r>
              <a:rPr lang="en-US" dirty="0" smtClean="0"/>
              <a:t> or aggregated (e.g. small </a:t>
            </a:r>
            <a:r>
              <a:rPr lang="en-US" dirty="0" err="1" smtClean="0"/>
              <a:t>pelagics</a:t>
            </a:r>
            <a:r>
              <a:rPr lang="en-US" dirty="0" smtClean="0"/>
              <a:t>) or unreliable</a:t>
            </a:r>
          </a:p>
          <a:p>
            <a:r>
              <a:rPr lang="en-US" dirty="0" smtClean="0"/>
              <a:t>CPUE may be available from research data or from a reliable fisher’s log-book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560F-6649-4344-9557-4BAB4D86B62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14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AMSY </a:t>
            </a:r>
            <a:r>
              <a:rPr lang="de-DE" dirty="0" err="1" smtClean="0"/>
              <a:t>Method</a:t>
            </a:r>
            <a:r>
              <a:rPr lang="de-DE" dirty="0" smtClean="0"/>
              <a:t> in a </a:t>
            </a:r>
            <a:r>
              <a:rPr lang="de-DE" dirty="0" err="1" smtClean="0"/>
              <a:t>Nutshell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1"/>
                <a:ext cx="10972800" cy="51931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e-DE" dirty="0" smtClean="0"/>
                  <a:t>If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only</a:t>
                </a:r>
                <a:r>
                  <a:rPr lang="de-DE" dirty="0" smtClean="0"/>
                  <a:t> CPUE </a:t>
                </a:r>
                <a:r>
                  <a:rPr lang="de-DE" dirty="0" err="1" smtClean="0"/>
                  <a:t>is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known</a:t>
                </a:r>
                <a:r>
                  <a:rPr lang="de-DE" dirty="0" smtClean="0"/>
                  <a:t>, a </a:t>
                </a:r>
                <a:r>
                  <a:rPr lang="de-DE" dirty="0" err="1" smtClean="0"/>
                  <a:t>prior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range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i="1" dirty="0" smtClean="0"/>
                  <a:t>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derived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from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FishBase</a:t>
                </a:r>
                <a:r>
                  <a:rPr lang="de-DE" dirty="0" smtClean="0"/>
                  <a:t>, a </a:t>
                </a:r>
                <a:r>
                  <a:rPr lang="de-DE" dirty="0" err="1" smtClean="0"/>
                  <a:t>single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prior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range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i="1" dirty="0" smtClean="0"/>
                  <a:t>B</a:t>
                </a:r>
                <a:r>
                  <a:rPr lang="de-DE" dirty="0" smtClean="0"/>
                  <a:t>/</a:t>
                </a:r>
                <a:r>
                  <a:rPr lang="de-DE" i="1" dirty="0" smtClean="0"/>
                  <a:t>k</a:t>
                </a:r>
                <a:r>
                  <a:rPr lang="de-DE" dirty="0" smtClean="0"/>
                  <a:t> = CPUE/</a:t>
                </a:r>
                <a:r>
                  <a:rPr lang="de-DE" dirty="0" err="1" smtClean="0"/>
                  <a:t>kq</a:t>
                </a:r>
                <a:r>
                  <a:rPr lang="de-DE" dirty="0" smtClean="0"/>
                  <a:t> (</a:t>
                </a:r>
                <a:r>
                  <a:rPr lang="de-DE" dirty="0" err="1" smtClean="0"/>
                  <a:t>anywhere</a:t>
                </a:r>
                <a:r>
                  <a:rPr lang="de-DE" dirty="0" smtClean="0"/>
                  <a:t> </a:t>
                </a:r>
                <a:r>
                  <a:rPr lang="de-DE" dirty="0" smtClean="0"/>
                  <a:t>in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time </a:t>
                </a:r>
                <a:r>
                  <a:rPr lang="de-DE" dirty="0" err="1" smtClean="0"/>
                  <a:t>series</a:t>
                </a:r>
                <a:r>
                  <a:rPr lang="de-DE" dirty="0" smtClean="0"/>
                  <a:t>) </a:t>
                </a:r>
                <a:r>
                  <a:rPr lang="de-DE" dirty="0" err="1" smtClean="0"/>
                  <a:t>is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derived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from</a:t>
                </a:r>
                <a:r>
                  <a:rPr lang="de-DE" dirty="0" smtClean="0"/>
                  <a:t> expert </a:t>
                </a:r>
                <a:r>
                  <a:rPr lang="de-DE" dirty="0" err="1" smtClean="0"/>
                  <a:t>knowledge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better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from</a:t>
                </a:r>
                <a:r>
                  <a:rPr lang="de-DE" dirty="0" smtClean="0"/>
                  <a:t> LBB. The </a:t>
                </a:r>
                <a:r>
                  <a:rPr lang="de-DE" dirty="0" err="1" smtClean="0"/>
                  <a:t>lower</a:t>
                </a:r>
                <a:r>
                  <a:rPr lang="de-DE" dirty="0" smtClean="0"/>
                  <a:t> end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range</a:t>
                </a:r>
                <a:r>
                  <a:rPr lang="de-DE" dirty="0" smtClean="0"/>
                  <a:t> must </a:t>
                </a:r>
                <a:r>
                  <a:rPr lang="de-DE" dirty="0" err="1" smtClean="0"/>
                  <a:t>be</a:t>
                </a:r>
                <a:r>
                  <a:rPr lang="de-DE" dirty="0" smtClean="0"/>
                  <a:t> larger </a:t>
                </a:r>
                <a:r>
                  <a:rPr lang="de-DE" dirty="0" err="1" smtClean="0"/>
                  <a:t>than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max</a:t>
                </a:r>
                <a:r>
                  <a:rPr lang="de-DE" dirty="0" smtClean="0"/>
                  <a:t> CPUE. </a:t>
                </a:r>
                <a:endParaRPr lang="de-DE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𝐶𝑃𝑈𝐸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𝐶𝑃𝑈𝐸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𝐶𝑃𝑈𝐸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𝐶𝑃𝑈𝐸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de-DE" dirty="0" smtClean="0"/>
                  <a:t>All </a:t>
                </a:r>
                <a:r>
                  <a:rPr lang="de-DE" i="1" dirty="0" smtClean="0"/>
                  <a:t>r-</a:t>
                </a:r>
                <a:r>
                  <a:rPr lang="de-DE" i="1" dirty="0" err="1" smtClean="0"/>
                  <a:t>k</a:t>
                </a:r>
                <a:r>
                  <a:rPr lang="de-DE" i="1" baseline="-25000" dirty="0" err="1" smtClean="0"/>
                  <a:t>q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combinations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that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are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compatible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with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smtClean="0"/>
                  <a:t>CPUE in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sense </a:t>
                </a:r>
                <a:r>
                  <a:rPr lang="de-DE" dirty="0" err="1" smtClean="0"/>
                  <a:t>that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result</a:t>
                </a:r>
                <a:r>
                  <a:rPr lang="de-DE" dirty="0" smtClean="0"/>
                  <a:t> in time </a:t>
                </a:r>
                <a:r>
                  <a:rPr lang="de-DE" dirty="0" err="1" smtClean="0"/>
                  <a:t>series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plausible (</a:t>
                </a:r>
                <a:r>
                  <a:rPr lang="de-DE" dirty="0" err="1" smtClean="0"/>
                  <a:t>never</a:t>
                </a:r>
                <a:r>
                  <a:rPr lang="de-DE" dirty="0" smtClean="0"/>
                  <a:t> negative, </a:t>
                </a:r>
                <a:r>
                  <a:rPr lang="de-DE" dirty="0" err="1" smtClean="0"/>
                  <a:t>never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much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too</a:t>
                </a:r>
                <a:r>
                  <a:rPr lang="de-DE" dirty="0" smtClean="0"/>
                  <a:t> high) </a:t>
                </a:r>
                <a:r>
                  <a:rPr lang="de-DE" dirty="0" err="1" smtClean="0"/>
                  <a:t>predicted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catches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are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identified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by</a:t>
                </a:r>
                <a:r>
                  <a:rPr lang="de-DE" dirty="0" smtClean="0"/>
                  <a:t> a Monte-Carlo </a:t>
                </a:r>
                <a:r>
                  <a:rPr lang="de-DE" dirty="0" err="1" smtClean="0"/>
                  <a:t>approach</a:t>
                </a:r>
                <a:r>
                  <a:rPr lang="de-DE" dirty="0" smtClean="0"/>
                  <a:t>.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1"/>
                <a:ext cx="10972800" cy="5193195"/>
              </a:xfrm>
              <a:blipFill rotWithShape="0">
                <a:blip r:embed="rId2"/>
                <a:stretch>
                  <a:fillRect l="-1389" t="-1528" r="-667" b="-3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7E43-8560-4D5F-83A6-5EC9FF54C38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Oval 4"/>
          <p:cNvSpPr/>
          <p:nvPr/>
        </p:nvSpPr>
        <p:spPr>
          <a:xfrm>
            <a:off x="5422799" y="3896577"/>
            <a:ext cx="359967" cy="5502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407647" y="4196798"/>
            <a:ext cx="461829" cy="5502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019875" y="3509402"/>
            <a:ext cx="1237375" cy="13246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6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417638"/>
          </a:xfrm>
        </p:spPr>
        <p:txBody>
          <a:bodyPr/>
          <a:lstStyle/>
          <a:p>
            <a:r>
              <a:rPr lang="en-US" dirty="0" smtClean="0"/>
              <a:t>AMSY assessment of Skipjack tuna </a:t>
            </a:r>
            <a:br>
              <a:rPr lang="en-US" dirty="0" smtClean="0"/>
            </a:br>
            <a:r>
              <a:rPr lang="en-US" dirty="0" smtClean="0"/>
              <a:t>in the Indian Ocean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7E43-8560-4D5F-83A6-5EC9FF54C388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853" y="1362083"/>
            <a:ext cx="8512804" cy="546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560F-6649-4344-9557-4BAB4D86B62C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281031" y="201336"/>
            <a:ext cx="125457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AMSY Analysis, Wed Mar 06 14:38:05 2019 </a:t>
            </a:r>
          </a:p>
          <a:p>
            <a:r>
              <a:rPr lang="en-US" sz="2400" dirty="0"/>
              <a:t>------------------------------------------------------------</a:t>
            </a:r>
          </a:p>
          <a:p>
            <a:r>
              <a:rPr lang="en-US" sz="2400" dirty="0"/>
              <a:t>Stock </a:t>
            </a:r>
            <a:r>
              <a:rPr lang="en-US" sz="2400" dirty="0" err="1"/>
              <a:t>skj.iotc</a:t>
            </a:r>
            <a:r>
              <a:rPr lang="en-US" sz="2400" dirty="0"/>
              <a:t> , </a:t>
            </a:r>
            <a:r>
              <a:rPr lang="en-US" sz="2400" dirty="0" err="1"/>
              <a:t>Katsuwonus</a:t>
            </a:r>
            <a:r>
              <a:rPr lang="en-US" sz="2400" dirty="0"/>
              <a:t> </a:t>
            </a:r>
            <a:r>
              <a:rPr lang="en-US" sz="2400" dirty="0" err="1"/>
              <a:t>pelamis</a:t>
            </a:r>
            <a:r>
              <a:rPr lang="en-US" sz="2400" dirty="0"/>
              <a:t> , Indian Ocean skipjack tuna </a:t>
            </a:r>
          </a:p>
          <a:p>
            <a:r>
              <a:rPr lang="en-US" sz="2400" dirty="0"/>
              <a:t>CPUE data for years 1986 - 2016 , CPUE range 6.42 - 16.4 , smooth = FALSE </a:t>
            </a:r>
          </a:p>
          <a:p>
            <a:r>
              <a:rPr lang="en-US" sz="2400" dirty="0"/>
              <a:t>Prior for r                   </a:t>
            </a:r>
            <a:r>
              <a:rPr lang="en-US" sz="2400" dirty="0" smtClean="0"/>
              <a:t>              = </a:t>
            </a:r>
            <a:r>
              <a:rPr lang="en-US" sz="2400" dirty="0"/>
              <a:t>Medium , NA - NA </a:t>
            </a:r>
          </a:p>
          <a:p>
            <a:r>
              <a:rPr lang="en-US" sz="2400" dirty="0"/>
              <a:t>Used prior range for r        </a:t>
            </a:r>
            <a:r>
              <a:rPr lang="en-US" sz="2400" dirty="0" smtClean="0"/>
              <a:t>    = </a:t>
            </a:r>
            <a:r>
              <a:rPr lang="en-US" sz="2400" dirty="0"/>
              <a:t>0.2 - 0.8 </a:t>
            </a:r>
          </a:p>
          <a:p>
            <a:r>
              <a:rPr lang="en-US" sz="2400" dirty="0"/>
              <a:t>Prior for 1986 stock status </a:t>
            </a:r>
            <a:r>
              <a:rPr lang="en-US" sz="2400" dirty="0" smtClean="0"/>
              <a:t>   = </a:t>
            </a:r>
            <a:r>
              <a:rPr lang="en-US" sz="2400" dirty="0"/>
              <a:t>More than half , 0.7 - 1 </a:t>
            </a:r>
          </a:p>
          <a:p>
            <a:r>
              <a:rPr lang="en-US" sz="2400" dirty="0"/>
              <a:t>Used 1986 prior B/B0 </a:t>
            </a:r>
            <a:r>
              <a:rPr lang="en-US" sz="2400" dirty="0" smtClean="0"/>
              <a:t>range  = </a:t>
            </a:r>
            <a:r>
              <a:rPr lang="en-US" sz="2400" dirty="0"/>
              <a:t>0.7 - 1 , prior B/</a:t>
            </a:r>
            <a:r>
              <a:rPr lang="en-US" sz="2400" dirty="0" err="1"/>
              <a:t>Bmsy</a:t>
            </a:r>
            <a:r>
              <a:rPr lang="en-US" sz="2400" dirty="0"/>
              <a:t> = 1.4 - 2 </a:t>
            </a:r>
          </a:p>
          <a:p>
            <a:r>
              <a:rPr lang="en-US" sz="2400" dirty="0"/>
              <a:t>Used prior range for </a:t>
            </a:r>
            <a:r>
              <a:rPr lang="en-US" sz="2400" dirty="0" err="1"/>
              <a:t>kq</a:t>
            </a:r>
            <a:r>
              <a:rPr lang="en-US" sz="2400" dirty="0"/>
              <a:t>       </a:t>
            </a:r>
            <a:r>
              <a:rPr lang="en-US" sz="2400" dirty="0" smtClean="0"/>
              <a:t>   = </a:t>
            </a:r>
            <a:r>
              <a:rPr lang="en-US" sz="2400" dirty="0"/>
              <a:t>16.4 - 32.8 [ original range = 13.4 - 19.1 ]</a:t>
            </a:r>
          </a:p>
          <a:p>
            <a:r>
              <a:rPr lang="en-US" sz="2400" dirty="0"/>
              <a:t>Assessment </a:t>
            </a:r>
            <a:r>
              <a:rPr lang="en-US" sz="2400" dirty="0" err="1"/>
              <a:t>Fmsy</a:t>
            </a:r>
            <a:r>
              <a:rPr lang="en-US" sz="2400" dirty="0"/>
              <a:t>               </a:t>
            </a:r>
            <a:r>
              <a:rPr lang="en-US" sz="2400" dirty="0" smtClean="0"/>
              <a:t>     = </a:t>
            </a:r>
            <a:r>
              <a:rPr lang="en-US" sz="2400" dirty="0"/>
              <a:t>0.37 </a:t>
            </a:r>
          </a:p>
          <a:p>
            <a:r>
              <a:rPr lang="en-US" sz="2400" dirty="0"/>
              <a:t>Assessment F/</a:t>
            </a:r>
            <a:r>
              <a:rPr lang="en-US" sz="2400" dirty="0" err="1"/>
              <a:t>Fmsy</a:t>
            </a:r>
            <a:r>
              <a:rPr lang="en-US" sz="2400" dirty="0"/>
              <a:t>             </a:t>
            </a:r>
            <a:r>
              <a:rPr lang="en-US" sz="2400" dirty="0" smtClean="0"/>
              <a:t>    = </a:t>
            </a:r>
            <a:r>
              <a:rPr lang="en-US" sz="2400" dirty="0"/>
              <a:t>1.14 , 0.78 - 1.7  ( 2015 )</a:t>
            </a:r>
          </a:p>
          <a:p>
            <a:r>
              <a:rPr lang="en-US" sz="2400" dirty="0"/>
              <a:t>Assessment proxy </a:t>
            </a:r>
            <a:r>
              <a:rPr lang="en-US" sz="2400" dirty="0" err="1"/>
              <a:t>Bmsy</a:t>
            </a:r>
            <a:r>
              <a:rPr lang="en-US" sz="2400" dirty="0"/>
              <a:t>        </a:t>
            </a:r>
            <a:r>
              <a:rPr lang="en-US" sz="2400" dirty="0" smtClean="0"/>
              <a:t>  = </a:t>
            </a:r>
            <a:r>
              <a:rPr lang="en-US" sz="2400" dirty="0"/>
              <a:t>1117971 </a:t>
            </a:r>
          </a:p>
          <a:p>
            <a:r>
              <a:rPr lang="en-US" sz="2400" dirty="0"/>
              <a:t>Assessment proxy B/</a:t>
            </a:r>
            <a:r>
              <a:rPr lang="en-US" sz="2400" dirty="0" err="1"/>
              <a:t>Bmsy</a:t>
            </a:r>
            <a:r>
              <a:rPr lang="en-US" sz="2400" dirty="0"/>
              <a:t>     </a:t>
            </a:r>
            <a:r>
              <a:rPr lang="en-US" sz="2400" dirty="0" smtClean="0"/>
              <a:t> = </a:t>
            </a:r>
            <a:r>
              <a:rPr lang="en-US" sz="2400" dirty="0"/>
              <a:t>0.946 , 0.57 - 1.7  ( 2016 )</a:t>
            </a:r>
          </a:p>
          <a:p>
            <a:r>
              <a:rPr lang="en-US" sz="2400" dirty="0"/>
              <a:t>Source: NA </a:t>
            </a:r>
          </a:p>
          <a:p>
            <a:r>
              <a:rPr lang="en-US" sz="2400" dirty="0"/>
              <a:t>Comment: Standardized CPUE from EU Purse Seine Index </a:t>
            </a:r>
          </a:p>
        </p:txBody>
      </p:sp>
    </p:spTree>
    <p:extLst>
      <p:ext uri="{BB962C8B-B14F-4D97-AF65-F5344CB8AC3E}">
        <p14:creationId xmlns:p14="http://schemas.microsoft.com/office/powerpoint/2010/main" val="38647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DACF-5AED-4750-8D2D-3F36E961D6C0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164671" y="1095860"/>
            <a:ext cx="1022757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Monte Carlo filtering of r-</a:t>
            </a:r>
            <a:r>
              <a:rPr lang="en-US" sz="2400" dirty="0" err="1"/>
              <a:t>kq</a:t>
            </a:r>
            <a:r>
              <a:rPr lang="en-US" sz="2400" dirty="0"/>
              <a:t> space with 10000 points and 30 error patterns</a:t>
            </a:r>
          </a:p>
          <a:p>
            <a:r>
              <a:rPr lang="en-US" sz="2400" dirty="0"/>
              <a:t>Viable r-</a:t>
            </a:r>
            <a:r>
              <a:rPr lang="en-US" sz="2400" dirty="0" err="1"/>
              <a:t>kq</a:t>
            </a:r>
            <a:r>
              <a:rPr lang="en-US" sz="2400" dirty="0"/>
              <a:t> pairs </a:t>
            </a:r>
            <a:r>
              <a:rPr lang="en-US" sz="2400" dirty="0" smtClean="0"/>
              <a:t>      = </a:t>
            </a:r>
            <a:r>
              <a:rPr lang="en-US" sz="2400" dirty="0"/>
              <a:t>3621 </a:t>
            </a:r>
          </a:p>
          <a:p>
            <a:endParaRPr lang="en-US" sz="2400" dirty="0"/>
          </a:p>
          <a:p>
            <a:r>
              <a:rPr lang="en-US" sz="2400" dirty="0"/>
              <a:t> Results: </a:t>
            </a:r>
          </a:p>
          <a:p>
            <a:r>
              <a:rPr lang="en-US" sz="2400" dirty="0"/>
              <a:t> selected r-</a:t>
            </a:r>
            <a:r>
              <a:rPr lang="en-US" sz="2400" dirty="0" err="1"/>
              <a:t>kq</a:t>
            </a:r>
            <a:r>
              <a:rPr lang="en-US" sz="2400" dirty="0"/>
              <a:t> pairs </a:t>
            </a:r>
            <a:r>
              <a:rPr lang="en-US" sz="2400" dirty="0" smtClean="0"/>
              <a:t> = </a:t>
            </a:r>
            <a:r>
              <a:rPr lang="en-US" sz="2400" dirty="0"/>
              <a:t>3442 </a:t>
            </a:r>
          </a:p>
          <a:p>
            <a:r>
              <a:rPr lang="en-US" sz="2400" dirty="0"/>
              <a:t> median </a:t>
            </a:r>
            <a:r>
              <a:rPr lang="en-US" sz="2400" dirty="0" err="1"/>
              <a:t>kq</a:t>
            </a:r>
            <a:r>
              <a:rPr lang="en-US" sz="2400" dirty="0"/>
              <a:t>           </a:t>
            </a:r>
            <a:r>
              <a:rPr lang="en-US" sz="2400" dirty="0" smtClean="0"/>
              <a:t>     = </a:t>
            </a:r>
            <a:r>
              <a:rPr lang="en-US" sz="2400" dirty="0"/>
              <a:t>18.1 , 12.6 - 23.5 </a:t>
            </a:r>
          </a:p>
          <a:p>
            <a:r>
              <a:rPr lang="en-US" sz="2400" dirty="0"/>
              <a:t> median </a:t>
            </a:r>
            <a:r>
              <a:rPr lang="en-US" sz="2400" dirty="0" err="1"/>
              <a:t>MSYq</a:t>
            </a:r>
            <a:r>
              <a:rPr lang="en-US" sz="2400" dirty="0"/>
              <a:t>         </a:t>
            </a:r>
            <a:r>
              <a:rPr lang="en-US" sz="2400" dirty="0" smtClean="0"/>
              <a:t> = </a:t>
            </a:r>
            <a:r>
              <a:rPr lang="en-US" sz="2400" dirty="0"/>
              <a:t>3.16 , 2.22 - 3.89 </a:t>
            </a:r>
          </a:p>
          <a:p>
            <a:r>
              <a:rPr lang="en-US" sz="2400" dirty="0"/>
              <a:t> r (4 </a:t>
            </a:r>
            <a:r>
              <a:rPr lang="en-US" sz="2400" dirty="0" err="1"/>
              <a:t>MSYq</a:t>
            </a:r>
            <a:r>
              <a:rPr lang="en-US" sz="2400" dirty="0"/>
              <a:t>/</a:t>
            </a:r>
            <a:r>
              <a:rPr lang="en-US" sz="2400" dirty="0" err="1"/>
              <a:t>kq</a:t>
            </a:r>
            <a:r>
              <a:rPr lang="en-US" sz="2400" dirty="0"/>
              <a:t>)       </a:t>
            </a:r>
            <a:r>
              <a:rPr lang="en-US" sz="2400" dirty="0" smtClean="0"/>
              <a:t>   = </a:t>
            </a:r>
            <a:r>
              <a:rPr lang="en-US" sz="2400" dirty="0"/>
              <a:t>0.7 , 0.49 - 0.91 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Fmsy</a:t>
            </a:r>
            <a:r>
              <a:rPr lang="en-US" sz="2400" dirty="0"/>
              <a:t> (r/2)          </a:t>
            </a:r>
            <a:r>
              <a:rPr lang="en-US" sz="2400" dirty="0" smtClean="0"/>
              <a:t>      = </a:t>
            </a:r>
            <a:r>
              <a:rPr lang="en-US" sz="2400" dirty="0"/>
              <a:t>0.35 , 0.245 - 0.455 </a:t>
            </a:r>
          </a:p>
          <a:p>
            <a:r>
              <a:rPr lang="en-US" sz="2400" dirty="0"/>
              <a:t> F/</a:t>
            </a:r>
            <a:r>
              <a:rPr lang="en-US" sz="2400" dirty="0" err="1"/>
              <a:t>Fmsy</a:t>
            </a:r>
            <a:r>
              <a:rPr lang="en-US" sz="2400" dirty="0"/>
              <a:t>              </a:t>
            </a:r>
            <a:r>
              <a:rPr lang="en-US" sz="2400" dirty="0" smtClean="0"/>
              <a:t>        = </a:t>
            </a:r>
            <a:r>
              <a:rPr lang="en-US" sz="2400" dirty="0"/>
              <a:t>1.1 , 0.626 - 1.65 ( 2015 )  </a:t>
            </a:r>
          </a:p>
          <a:p>
            <a:r>
              <a:rPr lang="en-US" sz="2400" dirty="0"/>
              <a:t> B/</a:t>
            </a:r>
            <a:r>
              <a:rPr lang="en-US" sz="2400" dirty="0" err="1"/>
              <a:t>Bmsy</a:t>
            </a:r>
            <a:r>
              <a:rPr lang="en-US" sz="2400" dirty="0"/>
              <a:t>              </a:t>
            </a:r>
            <a:r>
              <a:rPr lang="en-US" sz="2400" dirty="0" smtClean="0"/>
              <a:t>       = </a:t>
            </a:r>
            <a:r>
              <a:rPr lang="en-US" sz="2400" dirty="0"/>
              <a:t>0.958 , 0.758 - 1.16 ( 2016 ) </a:t>
            </a:r>
          </a:p>
        </p:txBody>
      </p:sp>
    </p:spTree>
    <p:extLst>
      <p:ext uri="{BB962C8B-B14F-4D97-AF65-F5344CB8AC3E}">
        <p14:creationId xmlns:p14="http://schemas.microsoft.com/office/powerpoint/2010/main" val="33818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“effort creep” in commercial CPUE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 tend to follow the stock and can maintain high catches even if the overall stock is declining</a:t>
            </a:r>
          </a:p>
          <a:p>
            <a:r>
              <a:rPr lang="en-US" dirty="0" smtClean="0"/>
              <a:t>Because of increasing experience of fishers or better gears or better equipment, the catch per effort tends to increase</a:t>
            </a:r>
          </a:p>
          <a:p>
            <a:r>
              <a:rPr lang="en-US" dirty="0" smtClean="0"/>
              <a:t>CMSY and AMSY allow to correct for effort increase</a:t>
            </a:r>
          </a:p>
          <a:p>
            <a:r>
              <a:rPr lang="en-US" dirty="0" smtClean="0"/>
              <a:t>2% per year has been found to be a reasonable average in many fisheries (</a:t>
            </a:r>
            <a:r>
              <a:rPr lang="en-US" dirty="0" err="1" smtClean="0"/>
              <a:t>Pauly</a:t>
            </a:r>
            <a:r>
              <a:rPr lang="en-US" dirty="0" smtClean="0"/>
              <a:t> and </a:t>
            </a:r>
            <a:r>
              <a:rPr lang="en-US" dirty="0" err="1" smtClean="0"/>
              <a:t>Palomares</a:t>
            </a:r>
            <a:r>
              <a:rPr lang="en-US" dirty="0" smtClean="0"/>
              <a:t>, submitted)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27E43-8560-4D5F-83A6-5EC9FF54C38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53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841</Words>
  <Application>Microsoft Office PowerPoint</Application>
  <PresentationFormat>Widescreen</PresentationFormat>
  <Paragraphs>86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1_Office Theme</vt:lpstr>
      <vt:lpstr>Data-Limited Stock Assessment  Using CPUE only: AMSY</vt:lpstr>
      <vt:lpstr>Available Data in Data-Poor Fisheries</vt:lpstr>
      <vt:lpstr>Acceptable Data</vt:lpstr>
      <vt:lpstr>Why would there be Only CPUE?</vt:lpstr>
      <vt:lpstr>The AMSY Method in a Nutshell</vt:lpstr>
      <vt:lpstr>AMSY assessment of Skipjack tuna  in the Indian Ocean</vt:lpstr>
      <vt:lpstr>PowerPoint Presentation</vt:lpstr>
      <vt:lpstr>PowerPoint Presentation</vt:lpstr>
      <vt:lpstr>Consider “effort creep” in commercial CPUE</vt:lpstr>
      <vt:lpstr>PowerPoint Presentation</vt:lpstr>
      <vt:lpstr>Bad Fits (1)</vt:lpstr>
      <vt:lpstr>Bad Fits (2)</vt:lpstr>
      <vt:lpstr>Comparison with full Schaefer</vt:lpstr>
      <vt:lpstr>PowerPoint Presentation</vt:lpstr>
      <vt:lpstr>PowerPoint Presentation</vt:lpstr>
      <vt:lpstr>PowerPoint Presentation</vt:lpstr>
      <vt:lpstr>PowerPoint Presentation</vt:lpstr>
      <vt:lpstr>Effort creep correction for Skipjack</vt:lpstr>
      <vt:lpstr>Questions for AMSY?   Thank You</vt:lpstr>
    </vt:vector>
  </TitlesOfParts>
  <Company>GEOMAR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Data-Limited Stock Assessment using CMSY/BSM</dc:title>
  <dc:creator>Froese, Rainer</dc:creator>
  <cp:lastModifiedBy>Froese, Rainer</cp:lastModifiedBy>
  <cp:revision>99</cp:revision>
  <dcterms:created xsi:type="dcterms:W3CDTF">2017-01-12T08:55:17Z</dcterms:created>
  <dcterms:modified xsi:type="dcterms:W3CDTF">2019-04-18T14:27:14Z</dcterms:modified>
</cp:coreProperties>
</file>