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6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9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0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1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2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3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4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5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13" r:id="rId6"/>
    <p:sldMasterId id="2147483769" r:id="rId7"/>
    <p:sldMasterId id="2147483782" r:id="rId8"/>
    <p:sldMasterId id="2147483795" r:id="rId9"/>
    <p:sldMasterId id="2147483847" r:id="rId10"/>
    <p:sldMasterId id="2147483859" r:id="rId11"/>
    <p:sldMasterId id="2147483871" r:id="rId12"/>
    <p:sldMasterId id="2147483896" r:id="rId13"/>
    <p:sldMasterId id="2147483920" r:id="rId14"/>
    <p:sldMasterId id="2147483971" r:id="rId15"/>
    <p:sldMasterId id="2147483983" r:id="rId16"/>
    <p:sldMasterId id="2147484019" r:id="rId17"/>
    <p:sldMasterId id="2147484055" r:id="rId18"/>
    <p:sldMasterId id="2147484067" r:id="rId19"/>
    <p:sldMasterId id="2147484080" r:id="rId20"/>
    <p:sldMasterId id="2147484128" r:id="rId21"/>
    <p:sldMasterId id="2147484140" r:id="rId22"/>
    <p:sldMasterId id="2147484152" r:id="rId23"/>
    <p:sldMasterId id="2147484164" r:id="rId24"/>
    <p:sldMasterId id="2147484176" r:id="rId25"/>
    <p:sldMasterId id="2147484188" r:id="rId26"/>
  </p:sldMasterIdLst>
  <p:notesMasterIdLst>
    <p:notesMasterId r:id="rId82"/>
  </p:notesMasterIdLst>
  <p:sldIdLst>
    <p:sldId id="256" r:id="rId27"/>
    <p:sldId id="257" r:id="rId28"/>
    <p:sldId id="289" r:id="rId29"/>
    <p:sldId id="290" r:id="rId30"/>
    <p:sldId id="291" r:id="rId31"/>
    <p:sldId id="292" r:id="rId32"/>
    <p:sldId id="293" r:id="rId33"/>
    <p:sldId id="322" r:id="rId34"/>
    <p:sldId id="258" r:id="rId35"/>
    <p:sldId id="264" r:id="rId36"/>
    <p:sldId id="260" r:id="rId37"/>
    <p:sldId id="259" r:id="rId38"/>
    <p:sldId id="296" r:id="rId39"/>
    <p:sldId id="263" r:id="rId40"/>
    <p:sldId id="321" r:id="rId41"/>
    <p:sldId id="261" r:id="rId42"/>
    <p:sldId id="262" r:id="rId43"/>
    <p:sldId id="268" r:id="rId44"/>
    <p:sldId id="328" r:id="rId45"/>
    <p:sldId id="329" r:id="rId46"/>
    <p:sldId id="330" r:id="rId47"/>
    <p:sldId id="331" r:id="rId48"/>
    <p:sldId id="332" r:id="rId49"/>
    <p:sldId id="333" r:id="rId50"/>
    <p:sldId id="336" r:id="rId51"/>
    <p:sldId id="310" r:id="rId52"/>
    <p:sldId id="337" r:id="rId53"/>
    <p:sldId id="338" r:id="rId54"/>
    <p:sldId id="339" r:id="rId55"/>
    <p:sldId id="275" r:id="rId56"/>
    <p:sldId id="276" r:id="rId57"/>
    <p:sldId id="281" r:id="rId58"/>
    <p:sldId id="277" r:id="rId59"/>
    <p:sldId id="280" r:id="rId60"/>
    <p:sldId id="341" r:id="rId61"/>
    <p:sldId id="342" r:id="rId62"/>
    <p:sldId id="318" r:id="rId63"/>
    <p:sldId id="340" r:id="rId64"/>
    <p:sldId id="311" r:id="rId65"/>
    <p:sldId id="312" r:id="rId66"/>
    <p:sldId id="313" r:id="rId67"/>
    <p:sldId id="300" r:id="rId68"/>
    <p:sldId id="265" r:id="rId69"/>
    <p:sldId id="269" r:id="rId70"/>
    <p:sldId id="302" r:id="rId71"/>
    <p:sldId id="295" r:id="rId72"/>
    <p:sldId id="343" r:id="rId73"/>
    <p:sldId id="344" r:id="rId74"/>
    <p:sldId id="345" r:id="rId75"/>
    <p:sldId id="346" r:id="rId76"/>
    <p:sldId id="347" r:id="rId77"/>
    <p:sldId id="348" r:id="rId78"/>
    <p:sldId id="323" r:id="rId79"/>
    <p:sldId id="349" r:id="rId80"/>
    <p:sldId id="350" r:id="rId8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64" y="-1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76" Type="http://schemas.openxmlformats.org/officeDocument/2006/relationships/slide" Target="slides/slide50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66" Type="http://schemas.openxmlformats.org/officeDocument/2006/relationships/slide" Target="slides/slide40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5.xml"/><Relationship Id="rId82" Type="http://schemas.openxmlformats.org/officeDocument/2006/relationships/notesMaster" Target="notesMasters/notesMaster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7E6A3-9E1E-4690-B7E6-F4F8ED1D555D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E5D8C-8360-482D-B5AE-7306AA8EE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7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BE2382-71B4-45B6-B8E1-0EBE90CB38C3}" type="slidenum">
              <a:rPr lang="en-US" altLang="en-US">
                <a:solidFill>
                  <a:prstClr val="black"/>
                </a:solidFill>
              </a:rPr>
              <a:pPr/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325F8-F8A1-4D7D-8153-74BB114899DA}" type="slidenum">
              <a:rPr lang="en-US" altLang="en-US">
                <a:solidFill>
                  <a:prstClr val="black"/>
                </a:solidFill>
              </a:rPr>
              <a:pPr/>
              <a:t>14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F05DB-3544-4E6C-8215-BCCF5CECC939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F12EA-3158-47B9-A08C-DF241AE2EF2B}" type="slidenum">
              <a:rPr lang="de-DE" altLang="en-US">
                <a:solidFill>
                  <a:prstClr val="black"/>
                </a:solidFill>
              </a:rPr>
              <a:pPr/>
              <a:t>16</a:t>
            </a:fld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7EFD5E-C96C-4BCF-B9F7-662A25864DC8}" type="slidenum">
              <a:rPr lang="de-DE" altLang="en-US">
                <a:solidFill>
                  <a:prstClr val="black"/>
                </a:solidFill>
              </a:rPr>
              <a:pPr/>
              <a:t>17</a:t>
            </a:fld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643974B8-A1CB-4D01-A8DF-FFD72AB8914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DABC8198-C06E-4FCA-844D-145B0698987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2ED5325-C909-4546-8A4F-35AD95E8301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10D94877-1C05-415B-B601-181D657660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E8856F93-F65B-417D-8E76-5903E41909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A2FF0C81-81D1-44C2-8950-B009D9F0E1B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0939E-A2AB-4170-AA7A-00E1C1109E77}" type="slidenum">
              <a:rPr lang="en-US" altLang="en-US">
                <a:solidFill>
                  <a:prstClr val="black"/>
                </a:solidFill>
              </a:rPr>
              <a:pPr/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022C4593-7A90-4C52-8407-FB36EB7DA38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B99E05-1DDC-42FB-AE20-F14EDA7AD815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Baltic Sea</a:t>
            </a:r>
            <a:r>
              <a:rPr lang="de-DE" baseline="0" dirty="0" smtClean="0"/>
              <a:t> (A)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5C7C5-03E3-4CEA-9A14-7E7EA4723D08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112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North Sea (H)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5C7C5-03E3-4CEA-9A14-7E7EA4723D08}" type="slidenum">
              <a:rPr lang="de-DE" smtClean="0">
                <a:solidFill>
                  <a:prstClr val="black"/>
                </a:solidFill>
              </a:rPr>
              <a:pPr/>
              <a:t>28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09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478DDB-4B4A-488F-805C-26D91A431FCF}" type="slidenum">
              <a:rPr lang="en-US" altLang="en-US">
                <a:solidFill>
                  <a:prstClr val="black"/>
                </a:solidFill>
              </a:rPr>
              <a:pPr/>
              <a:t>30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B1EC20-A644-4CB4-BDA7-CC20C5AB31CD}" type="slidenum">
              <a:rPr lang="en-US" altLang="en-US">
                <a:solidFill>
                  <a:prstClr val="black"/>
                </a:solidFill>
              </a:rPr>
              <a:pPr/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A1E743-7120-4955-8972-F0C6278A6C87}" type="slidenum">
              <a:rPr lang="en-US" altLang="en-US">
                <a:solidFill>
                  <a:prstClr val="black"/>
                </a:solidFill>
              </a:rPr>
              <a:pPr/>
              <a:t>32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48E2F-6F7B-4CF0-9D24-973CC96550A5}" type="slidenum">
              <a:rPr lang="en-US" altLang="en-US">
                <a:solidFill>
                  <a:prstClr val="black"/>
                </a:solidFill>
              </a:rPr>
              <a:pPr/>
              <a:t>33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6DA1A2-71A9-475D-90DC-0389BCA8D15D}" type="slidenum">
              <a:rPr lang="en-US" altLang="en-US">
                <a:solidFill>
                  <a:prstClr val="black"/>
                </a:solidFill>
              </a:rPr>
              <a:pPr/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9B3974-8D36-463E-82C8-9951681381D2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36827-D542-4E52-8F90-14BDDCFF7067}" type="slidenum">
              <a:rPr lang="en-US" altLang="en-US">
                <a:solidFill>
                  <a:prstClr val="black"/>
                </a:solidFill>
              </a:rPr>
              <a:pPr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BFFD3-EB8A-46BD-B95C-149534B2D9E7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FCAF2C-855A-4B11-B4BC-751486D911CE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5B887A-4BBD-43DA-B5AC-B3D248C2152C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E244E8-D1E6-4830-852C-0F76C9CF9A81}" type="slidenum">
              <a:rPr lang="en-US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691E86-9BEC-4279-9E0F-0A5758C5E21A}" type="slidenum">
              <a:rPr lang="en-US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DCB74-D4A3-4091-9957-23D44BF42469}" type="slidenum">
              <a:rPr lang="en-US" altLang="en-US">
                <a:solidFill>
                  <a:prstClr val="black"/>
                </a:solidFill>
              </a:rPr>
              <a:pPr/>
              <a:t>42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DA292E-1BCC-4F3E-8FF7-AD056CC1C96F}" type="slidenum">
              <a:rPr lang="en-US" altLang="en-US">
                <a:solidFill>
                  <a:prstClr val="black"/>
                </a:solidFill>
              </a:rPr>
              <a:pPr/>
              <a:t>43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53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05F192-5522-43E4-9D58-FDE4D2060B43}" type="slidenum">
              <a:rPr lang="en-US" altLang="en-US">
                <a:solidFill>
                  <a:prstClr val="black"/>
                </a:solidFill>
              </a:rPr>
              <a:pPr/>
              <a:t>45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A6EAA5-3FC9-464B-82C2-8054643058CE}" type="slidenum">
              <a:rPr lang="en-US" altLang="en-US">
                <a:solidFill>
                  <a:prstClr val="black"/>
                </a:solidFill>
              </a:rPr>
              <a:pPr/>
              <a:t>46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0A54BE-28C7-4FB6-A3B0-41FD05830F4D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0834E-8F14-46ED-9563-4102F203BA49}" type="slidenum">
              <a:rPr lang="en-US" altLang="en-US">
                <a:solidFill>
                  <a:prstClr val="black"/>
                </a:solidFill>
              </a:rPr>
              <a:pPr/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A5DED2-F263-4355-8391-BE95071B91AA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A35619-5EBC-4D45-833A-58F6CB3DB6CF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5CB03-872B-471D-A377-8536EEA7EC1C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F031C9-E857-4949-842D-EB2D699D19A9}" type="slidenum">
              <a:rPr lang="en-US" altLang="en-US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7943B4-7B92-414A-8E70-FB3073C0DEA8}" type="slidenum">
              <a:rPr lang="en-US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617C99-5C4A-4AF2-B446-5E122DD4073C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70A4D0-0C8D-49C5-8CC7-86F2B43E8BC2}" type="slidenum">
              <a:rPr lang="de-DE" altLang="en-US">
                <a:solidFill>
                  <a:prstClr val="black"/>
                </a:solidFill>
              </a:rPr>
              <a:pPr/>
              <a:t>11</a:t>
            </a:fld>
            <a:endParaRPr lang="de-DE" altLang="en-US">
              <a:solidFill>
                <a:prstClr val="black"/>
              </a:solidFill>
            </a:endParaRPr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7EF599F-612B-468C-B3C5-CAA89CC6AA71}" type="slidenum">
              <a:rPr lang="en-US" altLang="en-US">
                <a:solidFill>
                  <a:prstClr val="black"/>
                </a:solidFill>
              </a:rPr>
              <a:pPr/>
              <a:t>13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484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99F6B-B9E6-4C98-B1E3-F09D34A346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680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2A2D0-4236-4069-AD82-AD6E0BF8A1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634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0071-C80D-4F58-AD06-11950FF844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477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47570-C5D2-438F-BBBC-F295AA192E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342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F116B-7D8D-4E80-8318-5EF5EBED34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479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C9B2A-C195-495C-9D74-3B8878B4EF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709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08351-16A5-431B-A95E-A731710148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7128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5E000-D155-445F-8B1E-235AF142DF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51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B1C2E-9B64-4B78-AB5F-CEF634F75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77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2BEC47-8A95-4503-8081-B4B8E69BFB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03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452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D77E4-9F53-4025-B6DC-9B557F7CE3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804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BB-DA8C-44C9-9000-4882A52F90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383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09095-C8D5-4E11-9B95-2548A12F55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52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A5320-1E9B-4F48-A367-A896CB145B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521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B9168-9E33-47E7-9AC8-CC2D17D631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106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BE0CA-D97E-4A5A-843C-F6B98B3A8D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158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B4E6D-8A6B-4BBC-BB2A-43C0D0EDCC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9871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7AC8A-130B-4C7D-A212-26360CCBA5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796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DB941-3718-4124-9D65-E7AB30344A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1353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B0455-13F2-4778-B8F3-F2F7B71072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7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578B4-C524-405B-85FB-83A4632BD66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8863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74710-FC03-4C7B-8D02-3B23D77A01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798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D77E4-9F53-4025-B6DC-9B557F7CE3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199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BB-DA8C-44C9-9000-4882A52F90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221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809095-C8D5-4E11-9B95-2548A12F55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1954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A5320-1E9B-4F48-A367-A896CB145B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628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B9168-9E33-47E7-9AC8-CC2D17D631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4854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ABE0CA-D97E-4A5A-843C-F6B98B3A8D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604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B4E6D-8A6B-4BBC-BB2A-43C0D0EDCC6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578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7AC8A-130B-4C7D-A212-26360CCBA5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6129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DB941-3718-4124-9D65-E7AB30344A1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84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408D4-893E-49A3-81C3-B0C86BB7F120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2697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CB0455-13F2-4778-B8F3-F2F7B71072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2488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74710-FC03-4C7B-8D02-3B23D77A01B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102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96AFD-F46C-4432-9504-E61738B836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5515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53AE8-0594-4CD2-8244-F7A0137A86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7529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6AD09-241D-4EBA-8082-9AB27627D3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603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BB6E5-FF1A-49AE-983B-385487DE53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965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6472E-4415-41D1-88BE-95B27777711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781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35D64-1862-4933-9465-59CCC6A8BF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046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9AD620-F556-4AF2-93C7-6C99F88F3E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490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7BC38-1759-44C8-9B83-BFC3FB42D4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35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30B30-A45E-441E-9411-2A20DE2CE5A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2924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551AAE-F1CC-49E5-A514-C12743FE785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4392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EB294-E5EB-4182-9729-0931C38449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65266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96AE0-328D-409D-91CC-7CC14D44F6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633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DC7D6F9-BE3E-447D-9A7D-BBAADA6F81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403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743B7-653A-4496-8C60-F4C6D71518E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13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57C26-03A9-42EF-89ED-A4CBEFC9D9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448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E5E7B-E9E3-495D-B792-2DD4F32A6F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801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58F65-46C6-42AF-82A4-5E3B3438E1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49689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0DA8-3CCD-4D6D-8864-BAFECDEBDA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38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ACA88-F81B-479D-97A8-28EA6EADC5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83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7B3B4-AFB7-4520-ACA4-D6850BC9262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9366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B00B-1ABB-4F0D-B045-31B4503168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01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92959-FF47-4129-BFC3-FDF38243D8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719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A07C6-F577-45A9-8D37-200F5DEDEA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531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B36BC-C1C0-4AE4-A6DA-68FBD00FB7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0148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90D2E-A890-4253-B7C1-E7B25079B7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913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743B7-653A-4496-8C60-F4C6D71518E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7642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57C26-03A9-42EF-89ED-A4CBEFC9D9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861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7E5E7B-E9E3-495D-B792-2DD4F32A6F5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173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58F65-46C6-42AF-82A4-5E3B3438E16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6724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0DA8-3CCD-4D6D-8864-BAFECDEBDA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07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065EB-8696-427C-B870-EA5642C97F3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89054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ACA88-F81B-479D-97A8-28EA6EADC52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46098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E2B00B-1ABB-4F0D-B045-31B4503168E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883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892959-FF47-4129-BFC3-FDF38243D8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71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A07C6-F577-45A9-8D37-200F5DEDEA2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335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B36BC-C1C0-4AE4-A6DA-68FBD00FB75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7638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190D2E-A890-4253-B7C1-E7B25079B7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040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4114A-6C85-459F-9DEF-8BCF0A1BAF1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924C5-BDFC-4FAB-8D58-3EEBCA2CAB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946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B045D-082D-4BF1-88D4-9F2BD257046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40E00-0518-4633-BB41-3B25D26848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6446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63D58-33F0-41D5-B4C9-4250A43BDA0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D1D78-3EFE-4ECD-831C-56B52E06FD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736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6C94-98CD-4126-8FE7-351D8CB30B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073B-BD27-4D98-9760-65C0FC99CB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3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3A7E0D-3F42-4E45-A483-3200164D277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247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E09E3-6B53-4BCC-9A64-F02A68D69F8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3962C-C146-485A-A244-465BFB1286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3622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A6E00-4D2A-4E99-94F4-BE1EECAAB0F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F09E-3AC5-4A6A-AB0C-C07BD67CF8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969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61563-59A0-4D95-B5D2-24B9C91ED1D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EACB25-E33B-4087-8EF9-2CA2E2233C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15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440DB-9D7F-4B74-A409-CE8EA7411D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392C3-3DA3-4BD6-A81F-FC41724081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5994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759C7-CA76-4E1E-8279-1EF3A1D8266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B53F0-576C-4FE9-B4D8-CD55B2DA86A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5632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CD627-690E-4567-AE6F-0A202927A3C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71C10-5279-462B-83A7-684416E016A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9642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61CC4-A12E-4B49-A74B-8E949ABBD0B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66443-7EEF-44E6-83C5-674B5031B0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74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E631-A35F-451C-B547-B6F9B4612D7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A4A4B-7C29-4950-A35B-B637F7433CE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248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FAFF9-B94C-4B52-9B99-BCD43E73857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BA4A-0FD5-4F16-91E5-973B1C21B2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61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D784C-C846-44CD-9944-852FFD124BF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D9BE1-8363-4ED9-95B1-9E849FA2751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76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8B1B6-67ED-4E48-B9A8-4CDB4CA61B6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90082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68CF-15BF-4196-8A4C-086F140A093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67011-DCA7-4977-A4D4-51460C35DF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894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386C2-ABBD-49CB-B9EB-33133E9534B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AEC98-9C14-4644-9617-E5929387A6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9447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5E4E9-C04B-413E-89C3-E487A4A05E3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257CB-E2BE-4C26-A392-FD2B5BF8E1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6360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09128-9D31-4D16-BB42-C47F314B4F7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2F421-4871-4D6F-858B-AC24584F29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8977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D5347-8C22-492A-A896-E799039B25D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3CDE9-365A-484C-AEC5-8FC294F39E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110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33F77-7C68-48B6-B5FF-2CA5632CF92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BE100-4D1E-4D6D-878E-29BC9C8F8A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21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B95AA-B956-4017-B9C7-1D8F6655994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7498A-1435-4ABD-A39C-A0462F0F80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5081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A09B-7543-483C-B2E6-C84E78ACF3A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1B6EC-ADC6-4CB3-A406-BB3DFF9201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64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93071-3977-4777-8A0A-BF15D1D463A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F4FC-423A-485C-B0A4-F657182328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4948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30444-B17B-42D7-92F1-DA5E1A9CA7E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1B997-7ADF-4D12-8D26-8D937BB6BF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07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709CA-9CE8-4111-A33B-9F6B6F93367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0441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67B7-CDBA-44C3-BCD8-6B7CB87B07A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764AF-AF07-46CC-8688-16BF6C7E07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6520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06FA7-BB29-41F0-AC36-B5E26B01B76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C0120-F0E2-4903-BDCD-6E13454847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35883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04395-2EFA-48F8-B9A8-B34CA140364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7DEF-89CB-4AD8-A233-49A6E7851F4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42218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DDF79-7CB0-4F45-AA02-256FF419A60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59A11-C3C5-49EB-92A0-69D87FAE9B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286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D7F40-4B25-4FA0-B2ED-50738E7A4BD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20037-B003-4533-A0AF-5C0531A8D5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7341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EBBD1-0C2C-47E8-905F-C0E2B01F5D7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6FA75-8AED-4388-8D28-3477A30820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5537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367BB-94F5-43C0-842E-EB1B293CA4B2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9953C-D3A3-4236-A696-C28B60C3E01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5084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3EF7-4CFC-4330-9F60-FC33F0D47D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EF5B2-2352-4B02-AD81-DB9568892D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5248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001A8-CCC9-4315-8152-6D7A2ED9D7E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69EDE-F392-41C2-A21C-C6C3D433AA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1857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6319B-3F42-4222-8094-D4AE777E29F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55122-5B18-45AD-803C-A763F54993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03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23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5BE79A-682A-4208-B8D9-4E568E049A6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43840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A8CEA-87E4-4651-8E60-4052ED3C2D4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EE377-EED2-49BF-940A-A7DC1502E6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0881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B97C3-682A-43D9-BB6F-E6A96A5107E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A629-E9BB-4135-8205-D95200E0FF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26108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8780-A208-442E-A109-3E4199371BC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725F9-0555-487E-91E6-2020C553D90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978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6281C-670B-4C74-A814-BC5C4BECA50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8F49E-E592-48B7-BF4A-CC3677A942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536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1B405-7966-4511-88E0-53F06F91EB4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14028-129A-4255-9D3E-0A9CFFB2E8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52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D5C70-F02E-4623-9EEF-DC391FF9740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8059-DD53-4890-8FB6-E2FFCE0F4F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55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998A4-BC55-45E5-B437-D3E2AA96250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99B10-5F5E-40C5-B475-DADC81EF56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148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50CFF-9B15-44ED-9457-5B54148C462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E66EF-1A60-4748-B870-5094973F25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9676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9A7A4-0635-4869-9E80-BDC55D577DF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66B33-21B0-4AC9-BB66-305AC2B948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8715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A7C30-60D5-4C8B-B18A-28897248AAE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A1C89-84C1-4678-91CA-ADDD51758A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20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07F566-10CE-4429-9044-4C5559F44771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8502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17F975D-4012-4BD7-9B1A-A1019544B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127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98A346F-250A-4E23-8AB8-086A34871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7588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C5B440B-0CAD-418F-A42E-086CD855B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613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F14A569-0F70-4F15-9A26-E39FDA3C3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0461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DBCD0B1-28C6-44CD-967E-8D42C6DD5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92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A4D72F9-93DA-4221-82B4-750D55FE7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910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2C2F595-0A7D-414A-A534-467DAA65C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167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8317E8F-2019-4EB3-951B-0C0C8290E7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1028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66BBA6B-770F-4995-8F4F-983C06711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603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7838855-0516-4118-924A-D56039D94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23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361F1-0FED-4491-9852-873BB327488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8704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F8E685E-4DB8-4E04-877E-3E9B52BCF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71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1BFF1E1-5E92-4FD6-9F38-945B75906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502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68DAF-815F-455B-9308-DBA7AE2957D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70E83-68FE-4D0C-B978-C8DDE0A22FA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3870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9D211-22EE-46AA-9770-E56F0E3B0AD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DCF7-3F94-4364-9073-350D78B09B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8362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C821F-4386-416E-85DC-090CF20E9C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9C388-0110-435C-ACAE-A64A65FBB3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7231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0DA0B-2144-4E4B-88DF-C12F91432A9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4898B-784D-4CE7-9784-B88BA3FE31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013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90185-825D-4ADC-AB13-0FAE6F88E9D8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D4791-E7EA-42B7-A4C9-D25583F9E1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00731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DBFB8-6B5D-41F1-BF9F-ACDD7AC9EA6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8398B-94B1-44AB-9EC2-10DB0BB8A2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31614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9B1D3-8F96-468F-A0B9-302FDE4972E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83109-CE26-48AB-BDD7-14BE382ACFE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8145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43E46-8C88-4D71-B0FD-06B48AC6B4C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4163E-3FB1-4175-AC8C-71CD362A66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97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972909A-98BD-49AB-9B68-3B6E6EB82BEF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8208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6BC80-284E-432F-BDB5-AA2ADA2B75FE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669D4-245E-4BBA-8769-9A00FE1B0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87209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FD42D-4B02-4672-B7FB-CC71EB181F1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EA751-D526-4CCD-A40B-D90C712C8E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36503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D06BB-A4B5-4DF1-BB2D-E861F74F446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BB70-F22E-4E2B-91CA-2113AC28C66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2637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079B-AA39-4C68-A8CC-113B57A305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B138-BD2E-45D8-ADC4-513DE728DF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9378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0BE77-2241-4C2D-AAC3-30E9E594A8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BF7F-8BA8-4BBF-8510-D804923666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010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1D84-81AA-4ED2-B0E2-8268B7D6B6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C3817-0F15-4151-8DA6-840345B1D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0290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49F74-CBD4-45E4-A07C-C15FD6D789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0A01-1ADE-441E-81E1-6BCB3168AF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1272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79DCE-F0F5-4B98-AE62-65A1574FA4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B7477-99E8-45F0-B6A6-C3FB0C7AE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5979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82E5-FC4E-44C2-B321-4ED8AB15BE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1D8FA-8121-4159-981F-3692426E15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8993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30D42-23DC-4226-9464-BE1BCDE5A4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B185E-7AA5-4EA2-8FB5-00DED166D6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068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42A30-778B-433D-96D6-071B001204F8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5191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23607-E264-412B-B115-DCFBFBDB26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80440-3D47-46A1-814C-BA2876AF4D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78850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D627-260F-4A2F-A7AC-7B85E0515B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2BA1-946C-4B07-8144-9ABFD29831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9344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A115-DCAF-4078-821E-A567236D7B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7093-7E83-43B2-8E3D-3029368B33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5837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FADD4-7E7D-48E5-9419-92F1CECB50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89E0-29B5-4B37-BFFC-E64F461F0D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66626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31012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353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4411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12011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6131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64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2BC6E-B99B-4A81-A37B-1CD0BD15BCD9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16682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9314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995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928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15960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73259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979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8254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8590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3399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38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D9A83E-CF4A-46F7-A59B-7F309E2C63E2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25661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81451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35615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5274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1852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21945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61804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079B-AA39-4C68-A8CC-113B57A305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B138-BD2E-45D8-ADC4-513DE728DF5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9088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0BE77-2241-4C2D-AAC3-30E9E594A8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9BF7F-8BA8-4BBF-8510-D804923666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6355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21D84-81AA-4ED2-B0E2-8268B7D6B6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C3817-0F15-4151-8DA6-840345B1DE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13521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49F74-CBD4-45E4-A07C-C15FD6D789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950A01-1ADE-441E-81E1-6BCB3168AFA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08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846BB-176E-46BF-852E-430622206172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28517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79DCE-F0F5-4B98-AE62-65A1574FA4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B7477-99E8-45F0-B6A6-C3FB0C7AE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5793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82E5-FC4E-44C2-B321-4ED8AB15BE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1D8FA-8121-4159-981F-3692426E15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2137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30D42-23DC-4226-9464-BE1BCDE5A4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B185E-7AA5-4EA2-8FB5-00DED166D6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59699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23607-E264-412B-B115-DCFBFBDB26C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80440-3D47-46A1-814C-BA2876AF4D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7693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D627-260F-4A2F-A7AC-7B85E0515B2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52BA1-946C-4B07-8144-9ABFD29831E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0210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DA115-DCAF-4078-821E-A567236D7B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B7093-7E83-43B2-8E3D-3029368B33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55942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FADD4-7E7D-48E5-9419-92F1CECB50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789E0-29B5-4B37-BFFC-E64F461F0DF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805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9973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9865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26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4D890D-1742-4070-91B0-E3506036453D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3425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8288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8646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00063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3780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1094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2426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2582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08640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9225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29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87531-F919-4D48-97BC-E193AC7468C2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5511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8719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855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90285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9160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6191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28919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38131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95529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7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495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D496AF-71B2-4AC9-BC26-8662882EAFFB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5106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ED7BDE-3599-420E-8CDE-CA9AB90E08BE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217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9F25A-9FA4-4DDF-81A8-6B5A84E79252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11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C8825-AF3F-4C36-9774-59396B058903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30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3B0AF8-C3DA-43ED-990C-9E3BB2ACA204}" type="slidenum">
              <a:rPr lang="de-DE" altLang="en-US">
                <a:solidFill>
                  <a:srgbClr val="000000"/>
                </a:solidFill>
              </a:rPr>
              <a:pPr/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569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F15BB-9791-4296-93DC-50CC2EF111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2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BB23-0AF9-45AC-90CD-26F0E0CDF9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840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B0246-44AA-4383-B655-D72E4B204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31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A453B-22B3-47A0-9892-DBC1574BD9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9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5225-30CD-4DD4-A7AD-3BA463947A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9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40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33B87-6F10-4C19-8FE4-17517AF91D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82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6DC20-A9AA-4EB0-8C28-45625E86C3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143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DCF86-0EFC-4A5C-839D-C626F3132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9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6B53C-C646-493C-92B9-E30C1E63F4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180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E1B76-802B-454C-AD2D-8DEDFFB284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881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6DCB2-72EC-4643-AA13-E329CF5FE0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17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6931F6-E7A1-4E41-94EB-964A51CDE3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03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B458E8-51C7-4562-9B3B-BA7CC3A607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69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F15BB-9791-4296-93DC-50CC2EF111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629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BB23-0AF9-45AC-90CD-26F0E0CDF9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2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907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B0246-44AA-4383-B655-D72E4B204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3185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A453B-22B3-47A0-9892-DBC1574BD9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74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5225-30CD-4DD4-A7AD-3BA463947A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128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33B87-6F10-4C19-8FE4-17517AF91D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262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6DC20-A9AA-4EB0-8C28-45625E86C3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73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DCF86-0EFC-4A5C-839D-C626F3132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304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6B53C-C646-493C-92B9-E30C1E63F4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53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E1B76-802B-454C-AD2D-8DEDFFB284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3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6DCB2-72EC-4643-AA13-E329CF5FE0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930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6931F6-E7A1-4E41-94EB-964A51CDE3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5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588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B458E8-51C7-4562-9B3B-BA7CC3A607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7622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F15BB-9791-4296-93DC-50CC2EF111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03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CBB23-0AF9-45AC-90CD-26F0E0CDF9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7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B0246-44AA-4383-B655-D72E4B204A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758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A453B-22B3-47A0-9892-DBC1574BD9D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2972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675225-30CD-4DD4-A7AD-3BA463947A2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37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833B87-6F10-4C19-8FE4-17517AF91D3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666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6DC20-A9AA-4EB0-8C28-45625E86C36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9406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7DCF86-0EFC-4A5C-839D-C626F31328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9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6B53C-C646-493C-92B9-E30C1E63F46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1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659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E1B76-802B-454C-AD2D-8DEDFFB284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85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6DCB2-72EC-4643-AA13-E329CF5FE0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504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F6931F6-E7A1-4E41-94EB-964A51CDE37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1111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BB458E8-51C7-4562-9B3B-BA7CC3A607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844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6B4D6F-F051-4F6E-8442-D52F7A2D06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279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281D00-D28F-4868-9DD9-8469C05B11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008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B5BDF-438E-4417-9AA2-30FECC2E7F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761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50BE8-D5D6-48A8-91EC-723C6CBCAC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231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98351-755C-4196-BE62-28F22A2146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02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A66EB-E658-4AF1-B7B9-95DD0313280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03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183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379891-8C05-42E1-957A-727F121E67F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1184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6F10F2-BBEC-42E3-83C0-72283985E4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626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E8E05-2E6A-48B3-BCF0-4AF07DC909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289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4DC2FF-B7CD-44AB-95E0-E02EE53772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182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B2F2D-D527-41BA-8C8D-1142893A14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875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917E533-208F-4C3F-9F96-0687B8583AB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260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6FA91-FD54-4DD2-90E7-B81172E7B7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3832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47D8E-5ED2-4574-918F-FA2CBA2D47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391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99F6B-B9E6-4C98-B1E3-F09D34A346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488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2A2D0-4236-4069-AD82-AD6E0BF8A1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911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514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0071-C80D-4F58-AD06-11950FF844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703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47570-C5D2-438F-BBBC-F295AA192E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0868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F116B-7D8D-4E80-8318-5EF5EBED34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759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C9B2A-C195-495C-9D74-3B8878B4EFE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1510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08351-16A5-431B-A95E-A731710148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152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55E000-D155-445F-8B1E-235AF142DF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873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B1C2E-9B64-4B78-AB5F-CEF634F751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0472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2BEC47-8A95-4503-8081-B4B8E69BFB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7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6FA91-FD54-4DD2-90E7-B81172E7B7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2809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47D8E-5ED2-4574-918F-FA2CBA2D47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955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0EBA0-CFAD-439A-A2A8-179BE7F20DCB}" type="datetimeFigureOut">
              <a:rPr lang="en-US" smtClean="0"/>
              <a:t>5/13/2014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9CBC4-1E98-41D7-A920-633D12727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01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46C82-DB3D-4C42-9A3F-A79EA04818B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3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346C82-DB3D-4C42-9A3F-A79EA04818BE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10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47446E-9D9B-40CD-B724-FA57F65D67C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67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FBC2BA-4E8F-4866-84AC-D379350F9D9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61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FBC2BA-4E8F-4866-84AC-D379350F9D9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3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49D2A0-12F4-45FA-9BF2-DD8344B5266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204928-2AD9-4E65-A1DD-3E2B555253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5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EF8509-1315-4C80-913C-079F86C23C75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62D9BD-91AC-4D0A-AB8E-86740D30B5B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35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ABBFA7-2EAE-44DB-BD13-A6BE38F4CAF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897420-5812-435B-A91D-4CA1CB97C7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5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186626-4F2A-4046-A026-8AF3BFA2AEDB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4F05A3-4D40-4995-8ACA-C11C3B2E6D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02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74AECA-C079-444E-AE86-43B84B56278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5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Textmasterformate durch Klicken bearbeiten</a:t>
            </a:r>
          </a:p>
          <a:p>
            <a:pPr lvl="1"/>
            <a:r>
              <a:rPr lang="en-GB" altLang="en-US" smtClean="0"/>
              <a:t>Zweite Ebene</a:t>
            </a:r>
          </a:p>
          <a:p>
            <a:pPr lvl="2"/>
            <a:r>
              <a:rPr lang="en-GB" altLang="en-US" smtClean="0"/>
              <a:t>Dritte Ebene</a:t>
            </a:r>
          </a:p>
          <a:p>
            <a:pPr lvl="3"/>
            <a:r>
              <a:rPr lang="en-GB" altLang="en-US" smtClean="0"/>
              <a:t>Vierte Ebene</a:t>
            </a:r>
          </a:p>
          <a:p>
            <a:pPr lvl="4"/>
            <a:r>
              <a:rPr lang="en-GB" altLang="en-US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42FF32-C07D-40F2-8C78-3DBA455BAB5B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2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D16C70-6EC2-4768-8059-62E042EB44E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90FCE1-81E7-4734-AF20-2C0FD66E03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2CAFF4-3315-46C3-A654-C47EA2469D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064321-CDF6-4654-A621-8C610418BF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1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97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2CAFF4-3315-46C3-A654-C47EA2469D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064321-CDF6-4654-A621-8C610418BF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4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4A76-0DDA-4AFC-8E52-6EB7D2D554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80E0-FAEA-4134-B2B0-1168CFAC42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5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Click to edit Master text styles</a:t>
            </a:r>
          </a:p>
          <a:p>
            <a:pPr lvl="1"/>
            <a:r>
              <a:rPr lang="de-DE" altLang="en-US" smtClean="0"/>
              <a:t>Second level</a:t>
            </a:r>
          </a:p>
          <a:p>
            <a:pPr lvl="2"/>
            <a:r>
              <a:rPr lang="de-DE" altLang="en-US" smtClean="0"/>
              <a:t>Third level</a:t>
            </a:r>
          </a:p>
          <a:p>
            <a:pPr lvl="3"/>
            <a:r>
              <a:rPr lang="de-DE" altLang="en-US" smtClean="0"/>
              <a:t>Fourth level</a:t>
            </a:r>
          </a:p>
          <a:p>
            <a:pPr lvl="4"/>
            <a:r>
              <a:rPr lang="de-DE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E49525-7CEE-423A-8617-AA8CB8584820}" type="slidenum">
              <a:rPr lang="de-DE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14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D7869C-5F57-4B8C-821F-7904D93F814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4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D7869C-5F57-4B8C-821F-7904D93F814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9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D7869C-5F57-4B8C-821F-7904D93F814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7B6831-014D-496A-8714-F97DB5195A78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70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416882-6236-422B-A8AA-C9C6A422060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9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19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416882-6236-422B-A8AA-C9C6A422060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0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9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9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9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8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4.png"/><Relationship Id="rId7" Type="http://schemas.openxmlformats.org/officeDocument/2006/relationships/image" Target="../media/image35.gif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5.xml"/><Relationship Id="rId6" Type="http://schemas.openxmlformats.org/officeDocument/2006/relationships/image" Target="../media/image47.gif"/><Relationship Id="rId11" Type="http://schemas.openxmlformats.org/officeDocument/2006/relationships/image" Target="../media/image51.gif"/><Relationship Id="rId5" Type="http://schemas.openxmlformats.org/officeDocument/2006/relationships/image" Target="../media/image46.gif"/><Relationship Id="rId10" Type="http://schemas.openxmlformats.org/officeDocument/2006/relationships/image" Target="../media/image50.gif"/><Relationship Id="rId4" Type="http://schemas.openxmlformats.org/officeDocument/2006/relationships/image" Target="../media/image45.gif"/><Relationship Id="rId9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78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9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3.xml"/><Relationship Id="rId4" Type="http://schemas.openxmlformats.org/officeDocument/2006/relationships/image" Target="../media/image8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8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Essen </a:t>
            </a:r>
            <a:r>
              <a:rPr lang="en-US" sz="5400" dirty="0" err="1" smtClean="0"/>
              <a:t>wir</a:t>
            </a:r>
            <a:r>
              <a:rPr lang="en-US" sz="5400" dirty="0" smtClean="0"/>
              <a:t> die </a:t>
            </a:r>
            <a:r>
              <a:rPr lang="en-US" sz="5400" dirty="0" err="1" smtClean="0"/>
              <a:t>Meere</a:t>
            </a:r>
            <a:r>
              <a:rPr lang="en-US" sz="5400" dirty="0" smtClean="0"/>
              <a:t> leer?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221088"/>
            <a:ext cx="6400800" cy="1752600"/>
          </a:xfrm>
        </p:spPr>
        <p:txBody>
          <a:bodyPr/>
          <a:lstStyle/>
          <a:p>
            <a:r>
              <a:rPr lang="en-US" sz="2000" dirty="0" smtClean="0"/>
              <a:t>Rainer </a:t>
            </a:r>
            <a:r>
              <a:rPr lang="en-US" sz="2000" dirty="0" err="1" smtClean="0"/>
              <a:t>Froese</a:t>
            </a:r>
            <a:endParaRPr lang="en-US" sz="2000" dirty="0" smtClean="0"/>
          </a:p>
          <a:p>
            <a:r>
              <a:rPr lang="en-US" sz="2000" dirty="0" smtClean="0"/>
              <a:t>GEOMAR, Kiel</a:t>
            </a:r>
          </a:p>
          <a:p>
            <a:r>
              <a:rPr lang="en-US" sz="2000" i="1" dirty="0" err="1" smtClean="0"/>
              <a:t>Wissen</a:t>
            </a:r>
            <a:r>
              <a:rPr lang="en-US" sz="2000" i="1" dirty="0" err="1"/>
              <a:t>S</a:t>
            </a:r>
            <a:r>
              <a:rPr lang="en-US" sz="2000" i="1" dirty="0" err="1" smtClean="0"/>
              <a:t>chaffen</a:t>
            </a:r>
            <a:r>
              <a:rPr lang="en-US" sz="2000" dirty="0" smtClean="0"/>
              <a:t> 13.05.2014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571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1653873" y="6520934"/>
            <a:ext cx="74901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0000"/>
                </a:solidFill>
                <a:latin typeface="Times New Roman" pitchFamily="18" charset="0"/>
              </a:rPr>
              <a:t>Pauly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, D., V. Christensen, J. </a:t>
            </a: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</a:rPr>
              <a:t>Dalsgaard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, R. </a:t>
            </a: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</a:rPr>
              <a:t>Froese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, F. Torres Jr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</a:rPr>
              <a:t>.,</a:t>
            </a:r>
            <a:r>
              <a:rPr lang="en-US" altLang="en-US" i="1" dirty="0" smtClean="0">
                <a:solidFill>
                  <a:srgbClr val="000000"/>
                </a:solidFill>
                <a:latin typeface="Times New Roman" pitchFamily="18" charset="0"/>
              </a:rPr>
              <a:t> Science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</a:rPr>
              <a:t>1998</a:t>
            </a:r>
            <a:endParaRPr lang="en-US" alt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2515" name="Picture 3" descr="Pacifi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3473450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 descr="Atlant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57400"/>
            <a:ext cx="3473450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2517" name="Group 5"/>
          <p:cNvGrpSpPr>
            <a:grpSpLocks/>
          </p:cNvGrpSpPr>
          <p:nvPr/>
        </p:nvGrpSpPr>
        <p:grpSpPr bwMode="auto">
          <a:xfrm>
            <a:off x="1600200" y="2438400"/>
            <a:ext cx="6934200" cy="4114800"/>
            <a:chOff x="1728" y="1632"/>
            <a:chExt cx="4128" cy="2753"/>
          </a:xfrm>
        </p:grpSpPr>
        <p:graphicFrame>
          <p:nvGraphicFramePr>
            <p:cNvPr id="192518" name="Object 6"/>
            <p:cNvGraphicFramePr>
              <a:graphicFrameLocks noChangeAspect="1"/>
            </p:cNvGraphicFramePr>
            <p:nvPr/>
          </p:nvGraphicFramePr>
          <p:xfrm>
            <a:off x="1728" y="1632"/>
            <a:ext cx="4128" cy="27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Chart" r:id="rId6" imgW="6096000" imgH="4063940" progId="MSGraph.Chart.8">
                    <p:embed followColorScheme="full"/>
                  </p:oleObj>
                </mc:Choice>
                <mc:Fallback>
                  <p:oleObj name="Chart" r:id="rId6" imgW="6096000" imgH="4063940" progId="MSGraph.Chart.8">
                    <p:embed followColorScheme="full"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632"/>
                          <a:ext cx="4128" cy="27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2519" name="Text Box 7"/>
            <p:cNvSpPr txBox="1">
              <a:spLocks noChangeArrowheads="1"/>
            </p:cNvSpPr>
            <p:nvPr/>
          </p:nvSpPr>
          <p:spPr bwMode="auto">
            <a:xfrm>
              <a:off x="2640" y="2257"/>
              <a:ext cx="971" cy="429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itchFamily="18" charset="0"/>
                </a:rPr>
                <a:t>Marine</a:t>
              </a:r>
            </a:p>
          </p:txBody>
        </p:sp>
        <p:sp>
          <p:nvSpPr>
            <p:cNvPr id="192520" name="Text Box 8"/>
            <p:cNvSpPr txBox="1">
              <a:spLocks noChangeArrowheads="1"/>
            </p:cNvSpPr>
            <p:nvPr/>
          </p:nvSpPr>
          <p:spPr bwMode="auto">
            <a:xfrm>
              <a:off x="2592" y="3312"/>
              <a:ext cx="1632" cy="429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>
                  <a:solidFill>
                    <a:srgbClr val="0000FF"/>
                  </a:solidFill>
                  <a:latin typeface="Times New Roman" pitchFamily="18" charset="0"/>
                </a:rPr>
                <a:t>Freshwater</a:t>
              </a:r>
            </a:p>
          </p:txBody>
        </p:sp>
      </p:grpSp>
      <p:sp>
        <p:nvSpPr>
          <p:cNvPr id="192521" name="Rectangle 9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036638"/>
          </a:xfrm>
          <a:noFill/>
          <a:ln/>
        </p:spPr>
        <p:txBody>
          <a:bodyPr/>
          <a:lstStyle/>
          <a:p>
            <a:r>
              <a:rPr lang="en-US" altLang="en-US" sz="4000">
                <a:solidFill>
                  <a:schemeClr val="tx1"/>
                </a:solidFill>
              </a:rPr>
              <a:t>Fishing Down Food Webs  </a:t>
            </a:r>
          </a:p>
        </p:txBody>
      </p:sp>
      <p:pic>
        <p:nvPicPr>
          <p:cNvPr id="192522" name="Picture 10" descr="sau-txt-n"/>
          <p:cNvPicPr>
            <a:picLocks noChangeAspect="1" noChangeArrowheads="1"/>
          </p:cNvPicPr>
          <p:nvPr/>
        </p:nvPicPr>
        <p:blipFill>
          <a:blip r:embed="rId8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0"/>
            <a:ext cx="6000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250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GB" altLang="en-US"/>
              <a:t>Fishing Down the Food Web</a:t>
            </a: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756525" cy="561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17411" y="6513783"/>
            <a:ext cx="74901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 smtClean="0">
                <a:solidFill>
                  <a:srgbClr val="000000"/>
                </a:solidFill>
                <a:latin typeface="Times New Roman" pitchFamily="18" charset="0"/>
              </a:rPr>
              <a:t>Pauly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, D., V. Christensen, J. </a:t>
            </a: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</a:rPr>
              <a:t>Dalsgaard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, R. </a:t>
            </a:r>
            <a:r>
              <a:rPr lang="en-US" altLang="en-US" dirty="0" err="1">
                <a:solidFill>
                  <a:srgbClr val="000000"/>
                </a:solidFill>
                <a:latin typeface="Times New Roman" pitchFamily="18" charset="0"/>
              </a:rPr>
              <a:t>Froese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, F. Torres Jr.,</a:t>
            </a:r>
            <a:r>
              <a:rPr lang="en-US" altLang="en-US" i="1" dirty="0">
                <a:solidFill>
                  <a:srgbClr val="000000"/>
                </a:solidFill>
                <a:latin typeface="Times New Roman" pitchFamily="18" charset="0"/>
              </a:rPr>
              <a:t> Science</a:t>
            </a:r>
            <a:r>
              <a:rPr lang="en-US" altLang="en-US" dirty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altLang="en-US" dirty="0" smtClean="0">
                <a:solidFill>
                  <a:srgbClr val="000000"/>
                </a:solidFill>
                <a:latin typeface="Times New Roman" pitchFamily="18" charset="0"/>
              </a:rPr>
              <a:t>1998</a:t>
            </a:r>
            <a:endParaRPr lang="en-US" alt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z="3600"/>
              <a:t>FAO Marine Catches 1951-1998</a:t>
            </a:r>
          </a:p>
        </p:txBody>
      </p:sp>
      <p:pic>
        <p:nvPicPr>
          <p:cNvPr id="20503" name="Picture 2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1550988"/>
            <a:ext cx="7920037" cy="4889500"/>
          </a:xfrm>
          <a:noFill/>
          <a:ln/>
        </p:spPr>
      </p:pic>
      <p:sp>
        <p:nvSpPr>
          <p:cNvPr id="20505" name="Text Box 25"/>
          <p:cNvSpPr txBox="1">
            <a:spLocks noChangeArrowheads="1"/>
          </p:cNvSpPr>
          <p:nvPr/>
        </p:nvSpPr>
        <p:spPr bwMode="auto">
          <a:xfrm>
            <a:off x="8172450" y="5013325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3200" dirty="0"/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09860" y="6484694"/>
            <a:ext cx="284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Froese</a:t>
            </a:r>
            <a:r>
              <a:rPr lang="en-US" dirty="0" smtClean="0"/>
              <a:t> &amp; </a:t>
            </a:r>
            <a:r>
              <a:rPr lang="en-US" dirty="0" err="1" smtClean="0"/>
              <a:t>Kesner</a:t>
            </a:r>
            <a:r>
              <a:rPr lang="en-US" dirty="0" smtClean="0"/>
              <a:t>-Reyes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Keine neuen Fische mehr in 2020</a:t>
            </a:r>
          </a:p>
        </p:txBody>
      </p:sp>
      <p:pic>
        <p:nvPicPr>
          <p:cNvPr id="169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38263"/>
            <a:ext cx="8280400" cy="550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9988" name="Text Box 4"/>
          <p:cNvSpPr txBox="1">
            <a:spLocks noChangeArrowheads="1"/>
          </p:cNvSpPr>
          <p:nvPr/>
        </p:nvSpPr>
        <p:spPr bwMode="auto">
          <a:xfrm>
            <a:off x="6305550" y="6491288"/>
            <a:ext cx="283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000000"/>
                </a:solidFill>
              </a:rPr>
              <a:t>Froese et al. 2008, </a:t>
            </a:r>
            <a:r>
              <a:rPr lang="en-US" altLang="en-US" sz="1400" i="1">
                <a:solidFill>
                  <a:srgbClr val="000000"/>
                </a:solidFill>
              </a:rPr>
              <a:t>Marine Policy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884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042" name="Object 2"/>
          <p:cNvGraphicFramePr>
            <a:graphicFrameLocks noGrp="1" noChangeAspect="1"/>
          </p:cNvGraphicFramePr>
          <p:nvPr>
            <p:ph/>
          </p:nvPr>
        </p:nvGraphicFramePr>
        <p:xfrm>
          <a:off x="1346200" y="1033463"/>
          <a:ext cx="6450013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Chart" r:id="rId4" imgW="6096000" imgH="4063940" progId="MSGraph.Chart.8">
                  <p:embed followColorScheme="full"/>
                </p:oleObj>
              </mc:Choice>
              <mc:Fallback>
                <p:oleObj name="Chart" r:id="rId4" imgW="6096000" imgH="406394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1033463"/>
                        <a:ext cx="6450013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1"/>
          <a:stretch>
            <a:fillRect/>
          </a:stretch>
        </p:blipFill>
        <p:spPr bwMode="auto">
          <a:xfrm>
            <a:off x="250825" y="2349500"/>
            <a:ext cx="6192838" cy="376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827088" y="5734050"/>
            <a:ext cx="80660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54" name="Freeform 14"/>
          <p:cNvSpPr>
            <a:spLocks/>
          </p:cNvSpPr>
          <p:nvPr/>
        </p:nvSpPr>
        <p:spPr bwMode="auto">
          <a:xfrm>
            <a:off x="4572000" y="3068638"/>
            <a:ext cx="3887788" cy="2592387"/>
          </a:xfrm>
          <a:custGeom>
            <a:avLst/>
            <a:gdLst>
              <a:gd name="T0" fmla="*/ 0 w 2630"/>
              <a:gd name="T1" fmla="*/ 0 h 1678"/>
              <a:gd name="T2" fmla="*/ 816 w 2630"/>
              <a:gd name="T3" fmla="*/ 181 h 1678"/>
              <a:gd name="T4" fmla="*/ 1224 w 2630"/>
              <a:gd name="T5" fmla="*/ 317 h 1678"/>
              <a:gd name="T6" fmla="*/ 1678 w 2630"/>
              <a:gd name="T7" fmla="*/ 590 h 1678"/>
              <a:gd name="T8" fmla="*/ 2086 w 2630"/>
              <a:gd name="T9" fmla="*/ 952 h 1678"/>
              <a:gd name="T10" fmla="*/ 2404 w 2630"/>
              <a:gd name="T11" fmla="*/ 1315 h 1678"/>
              <a:gd name="T12" fmla="*/ 2630 w 2630"/>
              <a:gd name="T13" fmla="*/ 1678 h 16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30" h="1678">
                <a:moveTo>
                  <a:pt x="0" y="0"/>
                </a:moveTo>
                <a:cubicBezTo>
                  <a:pt x="306" y="64"/>
                  <a:pt x="612" y="128"/>
                  <a:pt x="816" y="181"/>
                </a:cubicBezTo>
                <a:cubicBezTo>
                  <a:pt x="1020" y="234"/>
                  <a:pt x="1080" y="249"/>
                  <a:pt x="1224" y="317"/>
                </a:cubicBezTo>
                <a:cubicBezTo>
                  <a:pt x="1368" y="385"/>
                  <a:pt x="1534" y="484"/>
                  <a:pt x="1678" y="590"/>
                </a:cubicBezTo>
                <a:cubicBezTo>
                  <a:pt x="1822" y="696"/>
                  <a:pt x="1965" y="831"/>
                  <a:pt x="2086" y="952"/>
                </a:cubicBezTo>
                <a:cubicBezTo>
                  <a:pt x="2207" y="1073"/>
                  <a:pt x="2313" y="1194"/>
                  <a:pt x="2404" y="1315"/>
                </a:cubicBezTo>
                <a:cubicBezTo>
                  <a:pt x="2495" y="1436"/>
                  <a:pt x="2592" y="1618"/>
                  <a:pt x="2630" y="1678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1" name="AutoShape 21"/>
          <p:cNvSpPr>
            <a:spLocks noChangeArrowheads="1"/>
          </p:cNvSpPr>
          <p:nvPr/>
        </p:nvSpPr>
        <p:spPr bwMode="auto">
          <a:xfrm>
            <a:off x="8172450" y="5373688"/>
            <a:ext cx="482600" cy="554037"/>
          </a:xfrm>
          <a:prstGeom prst="irregularSeal1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63" name="Text Box 23"/>
          <p:cNvSpPr txBox="1">
            <a:spLocks noChangeArrowheads="1"/>
          </p:cNvSpPr>
          <p:nvPr/>
        </p:nvSpPr>
        <p:spPr bwMode="auto">
          <a:xfrm>
            <a:off x="1331913" y="476250"/>
            <a:ext cx="691197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>
                <a:solidFill>
                  <a:srgbClr val="000000"/>
                </a:solidFill>
                <a:latin typeface="Times New Roman" pitchFamily="18" charset="0"/>
              </a:rPr>
              <a:t>Out of Current Stocks in 2048?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		Worm et al., </a:t>
            </a:r>
            <a:r>
              <a:rPr lang="en-US" altLang="en-US" i="1">
                <a:solidFill>
                  <a:srgbClr val="000000"/>
                </a:solidFill>
              </a:rPr>
              <a:t>Science</a:t>
            </a:r>
            <a:r>
              <a:rPr lang="en-US" altLang="en-US">
                <a:solidFill>
                  <a:srgbClr val="000000"/>
                </a:solidFill>
              </a:rPr>
              <a:t> 2006</a:t>
            </a:r>
            <a:endParaRPr lang="en-US" altLang="en-US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7064" name="Text Box 24"/>
          <p:cNvSpPr txBox="1">
            <a:spLocks noChangeArrowheads="1"/>
          </p:cNvSpPr>
          <p:nvPr/>
        </p:nvSpPr>
        <p:spPr bwMode="auto">
          <a:xfrm rot="16200000">
            <a:off x="-323056" y="3931444"/>
            <a:ext cx="1544637" cy="396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Arial Unicode MS" pitchFamily="34" charset="-128"/>
              </a:rPr>
              <a:t>Stocks (%)</a:t>
            </a:r>
          </a:p>
        </p:txBody>
      </p:sp>
      <p:pic>
        <p:nvPicPr>
          <p:cNvPr id="87065" name="Picture 25" descr="sau-txt-n"/>
          <p:cNvPicPr>
            <a:picLocks noChangeAspect="1" noChangeArrowheads="1"/>
          </p:cNvPicPr>
          <p:nvPr/>
        </p:nvPicPr>
        <p:blipFill>
          <a:blip r:embed="rId7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6165850"/>
            <a:ext cx="60007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66" name="Text Box 26"/>
          <p:cNvSpPr txBox="1">
            <a:spLocks noChangeArrowheads="1"/>
          </p:cNvSpPr>
          <p:nvPr/>
        </p:nvSpPr>
        <p:spPr bwMode="auto">
          <a:xfrm>
            <a:off x="7891463" y="6108700"/>
            <a:ext cx="10731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600">
                <a:solidFill>
                  <a:srgbClr val="000000"/>
                </a:solidFill>
                <a:latin typeface="Times New Roman" pitchFamily="18" charset="0"/>
              </a:rPr>
              <a:t>2048 ?</a:t>
            </a:r>
          </a:p>
        </p:txBody>
      </p:sp>
    </p:spTree>
    <p:extLst>
      <p:ext uri="{BB962C8B-B14F-4D97-AF65-F5344CB8AC3E}">
        <p14:creationId xmlns:p14="http://schemas.microsoft.com/office/powerpoint/2010/main" val="3271182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0" y="-1588"/>
            <a:ext cx="9144000" cy="1127126"/>
          </a:xfrm>
        </p:spPr>
        <p:txBody>
          <a:bodyPr/>
          <a:lstStyle/>
          <a:p>
            <a:r>
              <a:rPr lang="de-DE" altLang="en-US" smtClean="0"/>
              <a:t>Globaler Fang und Fischereiaufwand</a:t>
            </a:r>
            <a:endParaRPr lang="en-US" alt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5F36EB-7653-4DDE-8E5D-BF050B51A5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836613"/>
            <a:ext cx="69596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875088"/>
            <a:ext cx="6769100" cy="29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8" name="TextBox 3"/>
          <p:cNvSpPr txBox="1">
            <a:spLocks noChangeArrowheads="1"/>
          </p:cNvSpPr>
          <p:nvPr/>
        </p:nvSpPr>
        <p:spPr bwMode="auto">
          <a:xfrm>
            <a:off x="0" y="6550025"/>
            <a:ext cx="1671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sz="1400">
                <a:solidFill>
                  <a:prstClr val="black"/>
                </a:solidFill>
              </a:rPr>
              <a:t>Pauly &amp; Froese 2012</a:t>
            </a: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2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257175"/>
            <a:ext cx="7915275" cy="634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62000" y="3733800"/>
            <a:ext cx="12192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  (t/km</a:t>
            </a:r>
            <a:r>
              <a:rPr lang="en-US" altLang="en-US" baseline="30000">
                <a:solidFill>
                  <a:srgbClr val="000000"/>
                </a:solidFill>
              </a:rPr>
              <a:t>2</a:t>
            </a:r>
            <a:r>
              <a:rPr lang="en-US" altLang="en-US">
                <a:solidFill>
                  <a:srgbClr val="000000"/>
                </a:solidFill>
              </a:rPr>
              <a:t>)</a:t>
            </a:r>
            <a:endParaRPr lang="en-US" altLang="en-US" baseline="30000">
              <a:solidFill>
                <a:srgbClr val="000000"/>
              </a:solidFill>
            </a:endParaRPr>
          </a:p>
        </p:txBody>
      </p:sp>
      <p:pic>
        <p:nvPicPr>
          <p:cNvPr id="6148" name="Picture 4" descr="sau-txt-n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248400"/>
            <a:ext cx="45085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187450" y="6400800"/>
            <a:ext cx="7643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>
                <a:solidFill>
                  <a:srgbClr val="000000"/>
                </a:solidFill>
                <a:latin typeface="Times New Roman" pitchFamily="18" charset="0"/>
              </a:rPr>
              <a:t>Biomasse von Speisefischen im Jahr 1900   </a:t>
            </a:r>
            <a:r>
              <a:rPr lang="en-GB" altLang="en-US">
                <a:solidFill>
                  <a:srgbClr val="000000"/>
                </a:solidFill>
                <a:latin typeface="Times New Roman" pitchFamily="18" charset="0"/>
              </a:rPr>
              <a:t>Christensen et al. 2003</a:t>
            </a:r>
          </a:p>
        </p:txBody>
      </p:sp>
    </p:spTree>
    <p:extLst>
      <p:ext uri="{BB962C8B-B14F-4D97-AF65-F5344CB8AC3E}">
        <p14:creationId xmlns:p14="http://schemas.microsoft.com/office/powerpoint/2010/main" val="285711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236538"/>
            <a:ext cx="7881937" cy="624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403350" y="6278563"/>
            <a:ext cx="5029200" cy="5794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0000"/>
                </a:solidFill>
                <a:latin typeface="Times New Roman" pitchFamily="18" charset="0"/>
              </a:rPr>
              <a:t> und im Jahr 2000….</a:t>
            </a:r>
          </a:p>
        </p:txBody>
      </p:sp>
      <p:pic>
        <p:nvPicPr>
          <p:cNvPr id="8196" name="Picture 4" descr="sau-txt-n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172200"/>
            <a:ext cx="525463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6516688" y="6491288"/>
            <a:ext cx="253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</a:rPr>
              <a:t>Christensen et al. 2003</a:t>
            </a:r>
            <a:endParaRPr lang="de-DE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32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en-US" sz="4000" dirty="0" err="1" smtClean="0"/>
              <a:t>Ursachen</a:t>
            </a:r>
            <a:r>
              <a:rPr lang="en-US" sz="4000" dirty="0" smtClean="0"/>
              <a:t> der </a:t>
            </a:r>
            <a:r>
              <a:rPr lang="en-US" sz="4000" dirty="0" err="1" smtClean="0"/>
              <a:t>globalen</a:t>
            </a:r>
            <a:r>
              <a:rPr lang="en-US" sz="4000" dirty="0" smtClean="0"/>
              <a:t> </a:t>
            </a:r>
            <a:r>
              <a:rPr lang="en-US" sz="4000" dirty="0" err="1" smtClean="0"/>
              <a:t>Überfischung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 smtClean="0"/>
              <a:t>Blitzkurs</a:t>
            </a:r>
            <a:r>
              <a:rPr lang="en-US" dirty="0" smtClean="0"/>
              <a:t> in </a:t>
            </a:r>
            <a:r>
              <a:rPr lang="en-US" dirty="0" err="1" smtClean="0"/>
              <a:t>Fischereibiologie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3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Ray </a:t>
            </a:r>
            <a:r>
              <a:rPr lang="de-DE" altLang="en-US" sz="4000" smtClean="0"/>
              <a:t>Beverton</a:t>
            </a:r>
            <a:r>
              <a:rPr lang="en-US" altLang="en-US" sz="4000" smtClean="0"/>
              <a:t> und Sidney Holt 1957</a:t>
            </a:r>
            <a:br>
              <a:rPr lang="en-US" altLang="en-US" sz="4000" smtClean="0"/>
            </a:br>
            <a:r>
              <a:rPr lang="en-US" altLang="en-US" sz="2800" smtClean="0"/>
              <a:t>Die Väter der modernen Fischereiwissenschaft</a:t>
            </a:r>
          </a:p>
        </p:txBody>
      </p:sp>
      <p:pic>
        <p:nvPicPr>
          <p:cNvPr id="15363" name="Picture 5" descr="Beverton and Ho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30325"/>
            <a:ext cx="72009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34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Überblick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Geschichte der </a:t>
            </a:r>
            <a:r>
              <a:rPr lang="en-US" dirty="0" err="1" smtClean="0"/>
              <a:t>Fischerei</a:t>
            </a:r>
            <a:endParaRPr lang="en-US" dirty="0" smtClean="0"/>
          </a:p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geht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den </a:t>
            </a:r>
            <a:r>
              <a:rPr lang="en-US" dirty="0" err="1" smtClean="0"/>
              <a:t>Fischen</a:t>
            </a:r>
            <a:r>
              <a:rPr lang="en-US" dirty="0" smtClean="0"/>
              <a:t> </a:t>
            </a:r>
            <a:r>
              <a:rPr lang="en-US" dirty="0" err="1" smtClean="0"/>
              <a:t>heute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Ursachen</a:t>
            </a:r>
            <a:r>
              <a:rPr lang="en-US" dirty="0" smtClean="0"/>
              <a:t> der </a:t>
            </a:r>
            <a:r>
              <a:rPr lang="en-US" dirty="0" err="1" smtClean="0"/>
              <a:t>globalen</a:t>
            </a:r>
            <a:r>
              <a:rPr lang="en-US" dirty="0" smtClean="0"/>
              <a:t> </a:t>
            </a:r>
            <a:r>
              <a:rPr lang="en-US" dirty="0" err="1" smtClean="0"/>
              <a:t>Überfischung</a:t>
            </a:r>
            <a:endParaRPr lang="en-US" dirty="0" smtClean="0"/>
          </a:p>
          <a:p>
            <a:pPr lvl="1"/>
            <a:r>
              <a:rPr lang="en-US" dirty="0" err="1" smtClean="0"/>
              <a:t>Blitzkurs</a:t>
            </a:r>
            <a:r>
              <a:rPr lang="en-US" dirty="0" smtClean="0"/>
              <a:t> in </a:t>
            </a:r>
            <a:r>
              <a:rPr lang="en-US" dirty="0" err="1" smtClean="0"/>
              <a:t>Fischereibiologie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Ist</a:t>
            </a:r>
            <a:r>
              <a:rPr lang="en-US" dirty="0" smtClean="0"/>
              <a:t> </a:t>
            </a:r>
            <a:r>
              <a:rPr lang="en-US" dirty="0" err="1" smtClean="0"/>
              <a:t>nachhaltige</a:t>
            </a:r>
            <a:r>
              <a:rPr lang="en-US" dirty="0" smtClean="0"/>
              <a:t> </a:t>
            </a:r>
            <a:r>
              <a:rPr lang="en-US" dirty="0" err="1" smtClean="0"/>
              <a:t>Nutzung</a:t>
            </a:r>
            <a:r>
              <a:rPr lang="en-US" dirty="0" smtClean="0"/>
              <a:t> </a:t>
            </a:r>
            <a:r>
              <a:rPr lang="en-US" dirty="0" err="1" smtClean="0"/>
              <a:t>möglich</a:t>
            </a:r>
            <a:r>
              <a:rPr lang="en-US" dirty="0" smtClean="0"/>
              <a:t>?</a:t>
            </a:r>
          </a:p>
          <a:p>
            <a:pPr lvl="1"/>
            <a:r>
              <a:rPr lang="en-US" dirty="0" err="1" smtClean="0"/>
              <a:t>Können</a:t>
            </a:r>
            <a:r>
              <a:rPr lang="en-US" dirty="0" smtClean="0"/>
              <a:t> die </a:t>
            </a:r>
            <a:r>
              <a:rPr lang="en-US" dirty="0" err="1" smtClean="0"/>
              <a:t>Meere</a:t>
            </a:r>
            <a:r>
              <a:rPr lang="en-US" dirty="0" smtClean="0"/>
              <a:t> die Welt </a:t>
            </a:r>
            <a:r>
              <a:rPr lang="en-US" dirty="0" err="1" smtClean="0"/>
              <a:t>ernähren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Zusammenfassung</a:t>
            </a:r>
            <a:endParaRPr lang="en-US" dirty="0" smtClean="0"/>
          </a:p>
          <a:p>
            <a:r>
              <a:rPr lang="en-US" dirty="0" err="1" smtClean="0"/>
              <a:t>Fragen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0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Drei Begriffe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413"/>
            <a:ext cx="8229600" cy="504031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FF0000"/>
                </a:solidFill>
              </a:rPr>
              <a:t>Biomasse (</a:t>
            </a:r>
            <a:r>
              <a:rPr lang="de-DE" b="1" i="1" dirty="0" smtClean="0">
                <a:solidFill>
                  <a:srgbClr val="FF0000"/>
                </a:solidFill>
              </a:rPr>
              <a:t>B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r>
              <a:rPr lang="de-DE" dirty="0" smtClean="0"/>
              <a:t> ist das Gewicht der Fische im Meer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b="1" i="1" dirty="0" smtClean="0">
                <a:solidFill>
                  <a:srgbClr val="FF0000"/>
                </a:solidFill>
              </a:rPr>
              <a:t>MSY</a:t>
            </a:r>
            <a:r>
              <a:rPr lang="de-DE" dirty="0" smtClean="0"/>
              <a:t> ist der </a:t>
            </a:r>
            <a:r>
              <a:rPr lang="de-DE" i="1" dirty="0" smtClean="0"/>
              <a:t>M</a:t>
            </a:r>
            <a:r>
              <a:rPr lang="de-DE" dirty="0" smtClean="0"/>
              <a:t>aximum </a:t>
            </a:r>
            <a:r>
              <a:rPr lang="de-DE" i="1" dirty="0" smtClean="0"/>
              <a:t>S</a:t>
            </a:r>
            <a:r>
              <a:rPr lang="de-DE" dirty="0" smtClean="0"/>
              <a:t>ustainable </a:t>
            </a:r>
            <a:r>
              <a:rPr lang="de-DE" i="1" dirty="0" smtClean="0"/>
              <a:t>Y</a:t>
            </a:r>
            <a:r>
              <a:rPr lang="de-DE" dirty="0" smtClean="0"/>
              <a:t>ield, der höchste nachhaltige Fang, den ein Fischbestand dauerhaft liefern kann</a:t>
            </a:r>
          </a:p>
          <a:p>
            <a:pPr marL="0" indent="0" eaLnBrk="1" fontAlgn="auto" hangingPunct="1">
              <a:lnSpc>
                <a:spcPct val="9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de-DE" dirty="0" smtClean="0"/>
              <a:t> 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i="1" dirty="0" err="1" smtClean="0">
                <a:solidFill>
                  <a:srgbClr val="FF0000"/>
                </a:solidFill>
              </a:rPr>
              <a:t>B</a:t>
            </a:r>
            <a:r>
              <a:rPr lang="en-US" b="1" i="1" baseline="-25000" dirty="0" err="1" smtClean="0">
                <a:solidFill>
                  <a:srgbClr val="FF0000"/>
                </a:solidFill>
              </a:rPr>
              <a:t>msy</a:t>
            </a:r>
            <a:r>
              <a:rPr lang="en-US" dirty="0" smtClean="0"/>
              <a:t> </a:t>
            </a:r>
            <a:r>
              <a:rPr lang="en-US" dirty="0" err="1" smtClean="0"/>
              <a:t>ist</a:t>
            </a:r>
            <a:r>
              <a:rPr lang="en-US" dirty="0" smtClean="0"/>
              <a:t> die </a:t>
            </a:r>
            <a:r>
              <a:rPr lang="en-US" dirty="0" err="1" smtClean="0"/>
              <a:t>Biomasse</a:t>
            </a:r>
            <a:r>
              <a:rPr lang="en-US" dirty="0" smtClean="0"/>
              <a:t>, die </a:t>
            </a:r>
            <a:r>
              <a:rPr lang="en-US" dirty="0" err="1" smtClean="0"/>
              <a:t>ein</a:t>
            </a:r>
            <a:r>
              <a:rPr lang="en-US" dirty="0" smtClean="0"/>
              <a:t> </a:t>
            </a:r>
            <a:r>
              <a:rPr lang="en-US" dirty="0" err="1" smtClean="0"/>
              <a:t>Fischbestand</a:t>
            </a:r>
            <a:r>
              <a:rPr lang="en-US" dirty="0" smtClean="0"/>
              <a:t> </a:t>
            </a:r>
            <a:r>
              <a:rPr lang="en-US" dirty="0" err="1" smtClean="0"/>
              <a:t>haben</a:t>
            </a:r>
            <a:r>
              <a:rPr lang="en-US" dirty="0" smtClean="0"/>
              <a:t> muss, </a:t>
            </a:r>
            <a:r>
              <a:rPr lang="en-US" dirty="0" err="1" smtClean="0"/>
              <a:t>damit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den </a:t>
            </a:r>
            <a:r>
              <a:rPr lang="en-US" i="1" dirty="0" smtClean="0"/>
              <a:t>MSY</a:t>
            </a:r>
            <a:r>
              <a:rPr lang="en-US" dirty="0" smtClean="0"/>
              <a:t>-</a:t>
            </a:r>
            <a:r>
              <a:rPr lang="en-US" dirty="0" err="1" smtClean="0"/>
              <a:t>Dauerertrag</a:t>
            </a:r>
            <a:r>
              <a:rPr lang="en-US" dirty="0" smtClean="0"/>
              <a:t> </a:t>
            </a:r>
            <a:r>
              <a:rPr lang="en-US" dirty="0" err="1" smtClean="0"/>
              <a:t>liefern</a:t>
            </a:r>
            <a:r>
              <a:rPr lang="en-US" dirty="0" smtClean="0"/>
              <a:t> </a:t>
            </a:r>
            <a:r>
              <a:rPr lang="en-US" dirty="0" err="1" smtClean="0"/>
              <a:t>kann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44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323850" y="260350"/>
            <a:ext cx="64182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1F497D"/>
                </a:solidFill>
              </a:rPr>
              <a:t>Dorsch, östliche Ostsee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863" y="0"/>
            <a:ext cx="2370137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 Box 9"/>
          <p:cNvSpPr txBox="1">
            <a:spLocks noChangeArrowheads="1"/>
          </p:cNvSpPr>
          <p:nvPr/>
        </p:nvSpPr>
        <p:spPr bwMode="auto">
          <a:xfrm>
            <a:off x="6361113" y="6583363"/>
            <a:ext cx="2565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prstClr val="black"/>
                </a:solidFill>
              </a:rPr>
              <a:t>Froese &amp; Proelss </a:t>
            </a:r>
            <a:r>
              <a:rPr lang="en-US" altLang="en-US" sz="1200" i="1">
                <a:solidFill>
                  <a:prstClr val="black"/>
                </a:solidFill>
              </a:rPr>
              <a:t>Fish &amp; Fisheries</a:t>
            </a:r>
            <a:r>
              <a:rPr lang="en-US" altLang="en-US" sz="1200">
                <a:solidFill>
                  <a:prstClr val="black"/>
                </a:solidFill>
              </a:rPr>
              <a:t> 2010</a:t>
            </a:r>
          </a:p>
        </p:txBody>
      </p:sp>
      <p:pic>
        <p:nvPicPr>
          <p:cNvPr id="174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611313"/>
            <a:ext cx="729615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914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0"/>
            <a:ext cx="2146300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9"/>
          <p:cNvSpPr txBox="1">
            <a:spLocks noChangeArrowheads="1"/>
          </p:cNvSpPr>
          <p:nvPr/>
        </p:nvSpPr>
        <p:spPr bwMode="auto">
          <a:xfrm>
            <a:off x="6361113" y="6583363"/>
            <a:ext cx="2565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</a:rPr>
              <a:t>Froese &amp; Proelss </a:t>
            </a:r>
            <a:r>
              <a:rPr lang="en-US" altLang="en-US" sz="1200" i="1">
                <a:solidFill>
                  <a:srgbClr val="000000"/>
                </a:solidFill>
              </a:rPr>
              <a:t>Fish &amp; Fisheries</a:t>
            </a:r>
            <a:r>
              <a:rPr lang="en-US" altLang="en-US" sz="120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18436" name="Rectangle 2"/>
          <p:cNvSpPr>
            <a:spLocks noChangeArrowheads="1"/>
          </p:cNvSpPr>
          <p:nvPr/>
        </p:nvSpPr>
        <p:spPr bwMode="auto">
          <a:xfrm>
            <a:off x="323850" y="260350"/>
            <a:ext cx="64182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1F497D"/>
                </a:solidFill>
              </a:rPr>
              <a:t>Dorsch, östliche Ostsee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1474788"/>
            <a:ext cx="7259637" cy="512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7548563" y="2735263"/>
            <a:ext cx="787400" cy="441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250113" y="5295900"/>
            <a:ext cx="787400" cy="442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440" name="TextBox 5"/>
          <p:cNvSpPr txBox="1">
            <a:spLocks noChangeArrowheads="1"/>
          </p:cNvSpPr>
          <p:nvPr/>
        </p:nvSpPr>
        <p:spPr bwMode="auto">
          <a:xfrm>
            <a:off x="4813300" y="2771775"/>
            <a:ext cx="35226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</a:rPr>
              <a:t>Maximaler nachhaltiger Fang = 26%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8441" name="TextBox 1"/>
          <p:cNvSpPr txBox="1">
            <a:spLocks noChangeArrowheads="1"/>
          </p:cNvSpPr>
          <p:nvPr/>
        </p:nvSpPr>
        <p:spPr bwMode="auto">
          <a:xfrm>
            <a:off x="7318375" y="5332413"/>
            <a:ext cx="752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</a:rPr>
              <a:t>= 23%</a:t>
            </a:r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9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00" y="0"/>
            <a:ext cx="2146300" cy="147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6361113" y="6583363"/>
            <a:ext cx="25654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</a:rPr>
              <a:t>Froese &amp; Proelss </a:t>
            </a:r>
            <a:r>
              <a:rPr lang="en-US" altLang="en-US" sz="1200" i="1">
                <a:solidFill>
                  <a:srgbClr val="000000"/>
                </a:solidFill>
              </a:rPr>
              <a:t>Fish &amp; Fisheries</a:t>
            </a:r>
            <a:r>
              <a:rPr lang="en-US" altLang="en-US" sz="120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323850" y="260350"/>
            <a:ext cx="64182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1F497D"/>
                </a:solidFill>
              </a:rPr>
              <a:t>‘Unser’ Dorsch, westliche Ostsee</a:t>
            </a:r>
          </a:p>
        </p:txBody>
      </p:sp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528763"/>
            <a:ext cx="7596188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3779838" y="2565400"/>
            <a:ext cx="35226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</a:rPr>
              <a:t>Maximaler nachhaltiger Fang = 22%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7105650" y="5327650"/>
            <a:ext cx="75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</a:rPr>
              <a:t>= 34%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515100" y="2554288"/>
            <a:ext cx="787400" cy="441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7070725" y="5287963"/>
            <a:ext cx="787400" cy="441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0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Hering, westliche Ostsee</a:t>
            </a:r>
            <a:endParaRPr lang="en-US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0"/>
            <a:ext cx="2765425" cy="141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60550"/>
            <a:ext cx="748982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3348038" y="2636838"/>
            <a:ext cx="3522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</a:rPr>
              <a:t>Maximaler nachhaltiger Fang = 22%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0486" name="TextBox 3"/>
          <p:cNvSpPr txBox="1">
            <a:spLocks noChangeArrowheads="1"/>
          </p:cNvSpPr>
          <p:nvPr/>
        </p:nvSpPr>
        <p:spPr bwMode="auto">
          <a:xfrm>
            <a:off x="7400925" y="5187950"/>
            <a:ext cx="752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</a:rPr>
              <a:t>= 18%</a:t>
            </a: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140450" y="2565400"/>
            <a:ext cx="787400" cy="441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366000" y="5165725"/>
            <a:ext cx="787400" cy="441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971550" y="6500813"/>
            <a:ext cx="772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dirty="0" err="1">
                <a:solidFill>
                  <a:prstClr val="black"/>
                </a:solidFill>
              </a:rPr>
              <a:t>Biomass</a:t>
            </a:r>
            <a:r>
              <a:rPr lang="de-DE" altLang="en-US" dirty="0">
                <a:solidFill>
                  <a:prstClr val="black"/>
                </a:solidFill>
              </a:rPr>
              <a:t> </a:t>
            </a:r>
            <a:r>
              <a:rPr lang="de-DE" altLang="en-US" dirty="0" err="1">
                <a:solidFill>
                  <a:prstClr val="black"/>
                </a:solidFill>
              </a:rPr>
              <a:t>and</a:t>
            </a:r>
            <a:r>
              <a:rPr lang="de-DE" altLang="en-US" dirty="0">
                <a:solidFill>
                  <a:prstClr val="black"/>
                </a:solidFill>
              </a:rPr>
              <a:t> </a:t>
            </a:r>
            <a:r>
              <a:rPr lang="de-DE" altLang="en-US" dirty="0" err="1">
                <a:solidFill>
                  <a:prstClr val="black"/>
                </a:solidFill>
              </a:rPr>
              <a:t>landings</a:t>
            </a:r>
            <a:r>
              <a:rPr lang="de-DE" altLang="en-US" dirty="0">
                <a:solidFill>
                  <a:prstClr val="black"/>
                </a:solidFill>
              </a:rPr>
              <a:t> </a:t>
            </a:r>
            <a:r>
              <a:rPr lang="de-DE" altLang="en-US" dirty="0" err="1">
                <a:solidFill>
                  <a:prstClr val="black"/>
                </a:solidFill>
              </a:rPr>
              <a:t>data</a:t>
            </a:r>
            <a:r>
              <a:rPr lang="de-DE" altLang="en-US" dirty="0">
                <a:solidFill>
                  <a:prstClr val="black"/>
                </a:solidFill>
              </a:rPr>
              <a:t> </a:t>
            </a:r>
            <a:r>
              <a:rPr lang="de-DE" altLang="en-US" dirty="0" err="1">
                <a:solidFill>
                  <a:prstClr val="black"/>
                </a:solidFill>
              </a:rPr>
              <a:t>from</a:t>
            </a:r>
            <a:r>
              <a:rPr lang="de-DE" altLang="en-US" dirty="0">
                <a:solidFill>
                  <a:prstClr val="black"/>
                </a:solidFill>
              </a:rPr>
              <a:t> ICES, </a:t>
            </a:r>
            <a:r>
              <a:rPr lang="de-DE" altLang="en-US" i="1" dirty="0" err="1">
                <a:solidFill>
                  <a:prstClr val="black"/>
                </a:solidFill>
              </a:rPr>
              <a:t>Bmsy</a:t>
            </a:r>
            <a:r>
              <a:rPr lang="de-DE" altLang="en-US" dirty="0">
                <a:solidFill>
                  <a:prstClr val="black"/>
                </a:solidFill>
              </a:rPr>
              <a:t> </a:t>
            </a:r>
            <a:r>
              <a:rPr lang="de-DE" altLang="en-US" dirty="0" err="1">
                <a:solidFill>
                  <a:prstClr val="black"/>
                </a:solidFill>
              </a:rPr>
              <a:t>and</a:t>
            </a:r>
            <a:r>
              <a:rPr lang="de-DE" altLang="en-US" dirty="0">
                <a:solidFill>
                  <a:prstClr val="black"/>
                </a:solidFill>
              </a:rPr>
              <a:t> </a:t>
            </a:r>
            <a:r>
              <a:rPr lang="de-DE" altLang="en-US" i="1" dirty="0">
                <a:solidFill>
                  <a:prstClr val="black"/>
                </a:solidFill>
              </a:rPr>
              <a:t>MSY</a:t>
            </a:r>
            <a:r>
              <a:rPr lang="de-DE" altLang="en-US" dirty="0">
                <a:solidFill>
                  <a:prstClr val="black"/>
                </a:solidFill>
              </a:rPr>
              <a:t> </a:t>
            </a:r>
            <a:r>
              <a:rPr lang="de-DE" altLang="en-US" dirty="0" err="1">
                <a:solidFill>
                  <a:prstClr val="black"/>
                </a:solidFill>
              </a:rPr>
              <a:t>from</a:t>
            </a:r>
            <a:r>
              <a:rPr lang="de-DE" altLang="en-US" dirty="0">
                <a:solidFill>
                  <a:prstClr val="black"/>
                </a:solidFill>
              </a:rPr>
              <a:t> </a:t>
            </a:r>
            <a:r>
              <a:rPr lang="de-DE" altLang="en-US" dirty="0" err="1">
                <a:solidFill>
                  <a:prstClr val="black"/>
                </a:solidFill>
              </a:rPr>
              <a:t>Froese</a:t>
            </a:r>
            <a:r>
              <a:rPr lang="de-DE" altLang="en-US" dirty="0">
                <a:solidFill>
                  <a:prstClr val="black"/>
                </a:solidFill>
              </a:rPr>
              <a:t> &amp; </a:t>
            </a:r>
            <a:r>
              <a:rPr lang="de-DE" altLang="en-US" dirty="0" err="1">
                <a:solidFill>
                  <a:prstClr val="black"/>
                </a:solidFill>
              </a:rPr>
              <a:t>Proelss</a:t>
            </a:r>
            <a:r>
              <a:rPr lang="de-DE" altLang="en-US" dirty="0">
                <a:solidFill>
                  <a:prstClr val="black"/>
                </a:solidFill>
              </a:rPr>
              <a:t> 2010 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1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smtClean="0"/>
              <a:t>Aufbau der Bestände ist also möglich,</a:t>
            </a:r>
            <a:br>
              <a:rPr lang="de-DE" dirty="0" smtClean="0"/>
            </a:br>
            <a:r>
              <a:rPr lang="de-DE" dirty="0" smtClean="0"/>
              <a:t>aber wie lange dauert das?</a:t>
            </a:r>
            <a:endParaRPr lang="en-US" dirty="0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Bei Dorsch, Hering und Scholle kann es schnell gehen (3-4 Jahre), wenn</a:t>
            </a:r>
          </a:p>
          <a:p>
            <a:pPr lvl="1" eaLnBrk="1" hangingPunct="1"/>
            <a:r>
              <a:rPr lang="de-DE" altLang="en-US" smtClean="0"/>
              <a:t>die Fänge deutlich unter den maximalen Prozentwerten bleiben</a:t>
            </a:r>
          </a:p>
          <a:p>
            <a:pPr lvl="1" eaLnBrk="1" hangingPunct="1"/>
            <a:r>
              <a:rPr lang="de-DE" altLang="en-US" smtClean="0"/>
              <a:t>UND</a:t>
            </a:r>
          </a:p>
          <a:p>
            <a:pPr lvl="1" eaLnBrk="1" hangingPunct="1"/>
            <a:r>
              <a:rPr lang="de-DE" altLang="en-US" smtClean="0"/>
              <a:t>Babyfische verschont werden</a:t>
            </a:r>
          </a:p>
          <a:p>
            <a:pPr eaLnBrk="1" hangingPunct="1"/>
            <a:r>
              <a:rPr lang="de-DE" altLang="en-US" smtClean="0"/>
              <a:t>Beim Aal kann es sehr lange dauern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779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 altLang="en-US" smtClean="0"/>
              <a:t>Status of European Fisheries</a:t>
            </a:r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62FCF-62BC-431E-A4FD-ACCDA0D991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1120775"/>
            <a:ext cx="6992938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4611688" y="6550025"/>
            <a:ext cx="4532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sz="1400">
                <a:solidFill>
                  <a:prstClr val="black"/>
                </a:solidFill>
              </a:rPr>
              <a:t>Landings from ICES 2010</a:t>
            </a:r>
            <a:r>
              <a:rPr lang="de-DE" altLang="en-US" sz="1400" i="1">
                <a:solidFill>
                  <a:prstClr val="black"/>
                </a:solidFill>
              </a:rPr>
              <a:t>, MSY </a:t>
            </a:r>
            <a:r>
              <a:rPr lang="de-DE" altLang="en-US" sz="1400">
                <a:solidFill>
                  <a:prstClr val="black"/>
                </a:solidFill>
              </a:rPr>
              <a:t>from Froese and Proelß 2010</a:t>
            </a:r>
            <a:endParaRPr lang="en-US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0200" cy="6882528"/>
          </a:xfrm>
          <a:prstGeom prst="rect">
            <a:avLst/>
          </a:prstGeom>
        </p:spPr>
      </p:pic>
      <p:sp>
        <p:nvSpPr>
          <p:cNvPr id="5" name="TextBox 39"/>
          <p:cNvSpPr txBox="1">
            <a:spLocks noChangeArrowheads="1"/>
          </p:cNvSpPr>
          <p:nvPr/>
        </p:nvSpPr>
        <p:spPr bwMode="auto">
          <a:xfrm>
            <a:off x="1375333" y="5765868"/>
            <a:ext cx="608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her-3a22</a:t>
            </a:r>
          </a:p>
        </p:txBody>
      </p:sp>
      <p:pic>
        <p:nvPicPr>
          <p:cNvPr id="6" name="Picture 38" descr="Herring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17" y="5661562"/>
            <a:ext cx="5334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32" y="5582187"/>
            <a:ext cx="847037" cy="381000"/>
          </a:xfrm>
          <a:prstGeom prst="rect">
            <a:avLst/>
          </a:prstGeom>
        </p:spPr>
      </p:pic>
      <p:sp>
        <p:nvSpPr>
          <p:cNvPr id="9" name="TextBox 38"/>
          <p:cNvSpPr txBox="1">
            <a:spLocks noChangeArrowheads="1"/>
          </p:cNvSpPr>
          <p:nvPr/>
        </p:nvSpPr>
        <p:spPr bwMode="auto">
          <a:xfrm>
            <a:off x="2299644" y="5848887"/>
            <a:ext cx="619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cod-2224</a:t>
            </a:r>
          </a:p>
        </p:txBody>
      </p:sp>
      <p:sp>
        <p:nvSpPr>
          <p:cNvPr id="10" name="TextBox 35"/>
          <p:cNvSpPr txBox="1">
            <a:spLocks noChangeArrowheads="1"/>
          </p:cNvSpPr>
          <p:nvPr/>
        </p:nvSpPr>
        <p:spPr bwMode="auto">
          <a:xfrm>
            <a:off x="2825750" y="5651568"/>
            <a:ext cx="5969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spr-2232</a:t>
            </a:r>
          </a:p>
        </p:txBody>
      </p:sp>
      <p:pic>
        <p:nvPicPr>
          <p:cNvPr id="11" name="Picture 51" descr="SpratYell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579690"/>
            <a:ext cx="4572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7"/>
          <p:cNvSpPr txBox="1">
            <a:spLocks noChangeArrowheads="1"/>
          </p:cNvSpPr>
          <p:nvPr/>
        </p:nvSpPr>
        <p:spPr bwMode="auto">
          <a:xfrm>
            <a:off x="3224213" y="5348287"/>
            <a:ext cx="619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cod-2532</a:t>
            </a:r>
          </a:p>
        </p:txBody>
      </p:sp>
      <p:pic>
        <p:nvPicPr>
          <p:cNvPr id="13" name="Picture 31" descr="CodGre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043487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6" descr="Ee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297439"/>
            <a:ext cx="7620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6"/>
          <p:cNvSpPr txBox="1">
            <a:spLocks noChangeArrowheads="1"/>
          </p:cNvSpPr>
          <p:nvPr/>
        </p:nvSpPr>
        <p:spPr bwMode="auto">
          <a:xfrm>
            <a:off x="4430710" y="4227517"/>
            <a:ext cx="8064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her-2532-gor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16" name="Picture 45" descr="HerringYell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0" y="4075117"/>
            <a:ext cx="5810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6019800" y="4495848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her-riga</a:t>
            </a:r>
          </a:p>
        </p:txBody>
      </p:sp>
      <p:sp>
        <p:nvSpPr>
          <p:cNvPr id="19" name="TextBox 31"/>
          <p:cNvSpPr txBox="1">
            <a:spLocks noChangeArrowheads="1"/>
          </p:cNvSpPr>
          <p:nvPr/>
        </p:nvSpPr>
        <p:spPr bwMode="auto">
          <a:xfrm>
            <a:off x="4724400" y="3705225"/>
            <a:ext cx="5794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sal-2231</a:t>
            </a:r>
          </a:p>
        </p:txBody>
      </p:sp>
      <p:pic>
        <p:nvPicPr>
          <p:cNvPr id="20" name="Picture 47" descr="SalmonRe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685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34"/>
          <p:cNvSpPr txBox="1">
            <a:spLocks noChangeArrowheads="1"/>
          </p:cNvSpPr>
          <p:nvPr/>
        </p:nvSpPr>
        <p:spPr bwMode="auto">
          <a:xfrm>
            <a:off x="4421185" y="2856945"/>
            <a:ext cx="4937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her-30</a:t>
            </a:r>
          </a:p>
        </p:txBody>
      </p:sp>
      <p:pic>
        <p:nvPicPr>
          <p:cNvPr id="22" name="Picture 41" descr="HerringGree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0" y="2701370"/>
            <a:ext cx="533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5729288" y="1520825"/>
            <a:ext cx="4968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her-31</a:t>
            </a:r>
          </a:p>
        </p:txBody>
      </p:sp>
      <p:pic>
        <p:nvPicPr>
          <p:cNvPr id="24" name="Picture 43" descr="HerringYellow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5334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33"/>
          <p:cNvSpPr txBox="1">
            <a:spLocks noChangeArrowheads="1"/>
          </p:cNvSpPr>
          <p:nvPr/>
        </p:nvSpPr>
        <p:spPr bwMode="auto">
          <a:xfrm>
            <a:off x="3426349" y="4380754"/>
            <a:ext cx="5429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ele-nea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33312" y="6393297"/>
            <a:ext cx="1810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b="1" dirty="0">
                <a:solidFill>
                  <a:srgbClr val="002060"/>
                </a:solidFill>
              </a:rPr>
              <a:t>ICES Ecoregion: Baltic Sea</a:t>
            </a:r>
          </a:p>
          <a:p>
            <a:pPr algn="r"/>
            <a:r>
              <a:rPr lang="de-DE" sz="1200" b="1" dirty="0">
                <a:solidFill>
                  <a:srgbClr val="002060"/>
                </a:solidFill>
              </a:rPr>
              <a:t>Source: ICES Advice 2013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73" y="4712611"/>
            <a:ext cx="924054" cy="9050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8400" y="51651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28" name="Picture 38" descr="Herring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80754"/>
            <a:ext cx="5334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3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"/>
            <a:ext cx="9179655" cy="6851925"/>
          </a:xfrm>
          <a:prstGeom prst="rect">
            <a:avLst/>
          </a:prstGeom>
        </p:spPr>
      </p:pic>
      <p:sp>
        <p:nvSpPr>
          <p:cNvPr id="8" name="TextBox 38"/>
          <p:cNvSpPr txBox="1">
            <a:spLocks noChangeArrowheads="1"/>
          </p:cNvSpPr>
          <p:nvPr/>
        </p:nvSpPr>
        <p:spPr bwMode="auto">
          <a:xfrm>
            <a:off x="4520893" y="2743825"/>
            <a:ext cx="62869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cod-347d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sp>
        <p:nvSpPr>
          <p:cNvPr id="10" name="TextBox 35"/>
          <p:cNvSpPr txBox="1">
            <a:spLocks noChangeArrowheads="1"/>
          </p:cNvSpPr>
          <p:nvPr/>
        </p:nvSpPr>
        <p:spPr bwMode="auto">
          <a:xfrm>
            <a:off x="3240818" y="2443708"/>
            <a:ext cx="59503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spr-nsea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sp>
        <p:nvSpPr>
          <p:cNvPr id="12" name="TextBox 35"/>
          <p:cNvSpPr txBox="1">
            <a:spLocks noChangeArrowheads="1"/>
          </p:cNvSpPr>
          <p:nvPr/>
        </p:nvSpPr>
        <p:spPr bwMode="auto">
          <a:xfrm>
            <a:off x="3234704" y="2917425"/>
            <a:ext cx="61747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her-47d3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60" y="3174796"/>
            <a:ext cx="651619" cy="413551"/>
          </a:xfrm>
          <a:prstGeom prst="rect">
            <a:avLst/>
          </a:prstGeom>
        </p:spPr>
      </p:pic>
      <p:sp>
        <p:nvSpPr>
          <p:cNvPr id="16" name="TextBox 35"/>
          <p:cNvSpPr txBox="1">
            <a:spLocks noChangeArrowheads="1"/>
          </p:cNvSpPr>
          <p:nvPr/>
        </p:nvSpPr>
        <p:spPr bwMode="auto">
          <a:xfrm>
            <a:off x="4404361" y="3514636"/>
            <a:ext cx="59343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>
                <a:solidFill>
                  <a:prstClr val="black"/>
                </a:solidFill>
              </a:rPr>
              <a:t>p</a:t>
            </a:r>
            <a:r>
              <a:rPr lang="de-DE" altLang="de-DE" sz="900" b="1" dirty="0" smtClean="0">
                <a:solidFill>
                  <a:prstClr val="black"/>
                </a:solidFill>
              </a:rPr>
              <a:t>le-nsea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53" y="3701252"/>
            <a:ext cx="580074" cy="273417"/>
          </a:xfrm>
          <a:prstGeom prst="rect">
            <a:avLst/>
          </a:prstGeom>
        </p:spPr>
      </p:pic>
      <p:sp>
        <p:nvSpPr>
          <p:cNvPr id="18" name="TextBox 35"/>
          <p:cNvSpPr txBox="1">
            <a:spLocks noChangeArrowheads="1"/>
          </p:cNvSpPr>
          <p:nvPr/>
        </p:nvSpPr>
        <p:spPr bwMode="auto">
          <a:xfrm>
            <a:off x="3190636" y="3912206"/>
            <a:ext cx="5822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sol-nsea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19" y="1989180"/>
            <a:ext cx="823111" cy="3793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060" y="2478241"/>
            <a:ext cx="847037" cy="381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587" y="2773767"/>
            <a:ext cx="527709" cy="1853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27" y="2362200"/>
            <a:ext cx="457200" cy="163015"/>
          </a:xfrm>
          <a:prstGeom prst="rect">
            <a:avLst/>
          </a:prstGeom>
        </p:spPr>
      </p:pic>
      <p:sp>
        <p:nvSpPr>
          <p:cNvPr id="26" name="TextBox 38"/>
          <p:cNvSpPr txBox="1">
            <a:spLocks noChangeArrowheads="1"/>
          </p:cNvSpPr>
          <p:nvPr/>
        </p:nvSpPr>
        <p:spPr bwMode="auto">
          <a:xfrm>
            <a:off x="1922421" y="2244746"/>
            <a:ext cx="5180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had-34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347" y="1541481"/>
            <a:ext cx="831949" cy="341391"/>
          </a:xfrm>
          <a:prstGeom prst="rect">
            <a:avLst/>
          </a:prstGeom>
        </p:spPr>
      </p:pic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3305906" y="1828580"/>
            <a:ext cx="5838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sai-3a46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33" y="4078767"/>
            <a:ext cx="613561" cy="123404"/>
          </a:xfrm>
          <a:prstGeom prst="rect">
            <a:avLst/>
          </a:prstGeom>
        </p:spPr>
      </p:pic>
      <p:sp>
        <p:nvSpPr>
          <p:cNvPr id="34" name="TextBox 35"/>
          <p:cNvSpPr txBox="1">
            <a:spLocks noChangeArrowheads="1"/>
          </p:cNvSpPr>
          <p:nvPr/>
        </p:nvSpPr>
        <p:spPr bwMode="auto">
          <a:xfrm>
            <a:off x="4004183" y="4124942"/>
            <a:ext cx="5533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san-ns2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766" y="2990195"/>
            <a:ext cx="613561" cy="148089"/>
          </a:xfrm>
          <a:prstGeom prst="rect">
            <a:avLst/>
          </a:prstGeom>
        </p:spPr>
      </p:pic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944416" y="3061055"/>
            <a:ext cx="5533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san-ns3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61" y="3230185"/>
            <a:ext cx="613561" cy="123404"/>
          </a:xfrm>
          <a:prstGeom prst="rect">
            <a:avLst/>
          </a:prstGeom>
        </p:spPr>
      </p:pic>
      <p:sp>
        <p:nvSpPr>
          <p:cNvPr id="38" name="TextBox 35"/>
          <p:cNvSpPr txBox="1">
            <a:spLocks noChangeArrowheads="1"/>
          </p:cNvSpPr>
          <p:nvPr/>
        </p:nvSpPr>
        <p:spPr bwMode="auto">
          <a:xfrm>
            <a:off x="3173611" y="3276360"/>
            <a:ext cx="5533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san-ns1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477" y="5441583"/>
            <a:ext cx="580074" cy="273417"/>
          </a:xfrm>
          <a:prstGeom prst="rect">
            <a:avLst/>
          </a:prstGeom>
        </p:spPr>
      </p:pic>
      <p:sp>
        <p:nvSpPr>
          <p:cNvPr id="40" name="TextBox 35"/>
          <p:cNvSpPr txBox="1">
            <a:spLocks noChangeArrowheads="1"/>
          </p:cNvSpPr>
          <p:nvPr/>
        </p:nvSpPr>
        <p:spPr bwMode="auto">
          <a:xfrm>
            <a:off x="2002700" y="5638800"/>
            <a:ext cx="5838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b="1" dirty="0" smtClean="0">
                <a:solidFill>
                  <a:prstClr val="black"/>
                </a:solidFill>
              </a:rPr>
              <a:t>sol-eche</a:t>
            </a:r>
            <a:endParaRPr lang="de-DE" altLang="de-DE" sz="900" b="1" dirty="0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314075" y="6390699"/>
            <a:ext cx="1829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200" b="1" dirty="0">
                <a:solidFill>
                  <a:srgbClr val="002060"/>
                </a:solidFill>
              </a:rPr>
              <a:t>ICES Ecoregion: North Sea</a:t>
            </a:r>
          </a:p>
          <a:p>
            <a:pPr algn="r"/>
            <a:r>
              <a:rPr lang="de-DE" sz="1200" b="1" dirty="0">
                <a:solidFill>
                  <a:srgbClr val="002060"/>
                </a:solidFill>
              </a:rPr>
              <a:t>Source: ICES Advice 2013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76" y="869832"/>
            <a:ext cx="910326" cy="95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en-US" sz="4000" dirty="0" err="1" smtClean="0"/>
              <a:t>Ursachen</a:t>
            </a:r>
            <a:r>
              <a:rPr lang="en-US" sz="4000" dirty="0" smtClean="0"/>
              <a:t> der </a:t>
            </a:r>
            <a:r>
              <a:rPr lang="en-US" sz="4000" dirty="0" err="1" smtClean="0"/>
              <a:t>globalen</a:t>
            </a:r>
            <a:r>
              <a:rPr lang="en-US" sz="4000" dirty="0" smtClean="0"/>
              <a:t> </a:t>
            </a:r>
            <a:r>
              <a:rPr lang="en-US" sz="4000" dirty="0" err="1" smtClean="0"/>
              <a:t>Überfischung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14350">
              <a:buAutoNum type="arabicParenR"/>
            </a:pPr>
            <a:r>
              <a:rPr lang="en-US" dirty="0" err="1" smtClean="0"/>
              <a:t>Misswirtschaft</a:t>
            </a:r>
            <a:r>
              <a:rPr lang="en-US" dirty="0" smtClean="0"/>
              <a:t>: </a:t>
            </a:r>
            <a:r>
              <a:rPr lang="en-US" dirty="0" err="1" smtClean="0"/>
              <a:t>Mit</a:t>
            </a:r>
            <a:r>
              <a:rPr lang="en-US" dirty="0" smtClean="0"/>
              <a:t> </a:t>
            </a:r>
            <a:r>
              <a:rPr lang="en-US" dirty="0" err="1" smtClean="0"/>
              <a:t>viel</a:t>
            </a:r>
            <a:r>
              <a:rPr lang="en-US" dirty="0" smtClean="0"/>
              <a:t> </a:t>
            </a:r>
            <a:r>
              <a:rPr lang="en-US" dirty="0" err="1" smtClean="0"/>
              <a:t>zu</a:t>
            </a:r>
            <a:r>
              <a:rPr lang="en-US" dirty="0" smtClean="0"/>
              <a:t> </a:t>
            </a:r>
            <a:r>
              <a:rPr lang="en-US" dirty="0" err="1" smtClean="0"/>
              <a:t>hohem</a:t>
            </a:r>
            <a:r>
              <a:rPr lang="en-US" dirty="0" smtClean="0"/>
              <a:t> </a:t>
            </a:r>
            <a:r>
              <a:rPr lang="en-US" dirty="0" err="1" smtClean="0"/>
              <a:t>Aufwand</a:t>
            </a:r>
            <a:r>
              <a:rPr lang="en-US" dirty="0" smtClean="0"/>
              <a:t> </a:t>
            </a:r>
            <a:r>
              <a:rPr lang="en-US" dirty="0" err="1" smtClean="0"/>
              <a:t>wird</a:t>
            </a:r>
            <a:r>
              <a:rPr lang="en-US" dirty="0" smtClean="0"/>
              <a:t> </a:t>
            </a:r>
            <a:r>
              <a:rPr lang="en-US" dirty="0" err="1" smtClean="0"/>
              <a:t>mehr</a:t>
            </a:r>
            <a:r>
              <a:rPr lang="en-US" dirty="0" smtClean="0"/>
              <a:t> </a:t>
            </a:r>
            <a:r>
              <a:rPr lang="en-US" dirty="0" err="1" smtClean="0"/>
              <a:t>entnommen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</a:t>
            </a:r>
            <a:r>
              <a:rPr lang="en-US" dirty="0" err="1" smtClean="0"/>
              <a:t>nachwächst</a:t>
            </a:r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 </a:t>
            </a:r>
          </a:p>
          <a:p>
            <a:pPr marL="971550" lvl="1" indent="-514350"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1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Die Geschichte der Fischerei</a:t>
            </a:r>
          </a:p>
        </p:txBody>
      </p:sp>
    </p:spTree>
    <p:extLst>
      <p:ext uri="{BB962C8B-B14F-4D97-AF65-F5344CB8AC3E}">
        <p14:creationId xmlns:p14="http://schemas.microsoft.com/office/powerpoint/2010/main" val="24386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Schleppnetzfischerei vom Weltraum aus gesehen </a:t>
            </a:r>
          </a:p>
        </p:txBody>
      </p:sp>
      <p:pic>
        <p:nvPicPr>
          <p:cNvPr id="396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050"/>
            <a:ext cx="914400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6294" name="Text Box 6"/>
          <p:cNvSpPr txBox="1">
            <a:spLocks noChangeArrowheads="1"/>
          </p:cNvSpPr>
          <p:nvPr/>
        </p:nvSpPr>
        <p:spPr bwMode="auto">
          <a:xfrm>
            <a:off x="971550" y="6092825"/>
            <a:ext cx="5886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QuickBird satellite on 20 February 2003, off the coast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Jiangsu province near the mouth of the Yangtze River; </a:t>
            </a:r>
          </a:p>
        </p:txBody>
      </p:sp>
    </p:spTree>
    <p:extLst>
      <p:ext uri="{BB962C8B-B14F-4D97-AF65-F5344CB8AC3E}">
        <p14:creationId xmlns:p14="http://schemas.microsoft.com/office/powerpoint/2010/main" val="28349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Auf der Jagd nach Scampi…</a:t>
            </a:r>
          </a:p>
        </p:txBody>
      </p:sp>
      <p:pic>
        <p:nvPicPr>
          <p:cNvPr id="399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75"/>
            <a:ext cx="91440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2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08962" cy="1143000"/>
          </a:xfrm>
        </p:spPr>
        <p:txBody>
          <a:bodyPr/>
          <a:lstStyle/>
          <a:p>
            <a:pPr algn="l"/>
            <a:r>
              <a:rPr lang="en-US" altLang="en-US" sz="4000" dirty="0" err="1" smtClean="0"/>
              <a:t>Nicht</a:t>
            </a:r>
            <a:r>
              <a:rPr lang="en-US" altLang="en-US" sz="4000" dirty="0" smtClean="0"/>
              <a:t> </a:t>
            </a:r>
            <a:r>
              <a:rPr lang="en-US" altLang="en-US" sz="4000" dirty="0" err="1" smtClean="0"/>
              <a:t>nur</a:t>
            </a:r>
            <a:r>
              <a:rPr lang="en-US" altLang="en-US" sz="4000" dirty="0" smtClean="0"/>
              <a:t> </a:t>
            </a:r>
            <a:r>
              <a:rPr lang="en-US" altLang="en-US" sz="4000" dirty="0"/>
              <a:t>in China, </a:t>
            </a:r>
            <a:r>
              <a:rPr lang="en-US" altLang="en-US" sz="4000" dirty="0" err="1" smtClean="0"/>
              <a:t>auch</a:t>
            </a:r>
            <a:r>
              <a:rPr lang="en-US" altLang="en-US" sz="4000" dirty="0" smtClean="0"/>
              <a:t> </a:t>
            </a:r>
            <a:r>
              <a:rPr lang="en-US" altLang="en-US" sz="4000" dirty="0"/>
              <a:t>in Texas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5437188"/>
            <a:ext cx="2449512" cy="12319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/>
              <a:t>Photo courtesy of Dr. Kyle van Houten       (Duke University)</a:t>
            </a:r>
          </a:p>
        </p:txBody>
      </p:sp>
      <p:pic>
        <p:nvPicPr>
          <p:cNvPr id="424964" name="Picture 4" descr="Texas-qu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844675"/>
            <a:ext cx="5184775" cy="488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965" name="Picture 5" descr="sau-txt-n"/>
          <p:cNvPicPr>
            <a:picLocks noChangeAspect="1" noChangeArrowheads="1"/>
          </p:cNvPicPr>
          <p:nvPr/>
        </p:nvPicPr>
        <p:blipFill>
          <a:blip r:embed="rId4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4050"/>
            <a:ext cx="922338" cy="93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4966" name="Text Box 6"/>
          <p:cNvSpPr txBox="1">
            <a:spLocks noChangeArrowheads="1"/>
          </p:cNvSpPr>
          <p:nvPr/>
        </p:nvSpPr>
        <p:spPr bwMode="auto">
          <a:xfrm>
            <a:off x="1619250" y="2559050"/>
            <a:ext cx="18732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  <a:latin typeface="Times New Roman" pitchFamily="18" charset="0"/>
              </a:rPr>
              <a:t>Here: shrimp trawlers off the Texas Coast, Gulf of Mexico</a:t>
            </a:r>
          </a:p>
        </p:txBody>
      </p:sp>
    </p:spTree>
    <p:extLst>
      <p:ext uri="{BB962C8B-B14F-4D97-AF65-F5344CB8AC3E}">
        <p14:creationId xmlns:p14="http://schemas.microsoft.com/office/powerpoint/2010/main" val="38809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en-US" altLang="en-US"/>
              <a:t>Schleppnetz Spuren</a:t>
            </a:r>
          </a:p>
        </p:txBody>
      </p:sp>
      <p:pic>
        <p:nvPicPr>
          <p:cNvPr id="269315" name="Picture 3" descr="4000m Panama 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239000" cy="49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1600200" y="6400800"/>
            <a:ext cx="601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courtesy F. Grassle</a:t>
            </a:r>
          </a:p>
        </p:txBody>
      </p:sp>
    </p:spTree>
    <p:extLst>
      <p:ext uri="{BB962C8B-B14F-4D97-AF65-F5344CB8AC3E}">
        <p14:creationId xmlns:p14="http://schemas.microsoft.com/office/powerpoint/2010/main" val="4227451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7856"/>
            <a:ext cx="8784976" cy="1143000"/>
          </a:xfrm>
        </p:spPr>
        <p:txBody>
          <a:bodyPr/>
          <a:lstStyle/>
          <a:p>
            <a:r>
              <a:rPr lang="en-US" altLang="en-US" dirty="0" err="1" smtClean="0"/>
              <a:t>Auswirkung</a:t>
            </a:r>
            <a:r>
              <a:rPr lang="en-US" altLang="en-US" dirty="0" smtClean="0"/>
              <a:t> auf den </a:t>
            </a:r>
            <a:r>
              <a:rPr lang="en-US" altLang="en-US" dirty="0" err="1" smtClean="0"/>
              <a:t>Meeresboden</a:t>
            </a:r>
            <a:endParaRPr lang="en-US" altLang="en-US" dirty="0"/>
          </a:p>
        </p:txBody>
      </p:sp>
      <p:pic>
        <p:nvPicPr>
          <p:cNvPr id="267267" name="Picture 3" descr="Sainsbury%20nwoz%20untrawled_large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88461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8" name="Picture 4" descr="Sainsbury%20nwoz%20trawled_large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3800"/>
            <a:ext cx="388461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69" name="Text Box 5"/>
          <p:cNvSpPr txBox="1">
            <a:spLocks noChangeArrowheads="1"/>
          </p:cNvSpPr>
          <p:nvPr/>
        </p:nvSpPr>
        <p:spPr bwMode="auto">
          <a:xfrm>
            <a:off x="5334000" y="6491288"/>
            <a:ext cx="332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t>Photos:  Dr. K. Sainsbury, CSIRO</a:t>
            </a:r>
          </a:p>
        </p:txBody>
      </p:sp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1524000" y="1295400"/>
            <a:ext cx="903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before</a:t>
            </a:r>
          </a:p>
        </p:txBody>
      </p:sp>
      <p:sp>
        <p:nvSpPr>
          <p:cNvPr id="267271" name="Text Box 7"/>
          <p:cNvSpPr txBox="1">
            <a:spLocks noChangeArrowheads="1"/>
          </p:cNvSpPr>
          <p:nvPr/>
        </p:nvSpPr>
        <p:spPr bwMode="auto">
          <a:xfrm>
            <a:off x="5715000" y="3200400"/>
            <a:ext cx="690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5055207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9" grpId="0" autoUpdateAnimBg="0"/>
      <p:bldP spid="267270" grpId="0" autoUpdateAnimBg="0"/>
      <p:bldP spid="267271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en-US" dirty="0" smtClean="0"/>
              <a:t>Der globale Fischereiaufwand steigt</a:t>
            </a:r>
            <a:endParaRPr lang="en-US" altLang="en-US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1749425"/>
            <a:ext cx="8772525" cy="420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6804025" y="6453188"/>
            <a:ext cx="210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1600">
                <a:solidFill>
                  <a:prstClr val="black"/>
                </a:solidFill>
              </a:rPr>
              <a:t>Pauly and Froese, 2012</a:t>
            </a:r>
            <a:endParaRPr lang="en-US" alt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3"/>
          <p:cNvSpPr txBox="1">
            <a:spLocks noChangeArrowheads="1"/>
          </p:cNvSpPr>
          <p:nvPr/>
        </p:nvSpPr>
        <p:spPr bwMode="auto">
          <a:xfrm>
            <a:off x="1547664" y="333375"/>
            <a:ext cx="64188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4000" dirty="0" smtClean="0">
                <a:solidFill>
                  <a:prstClr val="black"/>
                </a:solidFill>
              </a:rPr>
              <a:t>Die globalen Fänge stagnieren</a:t>
            </a:r>
            <a:endParaRPr lang="en-US" altLang="en-US" sz="4000" dirty="0">
              <a:solidFill>
                <a:prstClr val="black"/>
              </a:solidFill>
            </a:endParaRPr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6804025" y="6453188"/>
            <a:ext cx="2108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1600">
                <a:solidFill>
                  <a:prstClr val="black"/>
                </a:solidFill>
              </a:rPr>
              <a:t>Pauly and Froese, 2012</a:t>
            </a:r>
            <a:endParaRPr lang="en-US" altLang="en-US" sz="1600">
              <a:solidFill>
                <a:prstClr val="black"/>
              </a:solidFill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341438"/>
            <a:ext cx="8928100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07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en-US" altLang="en-US" sz="2800" smtClean="0"/>
              <a:t>Zusammenhang von Fischereiaufwand und Fang</a:t>
            </a: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14400"/>
            <a:ext cx="770572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4427538" y="1196975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MSY</a:t>
            </a:r>
          </a:p>
        </p:txBody>
      </p:sp>
      <p:sp>
        <p:nvSpPr>
          <p:cNvPr id="114693" name="Line 5"/>
          <p:cNvSpPr>
            <a:spLocks noChangeShapeType="1"/>
          </p:cNvSpPr>
          <p:nvPr/>
        </p:nvSpPr>
        <p:spPr bwMode="auto">
          <a:xfrm flipV="1">
            <a:off x="1712913" y="1916113"/>
            <a:ext cx="4248150" cy="388937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867400" y="1628775"/>
            <a:ext cx="227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Kosten der Fischerei</a:t>
            </a:r>
          </a:p>
        </p:txBody>
      </p:sp>
      <p:sp>
        <p:nvSpPr>
          <p:cNvPr id="114695" name="Line 7"/>
          <p:cNvSpPr>
            <a:spLocks noChangeShapeType="1"/>
          </p:cNvSpPr>
          <p:nvPr/>
        </p:nvSpPr>
        <p:spPr bwMode="auto">
          <a:xfrm>
            <a:off x="4787900" y="16287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4500563" y="19891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€</a:t>
            </a:r>
          </a:p>
        </p:txBody>
      </p:sp>
      <p:sp>
        <p:nvSpPr>
          <p:cNvPr id="114697" name="Line 9"/>
          <p:cNvSpPr>
            <a:spLocks noChangeShapeType="1"/>
          </p:cNvSpPr>
          <p:nvPr/>
        </p:nvSpPr>
        <p:spPr bwMode="auto">
          <a:xfrm flipV="1">
            <a:off x="3851275" y="1989138"/>
            <a:ext cx="0" cy="18716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4698" name="Text Box 10"/>
          <p:cNvSpPr txBox="1">
            <a:spLocks noChangeArrowheads="1"/>
          </p:cNvSpPr>
          <p:nvPr/>
        </p:nvSpPr>
        <p:spPr bwMode="auto">
          <a:xfrm>
            <a:off x="3563938" y="2492375"/>
            <a:ext cx="311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€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€</a:t>
            </a:r>
          </a:p>
        </p:txBody>
      </p:sp>
      <p:sp>
        <p:nvSpPr>
          <p:cNvPr id="114699" name="Text Box 11"/>
          <p:cNvSpPr txBox="1">
            <a:spLocks noChangeArrowheads="1"/>
          </p:cNvSpPr>
          <p:nvPr/>
        </p:nvSpPr>
        <p:spPr bwMode="auto">
          <a:xfrm>
            <a:off x="3419475" y="1628775"/>
            <a:ext cx="67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MEY</a:t>
            </a:r>
          </a:p>
        </p:txBody>
      </p:sp>
      <p:sp>
        <p:nvSpPr>
          <p:cNvPr id="114700" name="Line 12"/>
          <p:cNvSpPr>
            <a:spLocks noChangeShapeType="1"/>
          </p:cNvSpPr>
          <p:nvPr/>
        </p:nvSpPr>
        <p:spPr bwMode="auto">
          <a:xfrm flipV="1">
            <a:off x="6877050" y="3573463"/>
            <a:ext cx="0" cy="22320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6784975" y="3232150"/>
            <a:ext cx="492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F</a:t>
            </a:r>
            <a:r>
              <a:rPr lang="en-US" altLang="en-US" baseline="-25000">
                <a:solidFill>
                  <a:prstClr val="black"/>
                </a:solidFill>
              </a:rPr>
              <a:t>pa</a:t>
            </a:r>
          </a:p>
        </p:txBody>
      </p:sp>
      <p:sp>
        <p:nvSpPr>
          <p:cNvPr id="114702" name="Text Box 14"/>
          <p:cNvSpPr txBox="1">
            <a:spLocks noChangeArrowheads="1"/>
          </p:cNvSpPr>
          <p:nvPr/>
        </p:nvSpPr>
        <p:spPr bwMode="auto">
          <a:xfrm>
            <a:off x="6877050" y="52292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114703" name="Line 15"/>
          <p:cNvSpPr>
            <a:spLocks noChangeShapeType="1"/>
          </p:cNvSpPr>
          <p:nvPr/>
        </p:nvSpPr>
        <p:spPr bwMode="auto">
          <a:xfrm flipV="1">
            <a:off x="7235825" y="4365625"/>
            <a:ext cx="0" cy="1439863"/>
          </a:xfrm>
          <a:prstGeom prst="line">
            <a:avLst/>
          </a:prstGeom>
          <a:noFill/>
          <a:ln w="15875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4704" name="Text Box 16"/>
          <p:cNvSpPr txBox="1">
            <a:spLocks noChangeArrowheads="1"/>
          </p:cNvSpPr>
          <p:nvPr/>
        </p:nvSpPr>
        <p:spPr bwMode="auto">
          <a:xfrm>
            <a:off x="7216775" y="4024313"/>
            <a:ext cx="517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F</a:t>
            </a:r>
            <a:r>
              <a:rPr lang="en-US" altLang="en-US" baseline="-25000">
                <a:solidFill>
                  <a:prstClr val="black"/>
                </a:solidFill>
              </a:rPr>
              <a:t>lim</a:t>
            </a:r>
          </a:p>
        </p:txBody>
      </p:sp>
      <p:sp>
        <p:nvSpPr>
          <p:cNvPr id="114705" name="Text Box 17"/>
          <p:cNvSpPr txBox="1">
            <a:spLocks noChangeArrowheads="1"/>
          </p:cNvSpPr>
          <p:nvPr/>
        </p:nvSpPr>
        <p:spPr bwMode="auto">
          <a:xfrm>
            <a:off x="7308850" y="52292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†</a:t>
            </a:r>
          </a:p>
        </p:txBody>
      </p:sp>
      <p:sp>
        <p:nvSpPr>
          <p:cNvPr id="114708" name="Text Box 20"/>
          <p:cNvSpPr txBox="1">
            <a:spLocks noChangeArrowheads="1"/>
          </p:cNvSpPr>
          <p:nvPr/>
        </p:nvSpPr>
        <p:spPr bwMode="auto">
          <a:xfrm>
            <a:off x="7213600" y="3414713"/>
            <a:ext cx="1866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CC0000"/>
                </a:solidFill>
              </a:rPr>
              <a:t>Hier</a:t>
            </a:r>
            <a:r>
              <a:rPr lang="en-US" altLang="en-US" dirty="0">
                <a:solidFill>
                  <a:srgbClr val="CC0000"/>
                </a:solidFill>
              </a:rPr>
              <a:t> </a:t>
            </a:r>
            <a:r>
              <a:rPr lang="en-US" altLang="en-US" dirty="0" err="1">
                <a:solidFill>
                  <a:srgbClr val="CC0000"/>
                </a:solidFill>
              </a:rPr>
              <a:t>sind</a:t>
            </a:r>
            <a:r>
              <a:rPr lang="en-US" altLang="en-US" dirty="0">
                <a:solidFill>
                  <a:srgbClr val="CC0000"/>
                </a:solidFill>
              </a:rPr>
              <a:t> Europa’s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 dirty="0">
                <a:solidFill>
                  <a:srgbClr val="CC0000"/>
                </a:solidFill>
              </a:rPr>
              <a:t>Fischbestände</a:t>
            </a:r>
            <a:endParaRPr lang="en-US" altLang="en-US" dirty="0">
              <a:solidFill>
                <a:srgbClr val="CC0000"/>
              </a:solidFill>
            </a:endParaRPr>
          </a:p>
        </p:txBody>
      </p:sp>
      <p:sp>
        <p:nvSpPr>
          <p:cNvPr id="76819" name="Text Box 21"/>
          <p:cNvSpPr txBox="1">
            <a:spLocks noChangeArrowheads="1"/>
          </p:cNvSpPr>
          <p:nvPr/>
        </p:nvSpPr>
        <p:spPr bwMode="auto">
          <a:xfrm>
            <a:off x="3400425" y="6184900"/>
            <a:ext cx="2419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Fischereiaufwand       </a:t>
            </a:r>
          </a:p>
        </p:txBody>
      </p:sp>
      <p:sp>
        <p:nvSpPr>
          <p:cNvPr id="76820" name="Text Box 22"/>
          <p:cNvSpPr txBox="1">
            <a:spLocks noChangeArrowheads="1"/>
          </p:cNvSpPr>
          <p:nvPr/>
        </p:nvSpPr>
        <p:spPr bwMode="auto">
          <a:xfrm rot="-5400000">
            <a:off x="-785018" y="3385343"/>
            <a:ext cx="34480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prstClr val="black"/>
                </a:solidFill>
              </a:rPr>
              <a:t>Fang in kg und Wert/Kosten in €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2612" y="3738563"/>
            <a:ext cx="1580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Subventionen</a:t>
            </a:r>
            <a:r>
              <a:rPr lang="en-US" b="1" dirty="0" smtClean="0">
                <a:solidFill>
                  <a:srgbClr val="FF0000"/>
                </a:solidFill>
              </a:rPr>
              <a:t>!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2" grpId="0"/>
      <p:bldP spid="114693" grpId="0" animBg="1"/>
      <p:bldP spid="114694" grpId="0"/>
      <p:bldP spid="114695" grpId="0" animBg="1"/>
      <p:bldP spid="114696" grpId="0"/>
      <p:bldP spid="114697" grpId="0" animBg="1"/>
      <p:bldP spid="114698" grpId="0"/>
      <p:bldP spid="114699" grpId="0"/>
      <p:bldP spid="114700" grpId="0" animBg="1"/>
      <p:bldP spid="114701" grpId="0"/>
      <p:bldP spid="114702" grpId="0"/>
      <p:bldP spid="114703" grpId="0" animBg="1"/>
      <p:bldP spid="114704" grpId="0"/>
      <p:bldP spid="114705" grpId="0"/>
      <p:bldP spid="114708" grpId="0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14350">
              <a:buAutoNum type="arabicParenR"/>
            </a:pP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Misswirtschaft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Mit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viel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zu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hohem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Aufwand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wird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mehr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entnommen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als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nachwächst</a:t>
            </a:r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571500" indent="-514350">
              <a:buAutoNum type="arabicParenR"/>
            </a:pPr>
            <a:r>
              <a:rPr lang="en-US" dirty="0" smtClean="0"/>
              <a:t>Die </a:t>
            </a:r>
            <a:r>
              <a:rPr lang="en-US" dirty="0" err="1" smtClean="0"/>
              <a:t>Fische</a:t>
            </a:r>
            <a:r>
              <a:rPr lang="en-US" dirty="0" smtClean="0"/>
              <a:t> </a:t>
            </a:r>
            <a:r>
              <a:rPr lang="en-US" dirty="0" err="1" smtClean="0"/>
              <a:t>werden</a:t>
            </a:r>
            <a:r>
              <a:rPr lang="en-US" dirty="0" smtClean="0"/>
              <a:t> </a:t>
            </a:r>
            <a:r>
              <a:rPr lang="en-US" dirty="0" err="1" smtClean="0"/>
              <a:t>gefangen</a:t>
            </a:r>
            <a:r>
              <a:rPr lang="en-US" dirty="0" smtClean="0"/>
              <a:t>, </a:t>
            </a:r>
            <a:r>
              <a:rPr lang="en-US" dirty="0" err="1" smtClean="0"/>
              <a:t>bevor</a:t>
            </a:r>
            <a:r>
              <a:rPr lang="en-US" dirty="0" smtClean="0"/>
              <a:t> </a:t>
            </a:r>
            <a:r>
              <a:rPr lang="en-US" dirty="0" err="1" smtClean="0"/>
              <a:t>sie</a:t>
            </a:r>
            <a:r>
              <a:rPr lang="en-US" dirty="0" smtClean="0"/>
              <a:t> </a:t>
            </a:r>
            <a:r>
              <a:rPr lang="en-US" dirty="0" err="1" smtClean="0"/>
              <a:t>wachsen</a:t>
            </a:r>
            <a:r>
              <a:rPr lang="en-US" dirty="0" smtClean="0"/>
              <a:t> und </a:t>
            </a:r>
            <a:r>
              <a:rPr lang="en-US" dirty="0" err="1" smtClean="0"/>
              <a:t>sich</a:t>
            </a:r>
            <a:r>
              <a:rPr lang="en-US" dirty="0" smtClean="0"/>
              <a:t> </a:t>
            </a:r>
            <a:r>
              <a:rPr lang="en-US" dirty="0" err="1" smtClean="0"/>
              <a:t>fortpflanzen</a:t>
            </a:r>
            <a:r>
              <a:rPr lang="en-US" dirty="0" smtClean="0"/>
              <a:t> </a:t>
            </a:r>
            <a:r>
              <a:rPr lang="en-US" dirty="0" err="1" smtClean="0"/>
              <a:t>können</a:t>
            </a:r>
            <a:endParaRPr lang="en-US" dirty="0" smtClean="0"/>
          </a:p>
          <a:p>
            <a:pPr marL="571500" indent="-514350">
              <a:buAutoNum type="arabicParenR"/>
            </a:pPr>
            <a:endParaRPr lang="en-US" dirty="0" smtClean="0"/>
          </a:p>
          <a:p>
            <a:pPr marL="57150" indent="0">
              <a:buNone/>
            </a:pPr>
            <a:r>
              <a:rPr lang="en-US" dirty="0" smtClean="0"/>
              <a:t> </a:t>
            </a:r>
          </a:p>
          <a:p>
            <a:pPr marL="971550" lvl="1" indent="-514350">
              <a:buAutoNum type="arabicParenR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/>
          <a:lstStyle/>
          <a:p>
            <a:r>
              <a:rPr lang="en-US" sz="4000" dirty="0" err="1" smtClean="0"/>
              <a:t>Ursachen</a:t>
            </a:r>
            <a:r>
              <a:rPr lang="en-US" sz="4000" dirty="0" smtClean="0"/>
              <a:t> der </a:t>
            </a:r>
            <a:r>
              <a:rPr lang="en-US" sz="4000" dirty="0" err="1" smtClean="0"/>
              <a:t>globalen</a:t>
            </a:r>
            <a:r>
              <a:rPr lang="en-US" sz="4000" dirty="0" smtClean="0"/>
              <a:t> </a:t>
            </a:r>
            <a:r>
              <a:rPr lang="en-US" sz="4000" dirty="0" err="1" smtClean="0"/>
              <a:t>Überfischung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3974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/>
              <a:t>Wachstumsüberfischung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7F2AC-1B2A-4ACB-9117-6B1DEA49F7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412875"/>
            <a:ext cx="8288337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6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Santorini fisherman 16th Century 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0"/>
            <a:ext cx="4279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919788" y="928688"/>
            <a:ext cx="280035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Mittelmeer, Santorini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Tagesfang eines Fischers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vor 3600 Jahren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Goldmakrele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i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i="1">
                <a:solidFill>
                  <a:srgbClr val="000000"/>
                </a:solidFill>
              </a:rPr>
              <a:t>Coryphaena hippurus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57563"/>
            <a:ext cx="3708400" cy="200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3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170ED0-6CBD-4F77-94B3-8BD19B520B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27150"/>
            <a:ext cx="8370887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Nachwuchsüberfischung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de-DE" altLang="en-US" dirty="0" smtClean="0"/>
              <a:t>Fische wachsen lassen ist schlau</a:t>
            </a:r>
            <a:endParaRPr lang="en-US" alt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371BA4-BF1C-4355-A738-96CD76AF3D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412875"/>
            <a:ext cx="8093075" cy="532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2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5888"/>
            <a:ext cx="907415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457200" y="3357563"/>
            <a:ext cx="8147050" cy="3167062"/>
          </a:xfrm>
        </p:spPr>
        <p:txBody>
          <a:bodyPr/>
          <a:lstStyle/>
          <a:p>
            <a:r>
              <a:rPr lang="en-US" altLang="en-US" sz="2400"/>
              <a:t>Bestandsgröße nimmt 7-fach zu und Alterstruktur ist annähernd natürlich, wenn Fische erst nach mehrfachem Ablaichen gefangen werden, etwa ab 2/3 ihrer Maximallänge</a:t>
            </a:r>
            <a:r>
              <a:rPr lang="en-US" altLang="en-US"/>
              <a:t> 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4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de-DE" altLang="en-US" dirty="0" smtClean="0"/>
              <a:t>Anteil an Jungfischen im Fang</a:t>
            </a:r>
            <a:endParaRPr lang="de-DE" altLang="en-US" dirty="0"/>
          </a:p>
        </p:txBody>
      </p:sp>
      <p:pic>
        <p:nvPicPr>
          <p:cNvPr id="3522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50"/>
            <a:ext cx="9144000" cy="559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66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Ist</a:t>
            </a:r>
            <a:r>
              <a:rPr lang="en-US" sz="4000" dirty="0" smtClean="0"/>
              <a:t> </a:t>
            </a:r>
            <a:r>
              <a:rPr lang="en-US" sz="4000" dirty="0" err="1" smtClean="0"/>
              <a:t>nachhaltige</a:t>
            </a:r>
            <a:r>
              <a:rPr lang="en-US" sz="4000" dirty="0" smtClean="0"/>
              <a:t> </a:t>
            </a:r>
            <a:r>
              <a:rPr lang="en-US" sz="4000" dirty="0" err="1" smtClean="0"/>
              <a:t>Nutzung</a:t>
            </a:r>
            <a:r>
              <a:rPr lang="en-US" sz="4000" dirty="0" smtClean="0"/>
              <a:t> </a:t>
            </a:r>
            <a:r>
              <a:rPr lang="en-US" sz="4000" dirty="0" err="1" smtClean="0"/>
              <a:t>möglich</a:t>
            </a:r>
            <a:r>
              <a:rPr lang="en-US" sz="4000" dirty="0" smtClean="0"/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9056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95288" y="1484313"/>
            <a:ext cx="70040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b="1" dirty="0">
                <a:solidFill>
                  <a:srgbClr val="000000"/>
                </a:solidFill>
              </a:rPr>
              <a:t>Generic Harvest Control Rules for European Fisheries</a:t>
            </a:r>
            <a:endParaRPr lang="en-GB" altLang="en-US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Rainer </a:t>
            </a:r>
            <a:r>
              <a:rPr lang="en-GB" altLang="en-US" dirty="0" err="1">
                <a:solidFill>
                  <a:srgbClr val="000000"/>
                </a:solidFill>
              </a:rPr>
              <a:t>Froese</a:t>
            </a:r>
            <a:r>
              <a:rPr lang="en-GB" altLang="en-US" dirty="0">
                <a:solidFill>
                  <a:srgbClr val="000000"/>
                </a:solidFill>
              </a:rPr>
              <a:t>, Trevor A. Branch, Alexander </a:t>
            </a:r>
            <a:r>
              <a:rPr lang="en-GB" altLang="en-US" dirty="0" err="1">
                <a:solidFill>
                  <a:srgbClr val="000000"/>
                </a:solidFill>
              </a:rPr>
              <a:t>Proelß</a:t>
            </a:r>
            <a:r>
              <a:rPr lang="en-GB" altLang="en-US" dirty="0">
                <a:solidFill>
                  <a:srgbClr val="000000"/>
                </a:solidFill>
              </a:rPr>
              <a:t>, Martin </a:t>
            </a:r>
            <a:r>
              <a:rPr lang="en-GB" altLang="en-US" dirty="0" err="1">
                <a:solidFill>
                  <a:srgbClr val="000000"/>
                </a:solidFill>
              </a:rPr>
              <a:t>Quaas</a:t>
            </a:r>
            <a:r>
              <a:rPr lang="en-GB" altLang="en-US" dirty="0">
                <a:solidFill>
                  <a:srgbClr val="000000"/>
                </a:solidFill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Keith Sainsbury &amp; Christopher Zimmermann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3276600" y="1052513"/>
            <a:ext cx="6805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2011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376238" y="2655888"/>
            <a:ext cx="73120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sz="2400">
                <a:solidFill>
                  <a:srgbClr val="000000"/>
                </a:solidFill>
              </a:rPr>
              <a:t>Einfache Grundregeln für nachhaltiges Fischerei-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management, basierend auf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 1) ökonomischer Optimierung der Fischerei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 2) Einhaltung internationaler Fischereiabkommen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 3) echter Anwendung des Vorsorgeprinzips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 4) Einbeziehung internationaler Erfahrungen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 5) Ökosystemansatz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 6) Biologie der europäischen Bestände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24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</a:rPr>
              <a:t> Unter diesen Regeln könnten die Bestände vielfach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größer und die Fänge 63% höher sein  </a:t>
            </a:r>
          </a:p>
        </p:txBody>
      </p:sp>
    </p:spTree>
    <p:extLst>
      <p:ext uri="{BB962C8B-B14F-4D97-AF65-F5344CB8AC3E}">
        <p14:creationId xmlns:p14="http://schemas.microsoft.com/office/powerpoint/2010/main" val="183002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8785225" cy="1143000"/>
          </a:xfrm>
        </p:spPr>
        <p:txBody>
          <a:bodyPr/>
          <a:lstStyle/>
          <a:p>
            <a:r>
              <a:rPr lang="en-US" altLang="en-US" sz="4000"/>
              <a:t>Ray </a:t>
            </a:r>
            <a:r>
              <a:rPr lang="de-DE" altLang="en-US" sz="4000"/>
              <a:t>Beverton</a:t>
            </a:r>
            <a:r>
              <a:rPr lang="en-US" altLang="en-US" sz="4000"/>
              <a:t> und Sidney Holt 1957</a:t>
            </a:r>
            <a:br>
              <a:rPr lang="en-US" altLang="en-US" sz="4000"/>
            </a:br>
            <a:r>
              <a:rPr lang="en-US" altLang="en-US" sz="2800"/>
              <a:t>Die Väter der modernen Fischereiwissenschaft</a:t>
            </a:r>
          </a:p>
        </p:txBody>
      </p:sp>
      <p:pic>
        <p:nvPicPr>
          <p:cNvPr id="24581" name="Picture 5" descr="Beverton and Ho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30325"/>
            <a:ext cx="7200900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1722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smtClean="0"/>
              <a:t>Politikberatung in Brüssel</a:t>
            </a: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3268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06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5400" dirty="0" err="1" smtClean="0"/>
              <a:t>Drei</a:t>
            </a:r>
            <a:r>
              <a:rPr lang="en-US" sz="5400" dirty="0" smtClean="0"/>
              <a:t> </a:t>
            </a:r>
            <a:r>
              <a:rPr lang="en-US" sz="5400" dirty="0" err="1" smtClean="0"/>
              <a:t>starke</a:t>
            </a:r>
            <a:r>
              <a:rPr lang="en-US" sz="5400" dirty="0" smtClean="0"/>
              <a:t> Frauen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933056"/>
            <a:ext cx="2682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Maria </a:t>
            </a:r>
            <a:r>
              <a:rPr lang="en-US" dirty="0" err="1">
                <a:solidFill>
                  <a:prstClr val="black"/>
                </a:solidFill>
              </a:rPr>
              <a:t>Damanaki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 err="1">
                <a:solidFill>
                  <a:prstClr val="black"/>
                </a:solidFill>
              </a:rPr>
              <a:t>Kommissarin</a:t>
            </a:r>
            <a:r>
              <a:rPr lang="en-US" dirty="0">
                <a:solidFill>
                  <a:prstClr val="black"/>
                </a:solidFill>
              </a:rPr>
              <a:t> von DG Mare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575969" cy="20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800"/>
            <a:ext cx="22288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73022" y="3947255"/>
            <a:ext cx="2021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Isabella </a:t>
            </a:r>
            <a:r>
              <a:rPr lang="en-US" dirty="0" err="1">
                <a:solidFill>
                  <a:prstClr val="black"/>
                </a:solidFill>
              </a:rPr>
              <a:t>Lövin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Europa </a:t>
            </a:r>
            <a:r>
              <a:rPr lang="en-US" dirty="0" err="1">
                <a:solidFill>
                  <a:prstClr val="black"/>
                </a:solidFill>
              </a:rPr>
              <a:t>Parlament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 err="1">
                <a:solidFill>
                  <a:prstClr val="black"/>
                </a:solidFill>
              </a:rPr>
              <a:t>Fischerei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Ausschuss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127" y="1644238"/>
            <a:ext cx="3132873" cy="20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4207" y="3934648"/>
            <a:ext cx="194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Ulrike </a:t>
            </a:r>
            <a:r>
              <a:rPr lang="en-US" dirty="0" err="1">
                <a:solidFill>
                  <a:prstClr val="black"/>
                </a:solidFill>
              </a:rPr>
              <a:t>Rodust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Europa </a:t>
            </a:r>
            <a:r>
              <a:rPr lang="en-US" dirty="0" err="1">
                <a:solidFill>
                  <a:prstClr val="black"/>
                </a:solidFill>
              </a:rPr>
              <a:t>Parlament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 err="1">
                <a:solidFill>
                  <a:prstClr val="black"/>
                </a:solidFill>
              </a:rPr>
              <a:t>Fischereiausschuss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87672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>
                <a:solidFill>
                  <a:prstClr val="black"/>
                </a:solidFill>
              </a:rPr>
              <a:t>bezwingen</a:t>
            </a:r>
            <a:r>
              <a:rPr lang="en-US" sz="4000" dirty="0" smtClean="0">
                <a:solidFill>
                  <a:prstClr val="black"/>
                </a:solidFill>
              </a:rPr>
              <a:t> das “old boys network”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4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2950" cy="1143000"/>
          </a:xfrm>
        </p:spPr>
        <p:txBody>
          <a:bodyPr>
            <a:normAutofit/>
          </a:bodyPr>
          <a:lstStyle/>
          <a:p>
            <a:r>
              <a:rPr lang="de-DE" altLang="en-US" dirty="0" smtClean="0"/>
              <a:t>Endlich die richtigen Ziele in Europa</a:t>
            </a:r>
            <a:br>
              <a:rPr lang="de-DE" altLang="en-US" dirty="0" smtClean="0"/>
            </a:br>
            <a:r>
              <a:rPr lang="de-DE" altLang="en-US" sz="2200" dirty="0" smtClean="0"/>
              <a:t>Reformierte Gemeinsame Fischereipolitik in Kraft seit Dezember 2013</a:t>
            </a:r>
            <a:endParaRPr lang="en-US" altLang="en-US" sz="2200" dirty="0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err="1" smtClean="0"/>
              <a:t>Alle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Fischbestände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sollen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mindestens</a:t>
            </a:r>
            <a:r>
              <a:rPr lang="en-US" altLang="en-US" dirty="0" smtClean="0"/>
              <a:t> so </a:t>
            </a:r>
            <a:r>
              <a:rPr lang="en-US" altLang="en-US" dirty="0" err="1" smtClean="0"/>
              <a:t>groß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sein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dass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sie</a:t>
            </a:r>
            <a:r>
              <a:rPr lang="en-US" altLang="en-US" dirty="0" smtClean="0"/>
              <a:t> den </a:t>
            </a:r>
            <a:r>
              <a:rPr lang="en-US" altLang="en-US" dirty="0" err="1" smtClean="0"/>
              <a:t>maximalen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Dauerertrag</a:t>
            </a:r>
            <a:r>
              <a:rPr lang="en-US" altLang="en-US" dirty="0" smtClean="0"/>
              <a:t> (</a:t>
            </a:r>
            <a:r>
              <a:rPr lang="en-US" altLang="en-US" i="1" dirty="0" smtClean="0"/>
              <a:t>MSY</a:t>
            </a:r>
            <a:r>
              <a:rPr lang="en-US" altLang="en-US" dirty="0" smtClean="0"/>
              <a:t>) </a:t>
            </a:r>
            <a:r>
              <a:rPr lang="en-US" altLang="en-US" dirty="0" err="1" smtClean="0"/>
              <a:t>liefern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können</a:t>
            </a:r>
            <a:endParaRPr lang="en-US" altLang="en-US" dirty="0" smtClean="0"/>
          </a:p>
          <a:p>
            <a:r>
              <a:rPr lang="en-US" altLang="en-US" i="1" dirty="0" smtClean="0"/>
              <a:t>MSY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ist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seit</a:t>
            </a:r>
            <a:r>
              <a:rPr lang="en-US" altLang="en-US" dirty="0" smtClean="0"/>
              <a:t> 1982 </a:t>
            </a:r>
            <a:r>
              <a:rPr lang="en-US" altLang="en-US" dirty="0" err="1" smtClean="0"/>
              <a:t>im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internationalen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Seerecht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vorgeschrieben</a:t>
            </a:r>
            <a:r>
              <a:rPr lang="en-US" altLang="en-US" dirty="0" smtClean="0"/>
              <a:t>, ab 2014 in Europa </a:t>
            </a:r>
            <a:r>
              <a:rPr lang="en-US" altLang="en-US" dirty="0" err="1" smtClean="0"/>
              <a:t>verbindlich</a:t>
            </a:r>
            <a:endParaRPr lang="en-US" altLang="en-US" dirty="0" smtClean="0"/>
          </a:p>
          <a:p>
            <a:r>
              <a:rPr lang="en-US" altLang="en-US" dirty="0" err="1" smtClean="0"/>
              <a:t>Bis</a:t>
            </a:r>
            <a:r>
              <a:rPr lang="en-US" altLang="en-US" dirty="0" smtClean="0"/>
              <a:t> 2015 </a:t>
            </a:r>
            <a:r>
              <a:rPr lang="en-US" altLang="en-US" dirty="0" err="1" smtClean="0"/>
              <a:t>soll</a:t>
            </a:r>
            <a:r>
              <a:rPr lang="en-US" altLang="en-US" dirty="0" smtClean="0"/>
              <a:t> der </a:t>
            </a:r>
            <a:r>
              <a:rPr lang="en-US" altLang="en-US" dirty="0" err="1" smtClean="0"/>
              <a:t>Fischereidruck</a:t>
            </a:r>
            <a:r>
              <a:rPr lang="en-US" altLang="en-US" dirty="0" smtClean="0"/>
              <a:t> so </a:t>
            </a:r>
            <a:r>
              <a:rPr lang="en-US" altLang="en-US" dirty="0" err="1" smtClean="0"/>
              <a:t>reduziert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werden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dass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sich</a:t>
            </a:r>
            <a:r>
              <a:rPr lang="en-US" altLang="en-US" dirty="0" smtClean="0"/>
              <a:t> die </a:t>
            </a:r>
            <a:r>
              <a:rPr lang="en-US" altLang="en-US" dirty="0" err="1" smtClean="0"/>
              <a:t>Bestände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entsprechend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erholen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können</a:t>
            </a:r>
            <a:endParaRPr lang="en-US" alt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C9A8B9D-B737-4649-8614-C28720F60BE8}" type="slidenum">
              <a:rPr lang="en-US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4716463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Früher waren die Fische gross..</a:t>
            </a:r>
          </a:p>
        </p:txBody>
      </p:sp>
      <p:pic>
        <p:nvPicPr>
          <p:cNvPr id="13318" name="Picture 6" descr="Dogger bank blue f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484313"/>
            <a:ext cx="3792537" cy="507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0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Ist</a:t>
            </a:r>
            <a:r>
              <a:rPr lang="en-US" sz="4000" dirty="0" smtClean="0"/>
              <a:t> </a:t>
            </a:r>
            <a:r>
              <a:rPr lang="en-US" sz="4000" dirty="0" err="1" smtClean="0"/>
              <a:t>nachhaltige</a:t>
            </a:r>
            <a:r>
              <a:rPr lang="en-US" sz="4000" dirty="0" smtClean="0"/>
              <a:t> </a:t>
            </a:r>
            <a:r>
              <a:rPr lang="en-US" sz="4000" dirty="0" err="1" smtClean="0"/>
              <a:t>Nutzung</a:t>
            </a:r>
            <a:r>
              <a:rPr lang="en-US" sz="4000" dirty="0" smtClean="0"/>
              <a:t> </a:t>
            </a:r>
            <a:r>
              <a:rPr lang="en-US" sz="4000" dirty="0" err="1" smtClean="0"/>
              <a:t>möglich</a:t>
            </a:r>
            <a:r>
              <a:rPr lang="en-US" sz="4000" dirty="0" smtClean="0"/>
              <a:t>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err="1" smtClean="0"/>
              <a:t>Können</a:t>
            </a:r>
            <a:r>
              <a:rPr lang="en-US" dirty="0" smtClean="0"/>
              <a:t> die </a:t>
            </a:r>
            <a:r>
              <a:rPr lang="en-US" dirty="0" err="1" smtClean="0"/>
              <a:t>Meere</a:t>
            </a:r>
            <a:r>
              <a:rPr lang="en-US" dirty="0" smtClean="0"/>
              <a:t> die Welt </a:t>
            </a:r>
            <a:r>
              <a:rPr lang="en-US" dirty="0" err="1" smtClean="0"/>
              <a:t>ernähren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4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gure 1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427963"/>
            <a:ext cx="65532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e-DE" altLang="en-US" sz="4000" dirty="0" smtClean="0">
                <a:solidFill>
                  <a:srgbClr val="000000"/>
                </a:solidFill>
                <a:latin typeface="Times New Roman" pitchFamily="18" charset="0"/>
              </a:rPr>
              <a:t>30 Millionen Tonnen Fisch werden überwiegend zu Fischmehl reduziert</a:t>
            </a:r>
            <a:endParaRPr lang="en-US" altLang="en-US" sz="4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5604" name="Picture 4" descr="sau-txt-n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0"/>
            <a:ext cx="6000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31704"/>
            <a:ext cx="600067" cy="4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285" y="4164287"/>
            <a:ext cx="479884" cy="35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59" y="3121841"/>
            <a:ext cx="793588" cy="59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35" y="3933056"/>
            <a:ext cx="616616" cy="46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3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Surimi</a:t>
            </a:r>
            <a:r>
              <a:rPr lang="en-US" dirty="0" smtClean="0"/>
              <a:t> </a:t>
            </a:r>
            <a:r>
              <a:rPr lang="en-US" dirty="0" err="1" smtClean="0"/>
              <a:t>statt</a:t>
            </a:r>
            <a:r>
              <a:rPr lang="en-US" dirty="0" smtClean="0"/>
              <a:t> </a:t>
            </a:r>
            <a:r>
              <a:rPr lang="en-US" dirty="0" err="1" smtClean="0"/>
              <a:t>Fischmehl</a:t>
            </a:r>
            <a:endParaRPr 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4" y="1812430"/>
            <a:ext cx="2713660" cy="164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4995"/>
            <a:ext cx="24193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643758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22288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25067"/>
            <a:ext cx="233362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10792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375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21467" y="19722"/>
            <a:ext cx="8229600" cy="1143000"/>
          </a:xfrm>
        </p:spPr>
        <p:txBody>
          <a:bodyPr/>
          <a:lstStyle/>
          <a:p>
            <a:r>
              <a:rPr lang="de-DE" altLang="en-US" dirty="0" smtClean="0"/>
              <a:t>Bringt Zertifizierung etwas?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9500"/>
            <a:ext cx="8229600" cy="3776663"/>
          </a:xfrm>
        </p:spPr>
        <p:txBody>
          <a:bodyPr/>
          <a:lstStyle/>
          <a:p>
            <a:r>
              <a:rPr lang="de-DE" altLang="en-US" dirty="0" smtClean="0"/>
              <a:t>Nur etwa die Hälfte der zertifizierten Bestände war nachweislich in Ordnung</a:t>
            </a:r>
          </a:p>
          <a:p>
            <a:r>
              <a:rPr lang="de-DE" altLang="en-US" dirty="0" smtClean="0"/>
              <a:t>Beim MSC war ein Drittel war zu klein und zu hart befischt</a:t>
            </a:r>
          </a:p>
          <a:p>
            <a:r>
              <a:rPr lang="de-DE" altLang="en-US" dirty="0" smtClean="0"/>
              <a:t>Trotzdem ist der Anteil gesunder Bestände höher bei den zertifizierten Meeresfrüchten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ED7A4-E1AD-4284-AB70-A5AD356D46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1141" name="TextBox 1"/>
          <p:cNvSpPr txBox="1">
            <a:spLocks noChangeArrowheads="1"/>
          </p:cNvSpPr>
          <p:nvPr/>
        </p:nvSpPr>
        <p:spPr bwMode="auto">
          <a:xfrm>
            <a:off x="4932363" y="6488113"/>
            <a:ext cx="3684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en-US">
                <a:solidFill>
                  <a:prstClr val="black"/>
                </a:solidFill>
              </a:rPr>
              <a:t>Froese &amp; Proelss, Marine Policy, 2012</a:t>
            </a: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49530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0" y="1162050"/>
            <a:ext cx="3816350" cy="10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45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95288" y="9525"/>
            <a:ext cx="8229600" cy="1143000"/>
          </a:xfrm>
        </p:spPr>
        <p:txBody>
          <a:bodyPr/>
          <a:lstStyle/>
          <a:p>
            <a:r>
              <a:rPr lang="en-US" altLang="en-US" smtClean="0"/>
              <a:t>Schlussfolgerungen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981075"/>
            <a:ext cx="8640763" cy="5761038"/>
          </a:xfrm>
        </p:spPr>
        <p:txBody>
          <a:bodyPr/>
          <a:lstStyle/>
          <a:p>
            <a:r>
              <a:rPr lang="en-US" altLang="en-US" smtClean="0"/>
              <a:t>Von allen Problemen der Ozeane (Erwärmung, Versauerung, Verschmutzung) läßt sich Überfischung am schnellsten, mit den geringsten Kosten, und mit dem höchsten Gewinn für Gesellschaft, Umwelt und Fischer lösen</a:t>
            </a:r>
          </a:p>
          <a:p>
            <a:r>
              <a:rPr lang="en-US" altLang="en-US" smtClean="0"/>
              <a:t>Fischstäbchen statt Fischmehl können sofort einen riesigen Beitrag zur Welternährung leisten</a:t>
            </a:r>
          </a:p>
          <a:p>
            <a:r>
              <a:rPr lang="en-US" altLang="en-US" smtClean="0"/>
              <a:t>Kritische Verbraucher müssen dem politischen Willen nachhelfen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0E39E-BFB3-4375-BB6A-C1DB79A6E2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7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916832"/>
            <a:ext cx="8229600" cy="3312368"/>
          </a:xfrm>
        </p:spPr>
        <p:txBody>
          <a:bodyPr>
            <a:normAutofit/>
          </a:bodyPr>
          <a:lstStyle/>
          <a:p>
            <a:r>
              <a:rPr lang="en-US" dirty="0" err="1" smtClean="0"/>
              <a:t>Danke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Fragen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819" y="5063285"/>
            <a:ext cx="6400800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5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en-US"/>
              <a:t>.. und zahlreich</a:t>
            </a:r>
          </a:p>
        </p:txBody>
      </p:sp>
      <p:pic>
        <p:nvPicPr>
          <p:cNvPr id="16389" name="Picture 5" descr="Totoaba high qua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73125"/>
            <a:ext cx="7740650" cy="598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30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rawling in 17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486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Steam trawl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886200" cy="2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28600" y="142875"/>
            <a:ext cx="25352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>
                <a:solidFill>
                  <a:srgbClr val="000000"/>
                </a:solidFill>
              </a:rPr>
              <a:t>Entwicklung der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 b="1">
                <a:solidFill>
                  <a:srgbClr val="000000"/>
                </a:solidFill>
              </a:rPr>
              <a:t>Fischerei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65125" y="1108075"/>
            <a:ext cx="2987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>
                <a:solidFill>
                  <a:srgbClr val="000000"/>
                </a:solidFill>
              </a:rPr>
              <a:t>1376 Grundschleppnetz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038600" y="2895600"/>
            <a:ext cx="4283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>
                <a:solidFill>
                  <a:srgbClr val="000000"/>
                </a:solidFill>
              </a:rPr>
              <a:t>Ab 1880 – Dampfmaschinen ersetzen Segel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H="1">
            <a:off x="3505200" y="3276600"/>
            <a:ext cx="5334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200400" y="1524000"/>
            <a:ext cx="838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381000" y="5334000"/>
            <a:ext cx="33686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2400">
                <a:solidFill>
                  <a:srgbClr val="000000"/>
                </a:solidFill>
              </a:rPr>
              <a:t>Moderne Fischerei: riesige Netze in jeder Tiefe </a:t>
            </a:r>
          </a:p>
        </p:txBody>
      </p:sp>
      <p:pic>
        <p:nvPicPr>
          <p:cNvPr id="19466" name="Picture 10" descr="ivan_nores fishing on Hatton Bank Greenpe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6825"/>
            <a:ext cx="4572000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7" name="Line 11"/>
          <p:cNvSpPr>
            <a:spLocks noChangeShapeType="1"/>
          </p:cNvSpPr>
          <p:nvPr/>
        </p:nvSpPr>
        <p:spPr bwMode="auto">
          <a:xfrm>
            <a:off x="3810000" y="5943600"/>
            <a:ext cx="1147763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5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3" grpId="0" animBg="1"/>
      <p:bldP spid="19465" grpId="0"/>
      <p:bldP spid="1946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6"/>
          <p:cNvSpPr txBox="1">
            <a:spLocks noChangeArrowheads="1"/>
          </p:cNvSpPr>
          <p:nvPr/>
        </p:nvSpPr>
        <p:spPr bwMode="auto">
          <a:xfrm>
            <a:off x="468313" y="5876925"/>
            <a:ext cx="8459787" cy="86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Die Atlantic Dawn (jetzt Annelies Ilena) ist der modernste und größte Schleppnetzfänger der Welt.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Sie ist 144 m lang mit 14,000 PS, 63 Besatzungsmitglieder, im Einsatz vor West-Afrika.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000000"/>
                </a:solidFill>
              </a:rPr>
              <a:t>Sie fängt auf einer Reise so viel wie 7000 traditionelle afrikanische Fischer im ganzen Jahr.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3379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58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1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geht</a:t>
            </a:r>
            <a:r>
              <a:rPr lang="en-US" dirty="0" smtClean="0"/>
              <a:t> </a:t>
            </a:r>
            <a:r>
              <a:rPr lang="en-US" dirty="0" err="1" smtClean="0"/>
              <a:t>es</a:t>
            </a:r>
            <a:r>
              <a:rPr lang="en-US" dirty="0" smtClean="0"/>
              <a:t> den </a:t>
            </a:r>
            <a:r>
              <a:rPr lang="en-US" dirty="0" err="1" smtClean="0"/>
              <a:t>Fischen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1103</Words>
  <Application>Microsoft Office PowerPoint</Application>
  <PresentationFormat>On-screen Show (4:3)</PresentationFormat>
  <Paragraphs>254</Paragraphs>
  <Slides>55</Slides>
  <Notes>42</Notes>
  <HiddenSlides>0</HiddenSlides>
  <MMClips>0</MMClips>
  <ScaleCrop>false</ScaleCrop>
  <HeadingPairs>
    <vt:vector size="6" baseType="variant">
      <vt:variant>
        <vt:lpstr>Theme</vt:lpstr>
      </vt:variant>
      <vt:variant>
        <vt:i4>26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82" baseType="lpstr">
      <vt:lpstr>Office Theme</vt:lpstr>
      <vt:lpstr>Standarddesign</vt:lpstr>
      <vt:lpstr>Default Design</vt:lpstr>
      <vt:lpstr>1_Default Design</vt:lpstr>
      <vt:lpstr>2_Default Design</vt:lpstr>
      <vt:lpstr>3_Default Design</vt:lpstr>
      <vt:lpstr>7_Default Design</vt:lpstr>
      <vt:lpstr>8_Default Design</vt:lpstr>
      <vt:lpstr>9_Default Design</vt:lpstr>
      <vt:lpstr>13_Default Design</vt:lpstr>
      <vt:lpstr>14_Default Design</vt:lpstr>
      <vt:lpstr>15_Default Design</vt:lpstr>
      <vt:lpstr>17_Default Design</vt:lpstr>
      <vt:lpstr>19_Default Design</vt:lpstr>
      <vt:lpstr>1_Office Theme</vt:lpstr>
      <vt:lpstr>2_Office Theme</vt:lpstr>
      <vt:lpstr>5_Office Theme</vt:lpstr>
      <vt:lpstr>8_Office Theme</vt:lpstr>
      <vt:lpstr>22_Default Design</vt:lpstr>
      <vt:lpstr>9_Office Theme</vt:lpstr>
      <vt:lpstr>4_Office Theme</vt:lpstr>
      <vt:lpstr>13_Office Theme</vt:lpstr>
      <vt:lpstr>3_Office Theme</vt:lpstr>
      <vt:lpstr>6_Office Theme</vt:lpstr>
      <vt:lpstr>14_Office Theme</vt:lpstr>
      <vt:lpstr>15_Office Theme</vt:lpstr>
      <vt:lpstr>Chart</vt:lpstr>
      <vt:lpstr>Essen wir die Meere leer?</vt:lpstr>
      <vt:lpstr>Überblick</vt:lpstr>
      <vt:lpstr>Die Geschichte der Fischerei</vt:lpstr>
      <vt:lpstr>PowerPoint Presentation</vt:lpstr>
      <vt:lpstr>Früher waren die Fische gross..</vt:lpstr>
      <vt:lpstr>.. und zahlreich</vt:lpstr>
      <vt:lpstr>PowerPoint Presentation</vt:lpstr>
      <vt:lpstr>PowerPoint Presentation</vt:lpstr>
      <vt:lpstr>Wie geht es den Fischen?</vt:lpstr>
      <vt:lpstr>Fishing Down Food Webs  </vt:lpstr>
      <vt:lpstr>Fishing Down the Food Web</vt:lpstr>
      <vt:lpstr>FAO Marine Catches 1951-1998</vt:lpstr>
      <vt:lpstr>Keine neuen Fische mehr in 2020</vt:lpstr>
      <vt:lpstr>PowerPoint Presentation</vt:lpstr>
      <vt:lpstr>Globaler Fang und Fischereiaufwand</vt:lpstr>
      <vt:lpstr>PowerPoint Presentation</vt:lpstr>
      <vt:lpstr>PowerPoint Presentation</vt:lpstr>
      <vt:lpstr>Ursachen der globalen Überfischung</vt:lpstr>
      <vt:lpstr>Ray Beverton und Sidney Holt 1957 Die Väter der modernen Fischereiwissenschaft</vt:lpstr>
      <vt:lpstr>Drei Begriffe</vt:lpstr>
      <vt:lpstr>PowerPoint Presentation</vt:lpstr>
      <vt:lpstr>PowerPoint Presentation</vt:lpstr>
      <vt:lpstr>PowerPoint Presentation</vt:lpstr>
      <vt:lpstr>Hering, westliche Ostsee</vt:lpstr>
      <vt:lpstr>Aufbau der Bestände ist also möglich, aber wie lange dauert das?</vt:lpstr>
      <vt:lpstr>Status of European Fisheries</vt:lpstr>
      <vt:lpstr>PowerPoint Presentation</vt:lpstr>
      <vt:lpstr>PowerPoint Presentation</vt:lpstr>
      <vt:lpstr>Ursachen der globalen Überfischung</vt:lpstr>
      <vt:lpstr>Schleppnetzfischerei vom Weltraum aus gesehen </vt:lpstr>
      <vt:lpstr>Auf der Jagd nach Scampi…</vt:lpstr>
      <vt:lpstr>Nicht nur in China, auch in Texas</vt:lpstr>
      <vt:lpstr>Schleppnetz Spuren</vt:lpstr>
      <vt:lpstr>Auswirkung auf den Meeresboden</vt:lpstr>
      <vt:lpstr>Der globale Fischereiaufwand steigt</vt:lpstr>
      <vt:lpstr>PowerPoint Presentation</vt:lpstr>
      <vt:lpstr>Zusammenhang von Fischereiaufwand und Fang</vt:lpstr>
      <vt:lpstr>Ursachen der globalen Überfischung</vt:lpstr>
      <vt:lpstr>Wachstumsüberfischung</vt:lpstr>
      <vt:lpstr>Nachwuchsüberfischung</vt:lpstr>
      <vt:lpstr>Fische wachsen lassen ist schlau</vt:lpstr>
      <vt:lpstr>PowerPoint Presentation</vt:lpstr>
      <vt:lpstr>Anteil an Jungfischen im Fang</vt:lpstr>
      <vt:lpstr>Ist nachhaltige Nutzung möglich?</vt:lpstr>
      <vt:lpstr>PowerPoint Presentation</vt:lpstr>
      <vt:lpstr>Ray Beverton und Sidney Holt 1957 Die Väter der modernen Fischereiwissenschaft</vt:lpstr>
      <vt:lpstr>Politikberatung in Brüssel</vt:lpstr>
      <vt:lpstr>Drei starke Frauen</vt:lpstr>
      <vt:lpstr>Endlich die richtigen Ziele in Europa Reformierte Gemeinsame Fischereipolitik in Kraft seit Dezember 2013</vt:lpstr>
      <vt:lpstr>Ist nachhaltige Nutzung möglich?</vt:lpstr>
      <vt:lpstr>PowerPoint Presentation</vt:lpstr>
      <vt:lpstr>Surimi statt Fischmehl</vt:lpstr>
      <vt:lpstr>Bringt Zertifizierung etwas?</vt:lpstr>
      <vt:lpstr>Schlussfolgerungen</vt:lpstr>
      <vt:lpstr>Danke!  Fragen? </vt:lpstr>
    </vt:vector>
  </TitlesOfParts>
  <Company>GEOMAR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Essen wir die Meere leer?</dc:title>
  <dc:creator>Froese, Rainer</dc:creator>
  <cp:lastModifiedBy>Froese, Rainer</cp:lastModifiedBy>
  <cp:revision>20</cp:revision>
  <dcterms:created xsi:type="dcterms:W3CDTF">2014-05-12T09:09:43Z</dcterms:created>
  <dcterms:modified xsi:type="dcterms:W3CDTF">2014-05-13T07:11:56Z</dcterms:modified>
</cp:coreProperties>
</file>