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53" autoAdjust="0"/>
    <p:restoredTop sz="94660"/>
  </p:normalViewPr>
  <p:slideViewPr>
    <p:cSldViewPr>
      <p:cViewPr varScale="1">
        <p:scale>
          <a:sx n="86" d="100"/>
          <a:sy n="86" d="100"/>
        </p:scale>
        <p:origin x="-60" y="-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AD16-BB39-43F3-B779-AC5212051AB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523C-B58E-4864-A69C-64BAA39A7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0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AD16-BB39-43F3-B779-AC5212051AB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523C-B58E-4864-A69C-64BAA39A7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9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AD16-BB39-43F3-B779-AC5212051AB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523C-B58E-4864-A69C-64BAA39A7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7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AD16-BB39-43F3-B779-AC5212051AB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523C-B58E-4864-A69C-64BAA39A7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3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AD16-BB39-43F3-B779-AC5212051AB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523C-B58E-4864-A69C-64BAA39A7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4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AD16-BB39-43F3-B779-AC5212051AB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523C-B58E-4864-A69C-64BAA39A7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6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AD16-BB39-43F3-B779-AC5212051AB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523C-B58E-4864-A69C-64BAA39A7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0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AD16-BB39-43F3-B779-AC5212051AB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523C-B58E-4864-A69C-64BAA39A7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7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AD16-BB39-43F3-B779-AC5212051AB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523C-B58E-4864-A69C-64BAA39A7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5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AD16-BB39-43F3-B779-AC5212051AB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523C-B58E-4864-A69C-64BAA39A7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8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1AD16-BB39-43F3-B779-AC5212051AB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523C-B58E-4864-A69C-64BAA39A7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67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1AD16-BB39-43F3-B779-AC5212051AB7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6523C-B58E-4864-A69C-64BAA39A7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1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980728"/>
            <a:ext cx="9001000" cy="190207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Entwicklungszusammenarbeit</a:t>
            </a:r>
            <a:r>
              <a:rPr lang="en-US" dirty="0" smtClean="0"/>
              <a:t> </a:t>
            </a:r>
            <a:r>
              <a:rPr lang="en-US" dirty="0" err="1" smtClean="0"/>
              <a:t>konkret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G</a:t>
            </a:r>
            <a:r>
              <a:rPr lang="en-US" dirty="0" err="1" smtClean="0"/>
              <a:t>reift</a:t>
            </a:r>
            <a:r>
              <a:rPr lang="en-US" dirty="0" smtClean="0"/>
              <a:t> </a:t>
            </a:r>
            <a:r>
              <a:rPr lang="en-US" dirty="0" smtClean="0"/>
              <a:t>die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Gemeinsame</a:t>
            </a:r>
            <a:r>
              <a:rPr lang="en-US" dirty="0" smtClean="0"/>
              <a:t> </a:t>
            </a:r>
            <a:r>
              <a:rPr lang="en-US" dirty="0" err="1" smtClean="0"/>
              <a:t>Fischereipolitik</a:t>
            </a:r>
            <a:r>
              <a:rPr lang="en-US" dirty="0" smtClean="0"/>
              <a:t> der EU?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/>
          <a:lstStyle/>
          <a:p>
            <a:r>
              <a:rPr lang="en-US" dirty="0" smtClean="0"/>
              <a:t>Rainer </a:t>
            </a:r>
            <a:r>
              <a:rPr lang="en-US" dirty="0" err="1" smtClean="0"/>
              <a:t>Froese</a:t>
            </a:r>
            <a:endParaRPr lang="en-US" dirty="0" smtClean="0"/>
          </a:p>
          <a:p>
            <a:r>
              <a:rPr lang="en-US" dirty="0" smtClean="0"/>
              <a:t>GEOMAR, Kiel</a:t>
            </a:r>
          </a:p>
          <a:p>
            <a:r>
              <a:rPr lang="en-US" dirty="0" smtClean="0"/>
              <a:t>28.4.2015 </a:t>
            </a:r>
            <a:r>
              <a:rPr lang="en-US" dirty="0" err="1" smtClean="0"/>
              <a:t>Landeshaus</a:t>
            </a:r>
            <a:r>
              <a:rPr lang="en-US" dirty="0" smtClean="0"/>
              <a:t> Kiel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94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MSC </a:t>
            </a:r>
            <a:r>
              <a:rPr lang="en-US" dirty="0" err="1" smtClean="0"/>
              <a:t>zertifizierte</a:t>
            </a:r>
            <a:r>
              <a:rPr lang="en-US" dirty="0" smtClean="0"/>
              <a:t> </a:t>
            </a:r>
            <a:r>
              <a:rPr lang="en-US" dirty="0" err="1" smtClean="0"/>
              <a:t>Fischbestände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6410"/>
            <a:ext cx="7632848" cy="5601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93484" y="2276872"/>
            <a:ext cx="957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Makrele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88956" y="2821529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NS-</a:t>
            </a:r>
            <a:r>
              <a:rPr lang="en-US" dirty="0" err="1" smtClean="0"/>
              <a:t>Hering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2924944"/>
            <a:ext cx="120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OS-</a:t>
            </a:r>
            <a:r>
              <a:rPr lang="en-US" dirty="0" err="1" smtClean="0"/>
              <a:t>Sprotte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8593" y="3861048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NS-</a:t>
            </a:r>
            <a:r>
              <a:rPr lang="en-US" dirty="0" err="1" smtClean="0"/>
              <a:t>Scholle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04048" y="4581128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NS-</a:t>
            </a:r>
            <a:r>
              <a:rPr lang="en-US" dirty="0" err="1" smtClean="0"/>
              <a:t>Seelachs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5242164"/>
            <a:ext cx="1163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OS-</a:t>
            </a:r>
            <a:r>
              <a:rPr lang="en-US" dirty="0" err="1" smtClean="0"/>
              <a:t>Dorsch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58159" y="4775877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OS-W </a:t>
            </a:r>
            <a:r>
              <a:rPr lang="en-US" dirty="0" err="1" smtClean="0"/>
              <a:t>Hering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20718" y="4765794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Dornhai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962" y="2060848"/>
            <a:ext cx="33655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296" y="2643751"/>
            <a:ext cx="3349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857" y="2781043"/>
            <a:ext cx="33655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673" y="3686108"/>
            <a:ext cx="33655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079" y="4685141"/>
            <a:ext cx="33655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026845"/>
            <a:ext cx="33655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351" y="4610508"/>
            <a:ext cx="33655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634903" y="5147495"/>
            <a:ext cx="98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Kabeljau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359748" y="4149080"/>
            <a:ext cx="1075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Seezunge</a:t>
            </a:r>
            <a:endParaRPr lang="en-US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097" y="4230380"/>
            <a:ext cx="33655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301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kann</a:t>
            </a:r>
            <a:r>
              <a:rPr lang="en-US" dirty="0" smtClean="0"/>
              <a:t> Deutschland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Einsatz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Ministerrat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schnellen</a:t>
            </a:r>
            <a:r>
              <a:rPr lang="en-US" dirty="0" smtClean="0"/>
              <a:t> </a:t>
            </a:r>
            <a:r>
              <a:rPr lang="en-US" dirty="0" err="1" smtClean="0"/>
              <a:t>Aufbau</a:t>
            </a:r>
            <a:r>
              <a:rPr lang="en-US" dirty="0" smtClean="0"/>
              <a:t> der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Bestände</a:t>
            </a:r>
            <a:endParaRPr lang="en-US" dirty="0" smtClean="0"/>
          </a:p>
          <a:p>
            <a:r>
              <a:rPr lang="en-US" dirty="0" err="1" smtClean="0"/>
              <a:t>Aussbildung</a:t>
            </a:r>
            <a:r>
              <a:rPr lang="en-US" dirty="0" smtClean="0"/>
              <a:t> der Fischer </a:t>
            </a:r>
            <a:r>
              <a:rPr lang="en-US" dirty="0" err="1" smtClean="0"/>
              <a:t>verbessern</a:t>
            </a:r>
            <a:r>
              <a:rPr lang="en-US" dirty="0" smtClean="0"/>
              <a:t>: </a:t>
            </a:r>
            <a:r>
              <a:rPr lang="en-US" dirty="0" err="1" smtClean="0"/>
              <a:t>etwa</a:t>
            </a:r>
            <a:r>
              <a:rPr lang="en-US" dirty="0" smtClean="0"/>
              <a:t> 80% der </a:t>
            </a:r>
            <a:r>
              <a:rPr lang="en-US" dirty="0" err="1" smtClean="0"/>
              <a:t>Fische</a:t>
            </a:r>
            <a:r>
              <a:rPr lang="en-US" dirty="0" smtClean="0"/>
              <a:t> </a:t>
            </a:r>
            <a:r>
              <a:rPr lang="en-US" dirty="0" err="1" smtClean="0"/>
              <a:t>müssen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Wasser</a:t>
            </a:r>
            <a:r>
              <a:rPr lang="en-US" dirty="0" smtClean="0"/>
              <a:t> </a:t>
            </a:r>
            <a:r>
              <a:rPr lang="en-US" dirty="0" err="1" smtClean="0"/>
              <a:t>bleiben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Basis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gute</a:t>
            </a:r>
            <a:r>
              <a:rPr lang="en-US" dirty="0" smtClean="0"/>
              <a:t> </a:t>
            </a:r>
            <a:r>
              <a:rPr lang="en-US" dirty="0" err="1" smtClean="0"/>
              <a:t>zukünftige</a:t>
            </a:r>
            <a:r>
              <a:rPr lang="en-US" dirty="0" smtClean="0"/>
              <a:t> </a:t>
            </a:r>
            <a:r>
              <a:rPr lang="en-US" dirty="0" err="1" smtClean="0"/>
              <a:t>Fänge</a:t>
            </a:r>
            <a:endParaRPr lang="en-US" dirty="0" smtClean="0"/>
          </a:p>
          <a:p>
            <a:r>
              <a:rPr lang="en-US" dirty="0" err="1" smtClean="0"/>
              <a:t>Einsatz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schonende</a:t>
            </a:r>
            <a:r>
              <a:rPr lang="en-US" dirty="0" smtClean="0"/>
              <a:t> </a:t>
            </a:r>
            <a:r>
              <a:rPr lang="en-US" dirty="0" err="1" smtClean="0"/>
              <a:t>Fischerei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optimaler</a:t>
            </a:r>
            <a:r>
              <a:rPr lang="en-US" dirty="0" smtClean="0"/>
              <a:t> </a:t>
            </a:r>
            <a:r>
              <a:rPr lang="en-US" dirty="0" err="1" smtClean="0"/>
              <a:t>Fanggröße</a:t>
            </a:r>
            <a:r>
              <a:rPr lang="en-US" dirty="0" smtClean="0"/>
              <a:t> (</a:t>
            </a:r>
            <a:r>
              <a:rPr lang="en-US" dirty="0" err="1" smtClean="0"/>
              <a:t>Fische</a:t>
            </a:r>
            <a:r>
              <a:rPr lang="en-US" dirty="0" smtClean="0"/>
              <a:t> </a:t>
            </a:r>
            <a:r>
              <a:rPr lang="en-US" dirty="0" err="1" smtClean="0"/>
              <a:t>müssen</a:t>
            </a:r>
            <a:r>
              <a:rPr lang="en-US" dirty="0" smtClean="0"/>
              <a:t> </a:t>
            </a:r>
            <a:r>
              <a:rPr lang="en-US" dirty="0" err="1" smtClean="0"/>
              <a:t>wachsen</a:t>
            </a:r>
            <a:r>
              <a:rPr lang="en-US" dirty="0" smtClean="0"/>
              <a:t> und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fortpflanzen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1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Fischerei</a:t>
            </a:r>
            <a:r>
              <a:rPr lang="en-US" dirty="0" smtClean="0"/>
              <a:t> die Welt </a:t>
            </a:r>
            <a:r>
              <a:rPr lang="en-US" dirty="0" err="1" smtClean="0"/>
              <a:t>ernähren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Nein, </a:t>
            </a:r>
            <a:r>
              <a:rPr lang="en-US" dirty="0" err="1" smtClean="0"/>
              <a:t>aber</a:t>
            </a:r>
            <a:r>
              <a:rPr lang="en-US" dirty="0" smtClean="0"/>
              <a:t> die </a:t>
            </a:r>
            <a:r>
              <a:rPr lang="en-US" dirty="0" err="1" smtClean="0"/>
              <a:t>Fischerei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größeren</a:t>
            </a:r>
            <a:r>
              <a:rPr lang="en-US" dirty="0" smtClean="0"/>
              <a:t> </a:t>
            </a:r>
            <a:r>
              <a:rPr lang="en-US" dirty="0" err="1" smtClean="0"/>
              <a:t>Beitrag</a:t>
            </a:r>
            <a:r>
              <a:rPr lang="en-US" dirty="0" smtClean="0"/>
              <a:t> </a:t>
            </a:r>
            <a:r>
              <a:rPr lang="en-US" dirty="0" err="1" smtClean="0"/>
              <a:t>leisten</a:t>
            </a:r>
            <a:endParaRPr lang="en-US" dirty="0"/>
          </a:p>
          <a:p>
            <a:r>
              <a:rPr lang="en-US" dirty="0" err="1" smtClean="0"/>
              <a:t>Fischstäbchen</a:t>
            </a:r>
            <a:r>
              <a:rPr lang="en-US" dirty="0" smtClean="0"/>
              <a:t> </a:t>
            </a:r>
            <a:r>
              <a:rPr lang="en-US" dirty="0" err="1" smtClean="0"/>
              <a:t>statt</a:t>
            </a:r>
            <a:r>
              <a:rPr lang="en-US" dirty="0" smtClean="0"/>
              <a:t> </a:t>
            </a:r>
            <a:r>
              <a:rPr lang="en-US" dirty="0" err="1" smtClean="0"/>
              <a:t>Fischmehl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4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Mehr</a:t>
            </a:r>
            <a:r>
              <a:rPr lang="en-US" dirty="0" smtClean="0"/>
              <a:t> in der </a:t>
            </a:r>
            <a:r>
              <a:rPr lang="en-US" dirty="0" err="1" smtClean="0"/>
              <a:t>Diskussion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Danke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4149080"/>
            <a:ext cx="4572000" cy="176663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200" dirty="0">
                <a:solidFill>
                  <a:prstClr val="black">
                    <a:tint val="75000"/>
                  </a:prstClr>
                </a:solidFill>
              </a:rPr>
              <a:t>Rainer </a:t>
            </a:r>
            <a:r>
              <a:rPr lang="en-US" sz="3200" dirty="0" err="1">
                <a:solidFill>
                  <a:prstClr val="black">
                    <a:tint val="75000"/>
                  </a:prstClr>
                </a:solidFill>
              </a:rPr>
              <a:t>Froese</a:t>
            </a:r>
            <a:endParaRPr lang="en-US" sz="3200" dirty="0">
              <a:solidFill>
                <a:prstClr val="black">
                  <a:tint val="75000"/>
                </a:prstClr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en-US" sz="3200" dirty="0">
                <a:solidFill>
                  <a:prstClr val="black">
                    <a:tint val="75000"/>
                  </a:prstClr>
                </a:solidFill>
              </a:rPr>
              <a:t>GEOMAR, Kiel</a:t>
            </a:r>
          </a:p>
          <a:p>
            <a:pPr lvl="0" algn="ctr">
              <a:spcBef>
                <a:spcPct val="20000"/>
              </a:spcBef>
            </a:pPr>
            <a:r>
              <a:rPr lang="en-US" sz="3200" dirty="0" smtClean="0">
                <a:solidFill>
                  <a:prstClr val="black">
                    <a:tint val="75000"/>
                  </a:prstClr>
                </a:solidFill>
              </a:rPr>
              <a:t>28.4.2015 </a:t>
            </a:r>
            <a:r>
              <a:rPr lang="en-US" sz="3200" dirty="0" err="1" smtClean="0">
                <a:solidFill>
                  <a:prstClr val="black">
                    <a:tint val="75000"/>
                  </a:prstClr>
                </a:solidFill>
              </a:rPr>
              <a:t>Landeshaus</a:t>
            </a:r>
            <a:r>
              <a:rPr lang="en-US" sz="3200" dirty="0" smtClean="0">
                <a:solidFill>
                  <a:prstClr val="black">
                    <a:tint val="75000"/>
                  </a:prstClr>
                </a:solidFill>
              </a:rPr>
              <a:t> Kiel</a:t>
            </a:r>
            <a:endParaRPr lang="en-US" sz="3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35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Hintergrund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Fischfänge</a:t>
            </a:r>
            <a:r>
              <a:rPr lang="en-US" dirty="0" smtClean="0"/>
              <a:t> der Welt </a:t>
            </a:r>
            <a:r>
              <a:rPr lang="en-US" dirty="0" err="1" smtClean="0"/>
              <a:t>stagnieren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etwa</a:t>
            </a:r>
            <a:r>
              <a:rPr lang="en-US" dirty="0" smtClean="0"/>
              <a:t> 80 </a:t>
            </a:r>
            <a:r>
              <a:rPr lang="en-US" dirty="0" err="1" smtClean="0"/>
              <a:t>Millionen</a:t>
            </a:r>
            <a:r>
              <a:rPr lang="en-US" dirty="0" smtClean="0"/>
              <a:t> </a:t>
            </a:r>
            <a:r>
              <a:rPr lang="en-US" dirty="0" err="1" smtClean="0"/>
              <a:t>Tonnen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globale</a:t>
            </a:r>
            <a:r>
              <a:rPr lang="en-US" dirty="0" smtClean="0"/>
              <a:t> </a:t>
            </a:r>
            <a:r>
              <a:rPr lang="en-US" dirty="0" err="1" smtClean="0"/>
              <a:t>Fischereiaufwand</a:t>
            </a:r>
            <a:r>
              <a:rPr lang="en-US" dirty="0" smtClean="0"/>
              <a:t> </a:t>
            </a:r>
            <a:r>
              <a:rPr lang="en-US" dirty="0" err="1" smtClean="0"/>
              <a:t>steigt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ufwand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gleichen</a:t>
            </a:r>
            <a:r>
              <a:rPr lang="en-US" dirty="0" smtClean="0"/>
              <a:t> Fang </a:t>
            </a:r>
            <a:r>
              <a:rPr lang="en-US" dirty="0" err="1" smtClean="0"/>
              <a:t>bedeutet</a:t>
            </a:r>
            <a:r>
              <a:rPr lang="en-US" dirty="0" smtClean="0"/>
              <a:t> </a:t>
            </a:r>
            <a:r>
              <a:rPr lang="en-US" dirty="0" err="1" smtClean="0"/>
              <a:t>weniger</a:t>
            </a:r>
            <a:r>
              <a:rPr lang="en-US" dirty="0" smtClean="0"/>
              <a:t> </a:t>
            </a:r>
            <a:r>
              <a:rPr lang="en-US" dirty="0" err="1" smtClean="0"/>
              <a:t>Fische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Wasser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2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Gemeinsame</a:t>
            </a:r>
            <a:r>
              <a:rPr lang="en-US" dirty="0" smtClean="0"/>
              <a:t> </a:t>
            </a:r>
            <a:r>
              <a:rPr lang="en-US" dirty="0" err="1" smtClean="0"/>
              <a:t>Fischereipolitik</a:t>
            </a:r>
            <a:r>
              <a:rPr lang="en-US" dirty="0" smtClean="0"/>
              <a:t> der 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Europa hat seine </a:t>
            </a:r>
            <a:r>
              <a:rPr lang="en-US" dirty="0" err="1" smtClean="0"/>
              <a:t>Fischbestände</a:t>
            </a:r>
            <a:r>
              <a:rPr lang="en-US" dirty="0" smtClean="0"/>
              <a:t> </a:t>
            </a:r>
            <a:r>
              <a:rPr lang="en-US" dirty="0" err="1" smtClean="0"/>
              <a:t>massiv</a:t>
            </a:r>
            <a:r>
              <a:rPr lang="en-US" dirty="0" smtClean="0"/>
              <a:t> </a:t>
            </a:r>
            <a:r>
              <a:rPr lang="en-US" dirty="0" err="1" smtClean="0"/>
              <a:t>überfischt</a:t>
            </a:r>
            <a:endParaRPr lang="en-US" dirty="0" smtClean="0"/>
          </a:p>
          <a:p>
            <a:r>
              <a:rPr lang="en-US" dirty="0" smtClean="0"/>
              <a:t>2013 </a:t>
            </a:r>
            <a:r>
              <a:rPr lang="en-US" dirty="0" err="1" smtClean="0"/>
              <a:t>wurde</a:t>
            </a:r>
            <a:r>
              <a:rPr lang="en-US" dirty="0" smtClean="0"/>
              <a:t> die </a:t>
            </a:r>
            <a:r>
              <a:rPr lang="en-US" dirty="0" err="1" smtClean="0"/>
              <a:t>neue</a:t>
            </a:r>
            <a:r>
              <a:rPr lang="en-US" dirty="0" smtClean="0"/>
              <a:t> GFP </a:t>
            </a:r>
            <a:r>
              <a:rPr lang="en-US" dirty="0" err="1" smtClean="0"/>
              <a:t>beschlossen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b 2015 </a:t>
            </a:r>
            <a:r>
              <a:rPr lang="en-US" dirty="0" err="1" smtClean="0"/>
              <a:t>sollen</a:t>
            </a:r>
            <a:r>
              <a:rPr lang="en-US" dirty="0" smtClean="0"/>
              <a:t>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Bestände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überfischt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(</a:t>
            </a:r>
            <a:r>
              <a:rPr lang="en-US" dirty="0" err="1" smtClean="0"/>
              <a:t>Ausnahmen</a:t>
            </a:r>
            <a:r>
              <a:rPr lang="en-US" dirty="0" smtClean="0"/>
              <a:t> </a:t>
            </a:r>
            <a:r>
              <a:rPr lang="en-US" dirty="0" err="1" smtClean="0"/>
              <a:t>bis</a:t>
            </a:r>
            <a:r>
              <a:rPr lang="en-US" dirty="0" smtClean="0"/>
              <a:t> 2020)</a:t>
            </a:r>
          </a:p>
          <a:p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Bestände</a:t>
            </a:r>
            <a:r>
              <a:rPr lang="en-US" dirty="0" smtClean="0"/>
              <a:t> </a:t>
            </a:r>
            <a:r>
              <a:rPr lang="en-US" dirty="0" err="1" smtClean="0"/>
              <a:t>sollen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Größe</a:t>
            </a:r>
            <a:r>
              <a:rPr lang="en-US" dirty="0" smtClean="0"/>
              <a:t> </a:t>
            </a:r>
            <a:r>
              <a:rPr lang="en-US" dirty="0" err="1" smtClean="0"/>
              <a:t>aufgebaut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, die den </a:t>
            </a:r>
            <a:r>
              <a:rPr lang="en-US" dirty="0" err="1" smtClean="0"/>
              <a:t>maximalen</a:t>
            </a:r>
            <a:r>
              <a:rPr lang="en-US" dirty="0" smtClean="0"/>
              <a:t> </a:t>
            </a:r>
            <a:r>
              <a:rPr lang="en-US" dirty="0" err="1" smtClean="0"/>
              <a:t>Dauerertrag</a:t>
            </a:r>
            <a:r>
              <a:rPr lang="en-US" dirty="0" smtClean="0"/>
              <a:t> </a:t>
            </a:r>
            <a:r>
              <a:rPr lang="en-US" dirty="0" err="1" smtClean="0"/>
              <a:t>liefern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endParaRPr lang="en-US" dirty="0" smtClean="0"/>
          </a:p>
          <a:p>
            <a:r>
              <a:rPr lang="en-US" dirty="0" err="1" smtClean="0"/>
              <a:t>Wissenschaftliche</a:t>
            </a:r>
            <a:r>
              <a:rPr lang="en-US" dirty="0" smtClean="0"/>
              <a:t> Fang-</a:t>
            </a:r>
            <a:r>
              <a:rPr lang="en-US" dirty="0" err="1" smtClean="0"/>
              <a:t>Empfehlungen</a:t>
            </a:r>
            <a:r>
              <a:rPr lang="en-US" dirty="0" smtClean="0"/>
              <a:t> </a:t>
            </a:r>
            <a:r>
              <a:rPr lang="en-US" dirty="0" err="1" smtClean="0"/>
              <a:t>sollen</a:t>
            </a:r>
            <a:r>
              <a:rPr lang="en-US" dirty="0" smtClean="0"/>
              <a:t> </a:t>
            </a:r>
            <a:r>
              <a:rPr lang="en-US" dirty="0" err="1" smtClean="0"/>
              <a:t>befolgt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2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 2014 </a:t>
            </a:r>
            <a:r>
              <a:rPr lang="en-US" dirty="0" err="1" smtClean="0"/>
              <a:t>haben</a:t>
            </a:r>
            <a:r>
              <a:rPr lang="en-US" dirty="0" smtClean="0"/>
              <a:t> die </a:t>
            </a:r>
            <a:r>
              <a:rPr lang="en-US" dirty="0" err="1" smtClean="0"/>
              <a:t>Agrarminister</a:t>
            </a:r>
            <a:r>
              <a:rPr lang="en-US" dirty="0" smtClean="0"/>
              <a:t> die </a:t>
            </a:r>
            <a:r>
              <a:rPr lang="en-US" dirty="0" err="1" smtClean="0"/>
              <a:t>Fangmengen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2015 </a:t>
            </a:r>
            <a:r>
              <a:rPr lang="en-US" dirty="0" err="1" smtClean="0"/>
              <a:t>beschlossen</a:t>
            </a:r>
            <a:endParaRPr lang="en-US" dirty="0" smtClean="0"/>
          </a:p>
          <a:p>
            <a:r>
              <a:rPr lang="en-US" dirty="0" err="1" smtClean="0"/>
              <a:t>Bei</a:t>
            </a:r>
            <a:r>
              <a:rPr lang="en-US" dirty="0" smtClean="0"/>
              <a:t> 2/3 der </a:t>
            </a:r>
            <a:r>
              <a:rPr lang="en-US" dirty="0" err="1" smtClean="0"/>
              <a:t>Bestände</a:t>
            </a:r>
            <a:r>
              <a:rPr lang="en-US" dirty="0" smtClean="0"/>
              <a:t> </a:t>
            </a:r>
            <a:r>
              <a:rPr lang="en-US" dirty="0" err="1" smtClean="0"/>
              <a:t>wurden</a:t>
            </a:r>
            <a:r>
              <a:rPr lang="en-US" dirty="0" smtClean="0"/>
              <a:t> die </a:t>
            </a:r>
            <a:r>
              <a:rPr lang="en-US" dirty="0" err="1" smtClean="0"/>
              <a:t>wissenschaftlichen</a:t>
            </a:r>
            <a:r>
              <a:rPr lang="en-US" dirty="0" smtClean="0"/>
              <a:t> Fang-</a:t>
            </a:r>
            <a:r>
              <a:rPr lang="en-US" dirty="0" err="1" smtClean="0"/>
              <a:t>Empfehlungen</a:t>
            </a:r>
            <a:r>
              <a:rPr lang="en-US" dirty="0" smtClean="0"/>
              <a:t> </a:t>
            </a:r>
            <a:r>
              <a:rPr lang="en-US" dirty="0" err="1" smtClean="0"/>
              <a:t>überschritten</a:t>
            </a:r>
            <a:endParaRPr lang="en-US" dirty="0" smtClean="0"/>
          </a:p>
          <a:p>
            <a:r>
              <a:rPr lang="en-US" dirty="0" err="1" smtClean="0"/>
              <a:t>Bei</a:t>
            </a:r>
            <a:r>
              <a:rPr lang="en-US" dirty="0" smtClean="0"/>
              <a:t> der </a:t>
            </a:r>
            <a:r>
              <a:rPr lang="en-US" dirty="0" err="1" smtClean="0"/>
              <a:t>Hälfte</a:t>
            </a:r>
            <a:r>
              <a:rPr lang="en-US" dirty="0" smtClean="0"/>
              <a:t> der </a:t>
            </a:r>
            <a:r>
              <a:rPr lang="en-US" dirty="0" err="1" smtClean="0"/>
              <a:t>Bestände</a:t>
            </a:r>
            <a:r>
              <a:rPr lang="en-US" dirty="0" smtClean="0"/>
              <a:t> </a:t>
            </a:r>
            <a:r>
              <a:rPr lang="en-US" dirty="0" err="1" smtClean="0"/>
              <a:t>wurden</a:t>
            </a:r>
            <a:r>
              <a:rPr lang="en-US" dirty="0" smtClean="0"/>
              <a:t> </a:t>
            </a:r>
            <a:r>
              <a:rPr lang="en-US" dirty="0" err="1" smtClean="0"/>
              <a:t>Fangmengen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der maximal </a:t>
            </a:r>
            <a:r>
              <a:rPr lang="en-US" dirty="0" err="1" smtClean="0"/>
              <a:t>nachhaltigen</a:t>
            </a:r>
            <a:r>
              <a:rPr lang="en-US" dirty="0" smtClean="0"/>
              <a:t> </a:t>
            </a:r>
            <a:r>
              <a:rPr lang="en-US" dirty="0" err="1" smtClean="0"/>
              <a:t>Menge</a:t>
            </a:r>
            <a:r>
              <a:rPr lang="en-US" dirty="0" smtClean="0"/>
              <a:t> </a:t>
            </a:r>
            <a:r>
              <a:rPr lang="en-US" dirty="0" err="1" smtClean="0"/>
              <a:t>beschlossen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45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Einige</a:t>
            </a:r>
            <a:r>
              <a:rPr lang="en-US" dirty="0" smtClean="0"/>
              <a:t> </a:t>
            </a:r>
            <a:r>
              <a:rPr lang="en-US" dirty="0" err="1" smtClean="0"/>
              <a:t>Begriffe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MSY: Maximum Sustainable Yield, der </a:t>
            </a:r>
            <a:r>
              <a:rPr lang="en-US" dirty="0" err="1" smtClean="0"/>
              <a:t>maximale</a:t>
            </a:r>
            <a:r>
              <a:rPr lang="en-US" dirty="0" smtClean="0"/>
              <a:t> </a:t>
            </a:r>
            <a:r>
              <a:rPr lang="en-US" dirty="0" err="1" smtClean="0"/>
              <a:t>Dauerertrag</a:t>
            </a:r>
            <a:r>
              <a:rPr lang="en-US" dirty="0" smtClean="0"/>
              <a:t>, den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Bestand</a:t>
            </a:r>
            <a:r>
              <a:rPr lang="en-US" dirty="0" smtClean="0"/>
              <a:t> </a:t>
            </a:r>
            <a:r>
              <a:rPr lang="en-US" dirty="0" err="1" smtClean="0"/>
              <a:t>liefern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(</a:t>
            </a:r>
            <a:r>
              <a:rPr lang="en-US" dirty="0" err="1" smtClean="0"/>
              <a:t>etwa</a:t>
            </a:r>
            <a:r>
              <a:rPr lang="en-US" dirty="0" smtClean="0"/>
              <a:t> 20%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entnommen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Fmsy</a:t>
            </a:r>
            <a:r>
              <a:rPr lang="en-US" dirty="0" smtClean="0"/>
              <a:t>: Der </a:t>
            </a:r>
            <a:r>
              <a:rPr lang="en-US" dirty="0" err="1" smtClean="0"/>
              <a:t>maximale</a:t>
            </a:r>
            <a:r>
              <a:rPr lang="en-US" dirty="0" smtClean="0"/>
              <a:t> </a:t>
            </a:r>
            <a:r>
              <a:rPr lang="en-US" dirty="0" err="1" smtClean="0"/>
              <a:t>Fischereidruck</a:t>
            </a:r>
            <a:r>
              <a:rPr lang="en-US" dirty="0" smtClean="0"/>
              <a:t>, der </a:t>
            </a:r>
            <a:r>
              <a:rPr lang="en-US" dirty="0" err="1" smtClean="0"/>
              <a:t>mit</a:t>
            </a:r>
            <a:r>
              <a:rPr lang="en-US" dirty="0" smtClean="0"/>
              <a:t> MSY </a:t>
            </a:r>
            <a:r>
              <a:rPr lang="en-US" dirty="0" err="1" smtClean="0"/>
              <a:t>kompatibel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endParaRPr lang="en-US" dirty="0" smtClean="0"/>
          </a:p>
          <a:p>
            <a:r>
              <a:rPr lang="en-US" dirty="0" err="1" smtClean="0"/>
              <a:t>Bmsy</a:t>
            </a:r>
            <a:r>
              <a:rPr lang="en-US" dirty="0" smtClean="0"/>
              <a:t>: Die </a:t>
            </a:r>
            <a:r>
              <a:rPr lang="en-US" dirty="0" err="1" smtClean="0"/>
              <a:t>kleinste</a:t>
            </a:r>
            <a:r>
              <a:rPr lang="en-US" dirty="0" smtClean="0"/>
              <a:t> </a:t>
            </a:r>
            <a:r>
              <a:rPr lang="en-US" dirty="0" err="1" smtClean="0"/>
              <a:t>Bestandsgröße</a:t>
            </a:r>
            <a:r>
              <a:rPr lang="en-US" dirty="0" smtClean="0"/>
              <a:t> (</a:t>
            </a:r>
            <a:r>
              <a:rPr lang="en-US" dirty="0" err="1" smtClean="0"/>
              <a:t>Biomasse</a:t>
            </a:r>
            <a:r>
              <a:rPr lang="en-US" dirty="0" smtClean="0"/>
              <a:t>), die den </a:t>
            </a:r>
            <a:r>
              <a:rPr lang="en-US" dirty="0" err="1" smtClean="0"/>
              <a:t>maximalen</a:t>
            </a:r>
            <a:r>
              <a:rPr lang="en-US" dirty="0" smtClean="0"/>
              <a:t> </a:t>
            </a:r>
            <a:r>
              <a:rPr lang="en-US" dirty="0" err="1" smtClean="0"/>
              <a:t>Dauerertrag</a:t>
            </a:r>
            <a:r>
              <a:rPr lang="en-US" dirty="0" smtClean="0"/>
              <a:t> </a:t>
            </a:r>
            <a:r>
              <a:rPr lang="en-US" dirty="0" err="1" smtClean="0"/>
              <a:t>liefern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Bpa</a:t>
            </a:r>
            <a:r>
              <a:rPr lang="en-US" dirty="0" smtClean="0"/>
              <a:t>: </a:t>
            </a:r>
            <a:r>
              <a:rPr lang="en-US" dirty="0" err="1" smtClean="0"/>
              <a:t>Kleinste</a:t>
            </a:r>
            <a:r>
              <a:rPr lang="en-US" dirty="0" smtClean="0"/>
              <a:t> “</a:t>
            </a:r>
            <a:r>
              <a:rPr lang="en-US" dirty="0" err="1" smtClean="0"/>
              <a:t>sichere</a:t>
            </a:r>
            <a:r>
              <a:rPr lang="en-US" dirty="0" smtClean="0"/>
              <a:t>” </a:t>
            </a:r>
            <a:r>
              <a:rPr lang="en-US" dirty="0" err="1" smtClean="0"/>
              <a:t>Bestandsgröße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47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1065342"/>
            <a:ext cx="8229600" cy="1143000"/>
          </a:xfrm>
        </p:spPr>
        <p:txBody>
          <a:bodyPr/>
          <a:lstStyle/>
          <a:p>
            <a:r>
              <a:rPr lang="en-US" dirty="0" smtClean="0"/>
              <a:t>MSY Framework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5632"/>
            <a:ext cx="7671584" cy="5630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25211" y="4653136"/>
            <a:ext cx="6192688" cy="1080120"/>
          </a:xfrm>
          <a:prstGeom prst="rect">
            <a:avLst/>
          </a:prstGeom>
          <a:solidFill>
            <a:srgbClr val="FF00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23728" y="3501008"/>
            <a:ext cx="3042825" cy="1152128"/>
          </a:xfrm>
          <a:prstGeom prst="rect">
            <a:avLst/>
          </a:prstGeom>
          <a:solidFill>
            <a:srgbClr val="FFFF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Erholungszone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3728" y="1772816"/>
            <a:ext cx="3024336" cy="1728192"/>
          </a:xfrm>
          <a:prstGeom prst="rect">
            <a:avLst/>
          </a:prstGeom>
          <a:solidFill>
            <a:srgbClr val="00B05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87945" y="1772816"/>
            <a:ext cx="3129953" cy="2880320"/>
          </a:xfrm>
          <a:prstGeom prst="rect">
            <a:avLst/>
          </a:prstGeom>
          <a:solidFill>
            <a:srgbClr val="FF00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Überfischung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2045" y="5008530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Außerhalb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sicherer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biologischer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Grenzen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53966" y="1795643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Gesunde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Bestände</a:t>
            </a:r>
            <a:endParaRPr lang="en-US" sz="2000" b="1" dirty="0" smtClean="0"/>
          </a:p>
          <a:p>
            <a:r>
              <a:rPr lang="en-US" sz="2000" b="1" dirty="0"/>
              <a:t> 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Gute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Fänge</a:t>
            </a:r>
            <a:endParaRPr lang="en-US" sz="2000" b="1" dirty="0" smtClean="0"/>
          </a:p>
          <a:p>
            <a:r>
              <a:rPr lang="en-US" sz="2000" b="1" dirty="0"/>
              <a:t> </a:t>
            </a:r>
            <a:r>
              <a:rPr lang="en-US" sz="2000" b="1" dirty="0" smtClean="0"/>
              <a:t>    </a:t>
            </a:r>
            <a:r>
              <a:rPr lang="en-US" sz="2000" b="1" dirty="0" err="1" smtClean="0"/>
              <a:t>Hoher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Gewinn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27784" y="188640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MSY  -  </a:t>
            </a:r>
            <a:r>
              <a:rPr lang="en-US" sz="4000" b="1" dirty="0" err="1" smtClean="0"/>
              <a:t>Rahmen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1393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52736"/>
          </a:xfrm>
        </p:spPr>
        <p:txBody>
          <a:bodyPr/>
          <a:lstStyle/>
          <a:p>
            <a:r>
              <a:rPr lang="en-US" dirty="0" err="1" smtClean="0"/>
              <a:t>Nordost</a:t>
            </a:r>
            <a:r>
              <a:rPr lang="en-US" dirty="0" smtClean="0"/>
              <a:t> </a:t>
            </a:r>
            <a:r>
              <a:rPr lang="en-US" dirty="0" err="1" smtClean="0"/>
              <a:t>Atlantik</a:t>
            </a:r>
            <a:r>
              <a:rPr lang="en-US" dirty="0" smtClean="0"/>
              <a:t> 2013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07" y="798990"/>
            <a:ext cx="7802517" cy="5726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69742" y="6574255"/>
            <a:ext cx="7560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Analysis of 47 stocks of the Northeast Atlantic with a Bayesian state-space production model, </a:t>
            </a:r>
            <a:r>
              <a:rPr lang="en-US" sz="1200" dirty="0" err="1">
                <a:solidFill>
                  <a:prstClr val="black"/>
                </a:solidFill>
              </a:rPr>
              <a:t>Froese</a:t>
            </a:r>
            <a:r>
              <a:rPr lang="en-US" sz="1200" dirty="0">
                <a:solidFill>
                  <a:prstClr val="black"/>
                </a:solidFill>
              </a:rPr>
              <a:t> et al., submitted</a:t>
            </a:r>
          </a:p>
        </p:txBody>
      </p:sp>
      <p:sp>
        <p:nvSpPr>
          <p:cNvPr id="5" name="Rectangle 4"/>
          <p:cNvSpPr/>
          <p:nvPr/>
        </p:nvSpPr>
        <p:spPr>
          <a:xfrm>
            <a:off x="1814945" y="4405744"/>
            <a:ext cx="6285447" cy="1111487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68044" y="1412775"/>
            <a:ext cx="3132348" cy="2999897"/>
          </a:xfrm>
          <a:prstGeom prst="rect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4945" y="3262745"/>
            <a:ext cx="3142723" cy="1136073"/>
          </a:xfrm>
          <a:prstGeom prst="rect">
            <a:avLst/>
          </a:prstGeom>
          <a:solidFill>
            <a:srgbClr val="FFFF0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4945" y="1412776"/>
            <a:ext cx="3142723" cy="1849969"/>
          </a:xfrm>
          <a:prstGeom prst="rect">
            <a:avLst/>
          </a:prstGeom>
          <a:solidFill>
            <a:srgbClr val="00B05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5575" y="927319"/>
            <a:ext cx="4684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/>
                <a:cs typeface="Arial"/>
              </a:rPr>
              <a:t>◄    </a:t>
            </a:r>
            <a:r>
              <a:rPr lang="en-US" b="1" dirty="0" err="1" smtClean="0">
                <a:solidFill>
                  <a:prstClr val="black"/>
                </a:solidFill>
              </a:rPr>
              <a:t>Ratsentscheidung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zum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erlaubten</a:t>
            </a:r>
            <a:r>
              <a:rPr lang="en-US" b="1" dirty="0" smtClean="0">
                <a:solidFill>
                  <a:prstClr val="black"/>
                </a:solidFill>
              </a:rPr>
              <a:t> Fang   </a:t>
            </a:r>
            <a:r>
              <a:rPr lang="en-US" b="1" dirty="0">
                <a:solidFill>
                  <a:prstClr val="black"/>
                </a:solidFill>
                <a:latin typeface="Arial"/>
                <a:cs typeface="Arial"/>
              </a:rPr>
              <a:t>►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-5400000">
            <a:off x="-1580739" y="3215935"/>
            <a:ext cx="4333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◄</a:t>
            </a:r>
            <a:r>
              <a:rPr lang="en-US" dirty="0">
                <a:solidFill>
                  <a:prstClr val="black"/>
                </a:solidFill>
              </a:rPr>
              <a:t>   </a:t>
            </a:r>
            <a:r>
              <a:rPr lang="en-US" b="1" dirty="0" smtClean="0">
                <a:solidFill>
                  <a:prstClr val="black"/>
                </a:solidFill>
              </a:rPr>
              <a:t>Fang </a:t>
            </a:r>
            <a:r>
              <a:rPr lang="en-US" b="1" dirty="0">
                <a:solidFill>
                  <a:prstClr val="black"/>
                </a:solidFill>
              </a:rPr>
              <a:t>&amp; 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dirty="0" err="1" smtClean="0">
                <a:solidFill>
                  <a:prstClr val="black"/>
                </a:solidFill>
              </a:rPr>
              <a:t>Fortpflanzung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&amp; </a:t>
            </a:r>
            <a:r>
              <a:rPr lang="en-US" b="1" dirty="0" err="1" smtClean="0">
                <a:solidFill>
                  <a:prstClr val="black"/>
                </a:solidFill>
              </a:rPr>
              <a:t>Wachstum</a:t>
            </a:r>
            <a:r>
              <a:rPr lang="en-US" dirty="0" smtClean="0">
                <a:solidFill>
                  <a:prstClr val="black"/>
                </a:solidFill>
              </a:rPr>
              <a:t> 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►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1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Deutsche </a:t>
            </a:r>
            <a:r>
              <a:rPr lang="en-US" dirty="0" err="1" smtClean="0"/>
              <a:t>Fischbestände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7632848" cy="5601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21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Deutsche </a:t>
            </a:r>
            <a:r>
              <a:rPr lang="en-US" dirty="0" err="1" smtClean="0"/>
              <a:t>Fischbestände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6410"/>
            <a:ext cx="7632848" cy="5601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93484" y="2276872"/>
            <a:ext cx="957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Makrele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88956" y="2821529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NS-</a:t>
            </a:r>
            <a:r>
              <a:rPr lang="en-US" dirty="0" err="1" smtClean="0"/>
              <a:t>Hering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2924944"/>
            <a:ext cx="120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OS-</a:t>
            </a:r>
            <a:r>
              <a:rPr lang="en-US" dirty="0" err="1" smtClean="0"/>
              <a:t>Sprotte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8593" y="3861048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NS-</a:t>
            </a:r>
            <a:r>
              <a:rPr lang="en-US" dirty="0" err="1" smtClean="0"/>
              <a:t>Scholle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04048" y="4581128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NS-</a:t>
            </a:r>
            <a:r>
              <a:rPr lang="en-US" dirty="0" err="1" smtClean="0"/>
              <a:t>Seelachs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68144" y="5229200"/>
            <a:ext cx="1421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OS-W </a:t>
            </a:r>
            <a:r>
              <a:rPr lang="en-US" dirty="0" err="1" smtClean="0"/>
              <a:t>Dorsch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58159" y="4775877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OS-W </a:t>
            </a:r>
            <a:r>
              <a:rPr lang="en-US" dirty="0" err="1" smtClean="0"/>
              <a:t>Hering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20718" y="4765794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Dornhai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55772" y="4157837"/>
            <a:ext cx="1075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Seezunge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72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Entwicklungszusammenarbeit konkret: Greift die  Gemeinsame Fischereipolitik der EU?</vt:lpstr>
      <vt:lpstr>Hintergrund</vt:lpstr>
      <vt:lpstr>Gemeinsame Fischereipolitik der EG</vt:lpstr>
      <vt:lpstr>Reality Check</vt:lpstr>
      <vt:lpstr>Einige Begriffe</vt:lpstr>
      <vt:lpstr>MSY Framework</vt:lpstr>
      <vt:lpstr>Nordost Atlantik 2013</vt:lpstr>
      <vt:lpstr>Deutsche Fischbestände</vt:lpstr>
      <vt:lpstr>Deutsche Fischbestände</vt:lpstr>
      <vt:lpstr>MSC zertifizierte Fischbestände</vt:lpstr>
      <vt:lpstr>Was kann Deutschland tun?</vt:lpstr>
      <vt:lpstr>Kann Fischerei die Welt ernähren?</vt:lpstr>
      <vt:lpstr>Mehr in der Diskussion  Danke</vt:lpstr>
    </vt:vector>
  </TitlesOfParts>
  <Company>GEOMAR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Greift die Gemeinsame Fischereipolitik der EU?</dc:title>
  <dc:creator>Froese, Rainer</dc:creator>
  <cp:lastModifiedBy>Froese, Rainer</cp:lastModifiedBy>
  <cp:revision>26</cp:revision>
  <dcterms:created xsi:type="dcterms:W3CDTF">2015-04-01T12:27:49Z</dcterms:created>
  <dcterms:modified xsi:type="dcterms:W3CDTF">2015-04-28T13:47:38Z</dcterms:modified>
</cp:coreProperties>
</file>