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0" r:id="rId3"/>
    <p:sldId id="300" r:id="rId4"/>
    <p:sldId id="302" r:id="rId5"/>
    <p:sldId id="301" r:id="rId6"/>
    <p:sldId id="303" r:id="rId7"/>
    <p:sldId id="304" r:id="rId8"/>
    <p:sldId id="259" r:id="rId9"/>
    <p:sldId id="299" r:id="rId10"/>
    <p:sldId id="306" r:id="rId11"/>
    <p:sldId id="260" r:id="rId12"/>
    <p:sldId id="264" r:id="rId13"/>
    <p:sldId id="292" r:id="rId14"/>
    <p:sldId id="30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84" autoAdjust="0"/>
  </p:normalViewPr>
  <p:slideViewPr>
    <p:cSldViewPr>
      <p:cViewPr varScale="1">
        <p:scale>
          <a:sx n="47" d="100"/>
          <a:sy n="47" d="100"/>
        </p:scale>
        <p:origin x="819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E5237-9A9F-4F07-87D0-E6116D4EAA2B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295C1-4308-41DB-B3D3-43B376FB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71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Pacific tuna</a:t>
            </a:r>
            <a:r>
              <a:rPr lang="en-CA" baseline="0" dirty="0" smtClean="0"/>
              <a:t> and shark stocks whose MSY was estimates using complex and data-hungry stock assessments (X-axis) and using the catch-MSY methods (from FishBase); </a:t>
            </a:r>
            <a:r>
              <a:rPr lang="en-CA" baseline="0" smtClean="0"/>
              <a:t>from Schiller and Pauly (in prep.)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295C1-4308-41DB-B3D3-43B376FBC9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27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295C1-4308-41DB-B3D3-43B376FBC9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16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295C1-4308-41DB-B3D3-43B376FBC9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0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467E-D1DD-4CBB-9832-B25E3F07499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1054-2C80-4019-9B8F-70978B0E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0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467E-D1DD-4CBB-9832-B25E3F07499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1054-2C80-4019-9B8F-70978B0E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5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467E-D1DD-4CBB-9832-B25E3F07499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1054-2C80-4019-9B8F-70978B0E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9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467E-D1DD-4CBB-9832-B25E3F07499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1054-2C80-4019-9B8F-70978B0E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2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467E-D1DD-4CBB-9832-B25E3F07499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1054-2C80-4019-9B8F-70978B0E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7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467E-D1DD-4CBB-9832-B25E3F07499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1054-2C80-4019-9B8F-70978B0E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2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467E-D1DD-4CBB-9832-B25E3F07499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1054-2C80-4019-9B8F-70978B0E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6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467E-D1DD-4CBB-9832-B25E3F07499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1054-2C80-4019-9B8F-70978B0E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3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467E-D1DD-4CBB-9832-B25E3F07499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1054-2C80-4019-9B8F-70978B0E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2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467E-D1DD-4CBB-9832-B25E3F07499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1054-2C80-4019-9B8F-70978B0E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467E-D1DD-4CBB-9832-B25E3F07499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1054-2C80-4019-9B8F-70978B0E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5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4467E-D1DD-4CBB-9832-B25E3F07499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E1054-2C80-4019-9B8F-70978B0E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9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Overfishing the Unknowns:</a:t>
            </a:r>
            <a:br>
              <a:rPr lang="en-US" dirty="0" smtClean="0"/>
            </a:br>
            <a:r>
              <a:rPr lang="en-US" dirty="0" smtClean="0"/>
              <a:t>How Science Can Help</a:t>
            </a:r>
            <a:br>
              <a:rPr lang="en-US" dirty="0" smtClean="0"/>
            </a:br>
            <a:r>
              <a:rPr lang="en-US" dirty="0" smtClean="0"/>
              <a:t>Managing Data-poor Fish Stocks</a:t>
            </a:r>
            <a:endParaRPr lang="en-US" i="1" baseline="-2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552728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Rainer </a:t>
            </a:r>
            <a:r>
              <a:rPr lang="en-US" dirty="0" smtClean="0"/>
              <a:t>Froese</a:t>
            </a:r>
            <a:endParaRPr lang="en-US" dirty="0" smtClean="0"/>
          </a:p>
          <a:p>
            <a:r>
              <a:rPr lang="en-US" dirty="0" smtClean="0"/>
              <a:t>HOSST-TOSST Seminar 07 April 2016</a:t>
            </a:r>
          </a:p>
          <a:p>
            <a:r>
              <a:rPr lang="en-US" dirty="0" smtClean="0"/>
              <a:t>GEOMAR</a:t>
            </a:r>
            <a:r>
              <a:rPr lang="en-US" dirty="0"/>
              <a:t>, </a:t>
            </a:r>
            <a:r>
              <a:rPr lang="en-US" dirty="0" smtClean="0"/>
              <a:t>Kiel, Germany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97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From</a:t>
            </a:r>
            <a:r>
              <a:rPr lang="de-DE" dirty="0" smtClean="0"/>
              <a:t> Catch-MSY </a:t>
            </a:r>
            <a:r>
              <a:rPr lang="de-DE" dirty="0" err="1" smtClean="0"/>
              <a:t>to</a:t>
            </a:r>
            <a:r>
              <a:rPr lang="de-DE" dirty="0" smtClean="0"/>
              <a:t> CMSY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Catch-MSY </a:t>
            </a:r>
            <a:r>
              <a:rPr lang="de-DE" dirty="0" err="1" smtClean="0"/>
              <a:t>method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Martell</a:t>
            </a:r>
            <a:r>
              <a:rPr lang="de-DE" dirty="0" smtClean="0"/>
              <a:t> &amp; </a:t>
            </a:r>
            <a:r>
              <a:rPr lang="de-DE" dirty="0" err="1" smtClean="0"/>
              <a:t>Froese</a:t>
            </a:r>
            <a:r>
              <a:rPr lang="de-DE" dirty="0" smtClean="0"/>
              <a:t> (2013) </a:t>
            </a:r>
            <a:r>
              <a:rPr lang="de-DE" dirty="0" err="1" smtClean="0"/>
              <a:t>provides</a:t>
            </a:r>
            <a:r>
              <a:rPr lang="de-DE" dirty="0" smtClean="0"/>
              <a:t> robust </a:t>
            </a:r>
            <a:r>
              <a:rPr lang="de-DE" dirty="0" err="1" smtClean="0"/>
              <a:t>estimates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MSY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method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developed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(</a:t>
            </a:r>
            <a:r>
              <a:rPr lang="de-DE" dirty="0" err="1" smtClean="0"/>
              <a:t>called</a:t>
            </a:r>
            <a:r>
              <a:rPr lang="de-DE" dirty="0" smtClean="0"/>
              <a:t> CMSY)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provides</a:t>
            </a:r>
            <a:r>
              <a:rPr lang="de-DE" dirty="0" smtClean="0"/>
              <a:t> in </a:t>
            </a:r>
            <a:r>
              <a:rPr lang="de-DE" dirty="0" err="1" smtClean="0"/>
              <a:t>addition</a:t>
            </a:r>
            <a:r>
              <a:rPr lang="de-DE" dirty="0" smtClean="0"/>
              <a:t> </a:t>
            </a:r>
            <a:r>
              <a:rPr lang="de-DE" dirty="0" err="1" smtClean="0"/>
              <a:t>estimates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i="1" dirty="0" err="1" smtClean="0"/>
              <a:t>F</a:t>
            </a:r>
            <a:r>
              <a:rPr lang="de-DE" i="1" baseline="-25000" dirty="0" err="1" smtClean="0"/>
              <a:t>msy</a:t>
            </a:r>
            <a:r>
              <a:rPr lang="de-DE" dirty="0" smtClean="0"/>
              <a:t>, </a:t>
            </a:r>
            <a:r>
              <a:rPr lang="de-DE" i="1" dirty="0" err="1" smtClean="0"/>
              <a:t>B</a:t>
            </a:r>
            <a:r>
              <a:rPr lang="de-DE" i="1" baseline="-25000" dirty="0" err="1" smtClean="0"/>
              <a:t>msy</a:t>
            </a:r>
            <a:r>
              <a:rPr lang="de-DE" dirty="0" smtClean="0"/>
              <a:t>, </a:t>
            </a:r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biomass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exploitation</a:t>
            </a:r>
            <a:r>
              <a:rPr lang="de-DE" dirty="0" smtClean="0"/>
              <a:t> rate (</a:t>
            </a:r>
            <a:r>
              <a:rPr lang="de-DE" dirty="0" err="1" smtClean="0"/>
              <a:t>Froese</a:t>
            </a:r>
            <a:r>
              <a:rPr lang="de-DE" dirty="0" smtClean="0"/>
              <a:t> et al., </a:t>
            </a:r>
            <a:r>
              <a:rPr lang="de-DE" dirty="0" err="1" smtClean="0"/>
              <a:t>submitted</a:t>
            </a:r>
            <a:r>
              <a:rPr lang="de-DE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7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CMSY Simulation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3835" y="6309320"/>
            <a:ext cx="8136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Simulated high to low biomass, for a species with </a:t>
            </a:r>
            <a:r>
              <a:rPr lang="en-US" dirty="0" smtClean="0"/>
              <a:t>high resilience. Green = simulated, </a:t>
            </a:r>
          </a:p>
          <a:p>
            <a:r>
              <a:rPr lang="en-US" dirty="0" smtClean="0"/>
              <a:t>red </a:t>
            </a:r>
            <a:r>
              <a:rPr lang="en-US" dirty="0"/>
              <a:t>= BSM full assessment, </a:t>
            </a:r>
            <a:r>
              <a:rPr lang="en-US" dirty="0" smtClean="0"/>
              <a:t>blue = CMSY assessment.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71" y="1052736"/>
            <a:ext cx="8299629" cy="533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65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424" y="0"/>
            <a:ext cx="8229600" cy="1143000"/>
          </a:xfrm>
        </p:spPr>
        <p:txBody>
          <a:bodyPr/>
          <a:lstStyle/>
          <a:p>
            <a:r>
              <a:rPr lang="en-US" dirty="0" smtClean="0"/>
              <a:t>CMSY Evaluation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5551" y="6246019"/>
            <a:ext cx="5880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Evaluation testing against full assessment data for </a:t>
            </a:r>
            <a:r>
              <a:rPr lang="en-US" dirty="0" smtClean="0"/>
              <a:t>Arctic cod.</a:t>
            </a:r>
          </a:p>
          <a:p>
            <a:r>
              <a:rPr lang="de-DE" dirty="0" err="1" smtClean="0"/>
              <a:t>Red</a:t>
            </a:r>
            <a:r>
              <a:rPr lang="de-DE" dirty="0" smtClean="0"/>
              <a:t> = BSM </a:t>
            </a: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assessment</a:t>
            </a:r>
            <a:r>
              <a:rPr lang="de-DE" dirty="0" smtClean="0"/>
              <a:t>, </a:t>
            </a:r>
            <a:r>
              <a:rPr lang="de-DE" dirty="0" err="1" smtClean="0"/>
              <a:t>blue</a:t>
            </a:r>
            <a:r>
              <a:rPr lang="de-DE" dirty="0" smtClean="0"/>
              <a:t> = CMSY </a:t>
            </a:r>
            <a:r>
              <a:rPr lang="de-DE" dirty="0" err="1" smtClean="0"/>
              <a:t>assessment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36712"/>
            <a:ext cx="8640960" cy="540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4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90" y="16288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Requires: catch or landings, resilience (e.g. from 	</a:t>
            </a:r>
            <a:r>
              <a:rPr lang="en-US" dirty="0" err="1" smtClean="0"/>
              <a:t>FishBase</a:t>
            </a:r>
            <a:r>
              <a:rPr lang="en-US" dirty="0" smtClean="0"/>
              <a:t>), broad stock status (good or bad)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Predicts: </a:t>
            </a:r>
            <a:r>
              <a:rPr lang="en-US" i="1" dirty="0" smtClean="0"/>
              <a:t>MSY</a:t>
            </a:r>
            <a:r>
              <a:rPr lang="en-US" dirty="0" smtClean="0"/>
              <a:t>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msy</a:t>
            </a:r>
            <a:r>
              <a:rPr lang="en-US" dirty="0" smtClean="0"/>
              <a:t>,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, current biomass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smtClean="0"/>
              <a:t>	exploitation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Performance</a:t>
            </a:r>
            <a:r>
              <a:rPr lang="en-US" dirty="0" smtClean="0"/>
              <a:t>: results compare well with those from 	traditional, data-hungry stock assessments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6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CMSY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an </a:t>
            </a:r>
            <a:r>
              <a:rPr lang="de-DE" dirty="0" err="1" smtClean="0"/>
              <a:t>upcoming</a:t>
            </a:r>
            <a:r>
              <a:rPr lang="de-DE" dirty="0" smtClean="0"/>
              <a:t> </a:t>
            </a:r>
            <a:r>
              <a:rPr lang="de-DE" dirty="0" err="1" smtClean="0"/>
              <a:t>workshop</a:t>
            </a:r>
            <a:r>
              <a:rPr lang="de-DE" dirty="0" smtClean="0"/>
              <a:t>, CMSY </a:t>
            </a:r>
            <a:r>
              <a:rPr lang="de-DE" dirty="0" err="1" smtClean="0"/>
              <a:t>and</a:t>
            </a:r>
            <a:r>
              <a:rPr lang="de-DE" dirty="0" smtClean="0"/>
              <a:t> BSM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applied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European </a:t>
            </a:r>
            <a:r>
              <a:rPr lang="de-DE" dirty="0" err="1" smtClean="0"/>
              <a:t>stocks</a:t>
            </a:r>
            <a:r>
              <a:rPr lang="de-DE" dirty="0" smtClean="0"/>
              <a:t>,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Mediterranean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Black </a:t>
            </a:r>
            <a:r>
              <a:rPr lang="de-DE" dirty="0" err="1" smtClean="0"/>
              <a:t>Sea</a:t>
            </a:r>
            <a:endParaRPr lang="de-DE" dirty="0" smtClean="0"/>
          </a:p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stocks</a:t>
            </a:r>
            <a:r>
              <a:rPr lang="de-DE" dirty="0" smtClean="0"/>
              <a:t>, </a:t>
            </a:r>
            <a:r>
              <a:rPr lang="de-DE" dirty="0" err="1" smtClean="0"/>
              <a:t>this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assessment</a:t>
            </a:r>
            <a:r>
              <a:rPr lang="de-DE" dirty="0" smtClean="0"/>
              <a:t> in an </a:t>
            </a:r>
            <a:r>
              <a:rPr lang="de-DE" i="1" dirty="0" smtClean="0"/>
              <a:t>MSY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endParaRPr lang="de-DE" dirty="0" smtClean="0"/>
          </a:p>
          <a:p>
            <a:r>
              <a:rPr lang="de-DE" dirty="0" err="1" smtClean="0"/>
              <a:t>It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comprehensive</a:t>
            </a:r>
            <a:r>
              <a:rPr lang="de-DE" dirty="0" smtClean="0"/>
              <a:t> </a:t>
            </a:r>
            <a:r>
              <a:rPr lang="de-DE" dirty="0" err="1" smtClean="0"/>
              <a:t>assessment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biomass</a:t>
            </a:r>
            <a:r>
              <a:rPr lang="de-DE" dirty="0" smtClean="0"/>
              <a:t>, stock </a:t>
            </a:r>
            <a:r>
              <a:rPr lang="de-DE" dirty="0" err="1" smtClean="0"/>
              <a:t>status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exploitation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err="1" smtClean="0"/>
              <a:t>commercial</a:t>
            </a:r>
            <a:r>
              <a:rPr lang="de-DE" dirty="0" smtClean="0"/>
              <a:t> </a:t>
            </a:r>
            <a:r>
              <a:rPr lang="de-DE" dirty="0" err="1" smtClean="0"/>
              <a:t>stocks</a:t>
            </a:r>
            <a:r>
              <a:rPr lang="de-DE" dirty="0" smtClean="0"/>
              <a:t> in European </a:t>
            </a:r>
            <a:r>
              <a:rPr lang="de-DE" dirty="0" err="1" smtClean="0"/>
              <a:t>waters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2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Globally, about ¾ of exploited fish stocks are </a:t>
            </a:r>
            <a:r>
              <a:rPr lang="en-US" dirty="0" smtClean="0"/>
              <a:t>“data-poor”, </a:t>
            </a:r>
            <a:r>
              <a:rPr lang="en-US" dirty="0" smtClean="0"/>
              <a:t>i.e., stock status is unknown </a:t>
            </a:r>
          </a:p>
          <a:p>
            <a:r>
              <a:rPr lang="en-US" dirty="0" smtClean="0"/>
              <a:t>This is also true for developed areas, such as Europe or </a:t>
            </a:r>
            <a:r>
              <a:rPr lang="en-US" dirty="0" smtClean="0"/>
              <a:t>North America</a:t>
            </a:r>
            <a:endParaRPr lang="en-US" dirty="0" smtClean="0"/>
          </a:p>
          <a:p>
            <a:r>
              <a:rPr lang="en-US" dirty="0"/>
              <a:t>Combining catch data </a:t>
            </a:r>
            <a:r>
              <a:rPr lang="en-US" dirty="0" smtClean="0"/>
              <a:t>with general knowledge and heavy computing can provide reasonable proxies for stock assessment and fisheries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67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Background: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Fisheries</a:t>
            </a:r>
            <a:r>
              <a:rPr lang="de-DE" dirty="0" smtClean="0"/>
              <a:t>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7992888" cy="4525963"/>
          </a:xfrm>
        </p:spPr>
        <p:txBody>
          <a:bodyPr>
            <a:normAutofit fontScale="92500" lnSpcReduction="20000"/>
          </a:bodyPr>
          <a:lstStyle/>
          <a:p>
            <a:r>
              <a:rPr lang="de-DE" b="1" i="1" dirty="0" smtClean="0"/>
              <a:t>MSY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maximum</a:t>
            </a:r>
            <a:r>
              <a:rPr lang="de-DE" dirty="0" smtClean="0"/>
              <a:t> </a:t>
            </a:r>
            <a:r>
              <a:rPr lang="de-DE" dirty="0" err="1" smtClean="0"/>
              <a:t>sustainable</a:t>
            </a:r>
            <a:r>
              <a:rPr lang="de-DE" dirty="0" smtClean="0"/>
              <a:t> </a:t>
            </a:r>
            <a:r>
              <a:rPr lang="de-DE" dirty="0" err="1" smtClean="0"/>
              <a:t>yield</a:t>
            </a:r>
            <a:r>
              <a:rPr lang="de-DE" dirty="0" smtClean="0"/>
              <a:t> (catch) </a:t>
            </a:r>
            <a:r>
              <a:rPr lang="de-DE" dirty="0" err="1" smtClean="0"/>
              <a:t>that</a:t>
            </a:r>
            <a:r>
              <a:rPr lang="de-DE" dirty="0" smtClean="0"/>
              <a:t> a </a:t>
            </a:r>
            <a:r>
              <a:rPr lang="de-DE" dirty="0" err="1" smtClean="0"/>
              <a:t>fish</a:t>
            </a:r>
            <a:r>
              <a:rPr lang="de-DE" dirty="0" smtClean="0"/>
              <a:t> stock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endParaRPr lang="de-DE" dirty="0" smtClean="0"/>
          </a:p>
          <a:p>
            <a:r>
              <a:rPr lang="de-DE" dirty="0" err="1" smtClean="0"/>
              <a:t>Biomass</a:t>
            </a:r>
            <a:r>
              <a:rPr lang="de-DE" dirty="0" smtClean="0"/>
              <a:t> (</a:t>
            </a:r>
            <a:r>
              <a:rPr lang="de-DE" b="1" i="1" dirty="0" smtClean="0"/>
              <a:t>B</a:t>
            </a:r>
            <a:r>
              <a:rPr lang="de-DE" dirty="0" smtClean="0"/>
              <a:t>)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weight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fish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water</a:t>
            </a:r>
            <a:endParaRPr lang="de-DE" dirty="0" smtClean="0"/>
          </a:p>
          <a:p>
            <a:r>
              <a:rPr lang="de-DE" b="1" i="1" dirty="0" err="1" smtClean="0"/>
              <a:t>B</a:t>
            </a:r>
            <a:r>
              <a:rPr lang="de-DE" b="1" i="1" baseline="-25000" dirty="0" err="1" smtClean="0"/>
              <a:t>msy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smallest</a:t>
            </a:r>
            <a:r>
              <a:rPr lang="de-DE" dirty="0" smtClean="0"/>
              <a:t> </a:t>
            </a:r>
            <a:r>
              <a:rPr lang="de-DE" dirty="0" err="1" smtClean="0"/>
              <a:t>biomass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still </a:t>
            </a:r>
            <a:r>
              <a:rPr lang="de-DE" dirty="0" err="1" smtClean="0"/>
              <a:t>produce</a:t>
            </a:r>
            <a:r>
              <a:rPr lang="de-DE" dirty="0" smtClean="0"/>
              <a:t> </a:t>
            </a:r>
            <a:r>
              <a:rPr lang="de-DE" i="1" dirty="0" smtClean="0"/>
              <a:t>MSY</a:t>
            </a:r>
            <a:r>
              <a:rPr lang="de-DE" dirty="0" smtClean="0"/>
              <a:t> </a:t>
            </a:r>
          </a:p>
          <a:p>
            <a:r>
              <a:rPr lang="de-DE" b="1" i="1" dirty="0" smtClean="0"/>
              <a:t>F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fishing</a:t>
            </a:r>
            <a:r>
              <a:rPr lang="de-DE" dirty="0" smtClean="0"/>
              <a:t> </a:t>
            </a:r>
            <a:r>
              <a:rPr lang="de-DE" dirty="0" err="1" smtClean="0"/>
              <a:t>mortality</a:t>
            </a:r>
            <a:r>
              <a:rPr lang="de-DE" dirty="0" smtClean="0"/>
              <a:t> rate,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fraction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biomass</a:t>
            </a:r>
            <a:r>
              <a:rPr lang="de-DE" dirty="0" smtClean="0"/>
              <a:t> </a:t>
            </a:r>
            <a:r>
              <a:rPr lang="de-DE" dirty="0" err="1" smtClean="0"/>
              <a:t>killed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fishing</a:t>
            </a:r>
            <a:endParaRPr lang="de-DE" dirty="0" smtClean="0"/>
          </a:p>
          <a:p>
            <a:r>
              <a:rPr lang="de-DE" b="1" i="1" dirty="0" err="1" smtClean="0"/>
              <a:t>F</a:t>
            </a:r>
            <a:r>
              <a:rPr lang="de-DE" b="1" i="1" baseline="-25000" dirty="0" err="1" smtClean="0"/>
              <a:t>msy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i="1" dirty="0" smtClean="0"/>
              <a:t>F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will </a:t>
            </a:r>
            <a:r>
              <a:rPr lang="de-DE" dirty="0" err="1" smtClean="0"/>
              <a:t>eventually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r>
              <a:rPr lang="de-DE" dirty="0" smtClean="0"/>
              <a:t> in </a:t>
            </a:r>
            <a:r>
              <a:rPr lang="de-DE" i="1" dirty="0" err="1" smtClean="0"/>
              <a:t>B</a:t>
            </a:r>
            <a:r>
              <a:rPr lang="de-DE" i="1" baseline="-25000" dirty="0" err="1" smtClean="0"/>
              <a:t>msy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i="1" dirty="0" smtClean="0"/>
              <a:t>MSY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0648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Background: </a:t>
            </a:r>
            <a:r>
              <a:rPr lang="de-DE" dirty="0" err="1" smtClean="0"/>
              <a:t>Some</a:t>
            </a:r>
            <a:r>
              <a:rPr lang="de-DE" dirty="0" smtClean="0"/>
              <a:t> Population Dynamics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i="1" dirty="0" smtClean="0"/>
              <a:t>r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maximum</a:t>
            </a:r>
            <a:r>
              <a:rPr lang="de-DE" dirty="0" smtClean="0"/>
              <a:t> </a:t>
            </a:r>
            <a:r>
              <a:rPr lang="de-DE" dirty="0" err="1" smtClean="0"/>
              <a:t>intrinsic</a:t>
            </a:r>
            <a:r>
              <a:rPr lang="de-DE" dirty="0" smtClean="0"/>
              <a:t> rate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population</a:t>
            </a:r>
            <a:r>
              <a:rPr lang="de-DE" dirty="0" smtClean="0"/>
              <a:t> </a:t>
            </a:r>
            <a:r>
              <a:rPr lang="de-DE" dirty="0" err="1" smtClean="0"/>
              <a:t>increase</a:t>
            </a:r>
            <a:r>
              <a:rPr lang="de-DE" dirty="0" smtClean="0"/>
              <a:t> at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population</a:t>
            </a:r>
            <a:r>
              <a:rPr lang="de-DE" dirty="0" smtClean="0"/>
              <a:t> </a:t>
            </a:r>
            <a:r>
              <a:rPr lang="de-DE" dirty="0" err="1" smtClean="0"/>
              <a:t>sizes</a:t>
            </a:r>
            <a:endParaRPr lang="de-DE" dirty="0" smtClean="0"/>
          </a:p>
          <a:p>
            <a:r>
              <a:rPr lang="de-DE" b="1" i="1" dirty="0" smtClean="0"/>
              <a:t>k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maximum</a:t>
            </a:r>
            <a:r>
              <a:rPr lang="de-DE" dirty="0" smtClean="0"/>
              <a:t> </a:t>
            </a:r>
            <a:r>
              <a:rPr lang="de-DE" dirty="0" err="1" smtClean="0"/>
              <a:t>population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carrying</a:t>
            </a:r>
            <a:r>
              <a:rPr lang="de-DE" dirty="0" smtClean="0"/>
              <a:t> </a:t>
            </a:r>
            <a:r>
              <a:rPr lang="de-DE" dirty="0" err="1" smtClean="0"/>
              <a:t>capacity</a:t>
            </a:r>
            <a:r>
              <a:rPr lang="de-DE" dirty="0" smtClean="0"/>
              <a:t>,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population</a:t>
            </a:r>
            <a:r>
              <a:rPr lang="de-DE" dirty="0" smtClean="0"/>
              <a:t> </a:t>
            </a:r>
            <a:r>
              <a:rPr lang="de-DE" dirty="0" err="1" smtClean="0"/>
              <a:t>growth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zero</a:t>
            </a:r>
            <a:endParaRPr lang="de-DE" dirty="0" smtClean="0"/>
          </a:p>
          <a:p>
            <a:r>
              <a:rPr lang="de-DE" dirty="0" smtClean="0"/>
              <a:t>Absolute </a:t>
            </a:r>
            <a:r>
              <a:rPr lang="de-DE" dirty="0" err="1" smtClean="0"/>
              <a:t>population</a:t>
            </a:r>
            <a:r>
              <a:rPr lang="de-DE" dirty="0" smtClean="0"/>
              <a:t> </a:t>
            </a:r>
            <a:r>
              <a:rPr lang="de-DE" dirty="0" err="1" smtClean="0"/>
              <a:t>growth</a:t>
            </a:r>
            <a:r>
              <a:rPr lang="de-DE" dirty="0" smtClean="0"/>
              <a:t> in </a:t>
            </a:r>
            <a:r>
              <a:rPr lang="de-DE" dirty="0" err="1" smtClean="0"/>
              <a:t>numbers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biomass</a:t>
            </a:r>
            <a:r>
              <a:rPr lang="de-DE" dirty="0" smtClean="0"/>
              <a:t> (</a:t>
            </a:r>
            <a:r>
              <a:rPr lang="de-DE" i="1" dirty="0" smtClean="0"/>
              <a:t>Y</a:t>
            </a:r>
            <a:r>
              <a:rPr lang="de-DE" dirty="0" smtClean="0"/>
              <a:t> = </a:t>
            </a:r>
            <a:r>
              <a:rPr lang="de-DE" dirty="0" err="1" smtClean="0"/>
              <a:t>surplus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r>
              <a:rPr lang="de-DE" dirty="0" smtClean="0"/>
              <a:t>)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highest</a:t>
            </a:r>
            <a:r>
              <a:rPr lang="de-DE" dirty="0" smtClean="0"/>
              <a:t> at </a:t>
            </a:r>
            <a:r>
              <a:rPr lang="de-DE" dirty="0" err="1" smtClean="0"/>
              <a:t>about</a:t>
            </a:r>
            <a:r>
              <a:rPr lang="de-DE" dirty="0" smtClean="0"/>
              <a:t> ½ </a:t>
            </a:r>
            <a:r>
              <a:rPr lang="de-DE" i="1" dirty="0" smtClean="0"/>
              <a:t>k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½ </a:t>
            </a:r>
            <a:r>
              <a:rPr lang="de-DE" i="1" dirty="0" smtClean="0"/>
              <a:t>r</a:t>
            </a:r>
            <a:r>
              <a:rPr lang="de-DE" dirty="0" smtClean="0"/>
              <a:t> </a:t>
            </a:r>
          </a:p>
          <a:p>
            <a:r>
              <a:rPr lang="de-DE" b="1" i="1" dirty="0" smtClean="0"/>
              <a:t>MSY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obtained</a:t>
            </a:r>
            <a:r>
              <a:rPr lang="de-DE" dirty="0" smtClean="0"/>
              <a:t> at </a:t>
            </a:r>
            <a:r>
              <a:rPr lang="de-DE" b="1" i="1" dirty="0" err="1" smtClean="0"/>
              <a:t>B</a:t>
            </a:r>
            <a:r>
              <a:rPr lang="de-DE" b="1" i="1" baseline="-25000" dirty="0" err="1" smtClean="0"/>
              <a:t>msy</a:t>
            </a:r>
            <a:r>
              <a:rPr lang="de-DE" dirty="0" smtClean="0"/>
              <a:t> = ½ </a:t>
            </a:r>
            <a:r>
              <a:rPr lang="de-DE" i="1" dirty="0" smtClean="0"/>
              <a:t>k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fishing</a:t>
            </a:r>
            <a:r>
              <a:rPr lang="de-DE" dirty="0" smtClean="0"/>
              <a:t> </a:t>
            </a:r>
            <a:r>
              <a:rPr lang="de-DE" dirty="0" err="1" smtClean="0"/>
              <a:t>mortality</a:t>
            </a:r>
            <a:r>
              <a:rPr lang="de-DE" dirty="0" smtClean="0"/>
              <a:t> </a:t>
            </a:r>
            <a:r>
              <a:rPr lang="de-DE" b="1" i="1" dirty="0" err="1" smtClean="0"/>
              <a:t>F</a:t>
            </a:r>
            <a:r>
              <a:rPr lang="de-DE" b="1" i="1" baseline="-25000" dirty="0" err="1" smtClean="0"/>
              <a:t>msy</a:t>
            </a:r>
            <a:r>
              <a:rPr lang="de-DE" dirty="0" smtClean="0"/>
              <a:t> = ½ </a:t>
            </a:r>
            <a:r>
              <a:rPr lang="de-DE" b="1" i="1" dirty="0" smtClean="0"/>
              <a:t>r</a:t>
            </a:r>
            <a:r>
              <a:rPr lang="de-DE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87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9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Relation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Biomass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Yield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388141"/>
            <a:ext cx="9119162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4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Data-</a:t>
            </a:r>
            <a:r>
              <a:rPr lang="de-DE" dirty="0" err="1" smtClean="0"/>
              <a:t>rich</a:t>
            </a:r>
            <a:r>
              <a:rPr lang="de-DE" dirty="0" smtClean="0"/>
              <a:t> Stock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In </a:t>
            </a:r>
            <a:r>
              <a:rPr lang="de-DE" dirty="0" err="1" smtClean="0"/>
              <a:t>data-rich</a:t>
            </a:r>
            <a:r>
              <a:rPr lang="de-DE" dirty="0" smtClean="0"/>
              <a:t> stock </a:t>
            </a:r>
            <a:r>
              <a:rPr lang="de-DE" dirty="0" err="1" smtClean="0"/>
              <a:t>assessments</a:t>
            </a:r>
            <a:r>
              <a:rPr lang="de-DE" dirty="0" smtClean="0"/>
              <a:t>, </a:t>
            </a:r>
            <a:r>
              <a:rPr lang="de-DE" dirty="0" err="1" smtClean="0"/>
              <a:t>commercial</a:t>
            </a:r>
            <a:r>
              <a:rPr lang="de-DE" dirty="0" smtClean="0"/>
              <a:t> </a:t>
            </a:r>
            <a:r>
              <a:rPr lang="de-DE" dirty="0" err="1" smtClean="0"/>
              <a:t>catches</a:t>
            </a:r>
            <a:r>
              <a:rPr lang="de-DE" dirty="0" smtClean="0"/>
              <a:t>, </a:t>
            </a:r>
            <a:r>
              <a:rPr lang="de-DE" dirty="0" err="1" smtClean="0"/>
              <a:t>abundance</a:t>
            </a:r>
            <a:r>
              <a:rPr lang="de-DE" dirty="0" smtClean="0"/>
              <a:t> </a:t>
            </a:r>
            <a:r>
              <a:rPr lang="de-DE" dirty="0" err="1" smtClean="0"/>
              <a:t>estimates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surveys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on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numbers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age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combined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estimate</a:t>
            </a:r>
            <a:r>
              <a:rPr lang="de-DE" dirty="0" smtClean="0"/>
              <a:t> </a:t>
            </a:r>
            <a:r>
              <a:rPr lang="de-DE" dirty="0" err="1" smtClean="0"/>
              <a:t>biomass</a:t>
            </a:r>
            <a:r>
              <a:rPr lang="de-DE" dirty="0" smtClean="0"/>
              <a:t> (</a:t>
            </a:r>
            <a:r>
              <a:rPr lang="de-DE" i="1" dirty="0" smtClean="0"/>
              <a:t>B</a:t>
            </a:r>
            <a:r>
              <a:rPr lang="de-DE" dirty="0" smtClean="0"/>
              <a:t>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fishing</a:t>
            </a:r>
            <a:r>
              <a:rPr lang="de-DE" dirty="0" smtClean="0"/>
              <a:t> </a:t>
            </a:r>
            <a:r>
              <a:rPr lang="de-DE" dirty="0" err="1" smtClean="0"/>
              <a:t>mortality</a:t>
            </a:r>
            <a:r>
              <a:rPr lang="de-DE" dirty="0" smtClean="0"/>
              <a:t> (</a:t>
            </a:r>
            <a:r>
              <a:rPr lang="de-DE" i="1" dirty="0" smtClean="0"/>
              <a:t>F</a:t>
            </a:r>
            <a:r>
              <a:rPr lang="de-DE" dirty="0" smtClean="0"/>
              <a:t>). </a:t>
            </a:r>
          </a:p>
          <a:p>
            <a:r>
              <a:rPr lang="de-DE" dirty="0" err="1" smtClean="0"/>
              <a:t>With</a:t>
            </a:r>
            <a:r>
              <a:rPr lang="de-DE" dirty="0" smtClean="0"/>
              <a:t> additional </a:t>
            </a:r>
            <a:r>
              <a:rPr lang="de-DE" dirty="0" err="1" smtClean="0"/>
              <a:t>estimates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natural</a:t>
            </a:r>
            <a:r>
              <a:rPr lang="de-DE" dirty="0" smtClean="0"/>
              <a:t> </a:t>
            </a:r>
            <a:r>
              <a:rPr lang="de-DE" dirty="0" err="1" smtClean="0"/>
              <a:t>mortality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relation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biomass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parents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recruitment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references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r>
              <a:rPr lang="de-DE" dirty="0" smtClean="0"/>
              <a:t> </a:t>
            </a:r>
            <a:r>
              <a:rPr lang="de-DE" i="1" dirty="0" err="1" smtClean="0"/>
              <a:t>B</a:t>
            </a:r>
            <a:r>
              <a:rPr lang="de-DE" i="1" baseline="-25000" dirty="0" err="1" smtClean="0"/>
              <a:t>msy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i="1" dirty="0" err="1" smtClean="0"/>
              <a:t>F</a:t>
            </a:r>
            <a:r>
              <a:rPr lang="de-DE" i="1" baseline="-25000" dirty="0" err="1" smtClean="0"/>
              <a:t>msy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derived</a:t>
            </a:r>
            <a:r>
              <a:rPr lang="de-D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4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New Approach </a:t>
            </a:r>
            <a:r>
              <a:rPr lang="de-DE" dirty="0" err="1" smtClean="0"/>
              <a:t>to</a:t>
            </a:r>
            <a:r>
              <a:rPr lang="de-DE" dirty="0" smtClean="0"/>
              <a:t> Data-</a:t>
            </a:r>
            <a:r>
              <a:rPr lang="de-DE" dirty="0" err="1" smtClean="0"/>
              <a:t>poor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Stock Assessments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de-DE" dirty="0" smtClean="0"/>
              <a:t>In </a:t>
            </a:r>
            <a:r>
              <a:rPr lang="de-DE" dirty="0" err="1" smtClean="0"/>
              <a:t>data-poor</a:t>
            </a:r>
            <a:r>
              <a:rPr lang="de-DE" dirty="0" smtClean="0"/>
              <a:t> stock </a:t>
            </a:r>
            <a:r>
              <a:rPr lang="de-DE" dirty="0" err="1" smtClean="0"/>
              <a:t>assessments</a:t>
            </a:r>
            <a:r>
              <a:rPr lang="de-DE" dirty="0" smtClean="0"/>
              <a:t>, all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known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landings</a:t>
            </a:r>
            <a:r>
              <a:rPr lang="de-DE" dirty="0" smtClean="0"/>
              <a:t>, qualitative </a:t>
            </a:r>
            <a:r>
              <a:rPr lang="de-DE" dirty="0" err="1" smtClean="0"/>
              <a:t>impressions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fishery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history</a:t>
            </a:r>
            <a:r>
              <a:rPr lang="de-DE" dirty="0" smtClean="0"/>
              <a:t> </a:t>
            </a:r>
            <a:r>
              <a:rPr lang="de-DE" dirty="0" err="1" smtClean="0"/>
              <a:t>traits</a:t>
            </a:r>
            <a:r>
              <a:rPr lang="de-DE" dirty="0" smtClean="0"/>
              <a:t> (</a:t>
            </a:r>
            <a:r>
              <a:rPr lang="de-DE" dirty="0" err="1" smtClean="0"/>
              <a:t>max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, </a:t>
            </a:r>
            <a:r>
              <a:rPr lang="de-DE" dirty="0" err="1" smtClean="0"/>
              <a:t>max</a:t>
            </a:r>
            <a:r>
              <a:rPr lang="de-DE" dirty="0" smtClean="0"/>
              <a:t> </a:t>
            </a:r>
            <a:r>
              <a:rPr lang="de-DE" dirty="0" err="1" smtClean="0"/>
              <a:t>age</a:t>
            </a:r>
            <a:r>
              <a:rPr lang="de-DE" dirty="0" smtClean="0"/>
              <a:t>, </a:t>
            </a:r>
            <a:r>
              <a:rPr lang="de-DE" dirty="0" err="1" smtClean="0"/>
              <a:t>fecundity</a:t>
            </a:r>
            <a:r>
              <a:rPr lang="de-DE" dirty="0" smtClean="0"/>
              <a:t>, </a:t>
            </a:r>
            <a:r>
              <a:rPr lang="de-DE" dirty="0" err="1" smtClean="0"/>
              <a:t>growth</a:t>
            </a:r>
            <a:r>
              <a:rPr lang="de-DE" dirty="0" smtClean="0"/>
              <a:t> </a:t>
            </a:r>
            <a:r>
              <a:rPr lang="de-DE" dirty="0" err="1" smtClean="0"/>
              <a:t>rates</a:t>
            </a:r>
            <a:r>
              <a:rPr lang="de-DE" dirty="0" smtClean="0"/>
              <a:t>)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species</a:t>
            </a:r>
            <a:endParaRPr lang="de-DE" dirty="0" smtClean="0"/>
          </a:p>
          <a:p>
            <a:r>
              <a:rPr lang="de-DE" dirty="0" smtClean="0"/>
              <a:t>A Monte Carlo </a:t>
            </a: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find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combination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stock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i="1" dirty="0" smtClean="0"/>
              <a:t>k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productivity</a:t>
            </a:r>
            <a:r>
              <a:rPr lang="de-DE" dirty="0" smtClean="0"/>
              <a:t> </a:t>
            </a:r>
            <a:r>
              <a:rPr lang="de-DE" i="1" dirty="0" smtClean="0"/>
              <a:t>r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compatible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7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"/>
            <a:ext cx="6992812" cy="381011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41096"/>
            <a:ext cx="7442838" cy="275725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07504" y="4489482"/>
            <a:ext cx="8640960" cy="10604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3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pauly\Downloads\2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9" y="1124744"/>
            <a:ext cx="8946425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1178" y="332656"/>
            <a:ext cx="8528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Comparing MSY estimates with those from full stock assessments</a:t>
            </a:r>
            <a:endParaRPr lang="en-CA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51920" y="6519181"/>
            <a:ext cx="5394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Pacific </a:t>
            </a:r>
            <a:r>
              <a:rPr lang="de-DE" dirty="0" err="1" smtClean="0"/>
              <a:t>tuna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sharks</a:t>
            </a:r>
            <a:r>
              <a:rPr lang="de-DE" dirty="0" smtClean="0"/>
              <a:t>, </a:t>
            </a:r>
            <a:r>
              <a:rPr lang="de-DE" dirty="0" err="1" smtClean="0"/>
              <a:t>from</a:t>
            </a:r>
            <a:r>
              <a:rPr lang="de-DE" dirty="0" smtClean="0"/>
              <a:t> Schiller </a:t>
            </a:r>
            <a:r>
              <a:rPr lang="de-DE" dirty="0" err="1" smtClean="0"/>
              <a:t>and</a:t>
            </a:r>
            <a:r>
              <a:rPr lang="de-DE" dirty="0" smtClean="0"/>
              <a:t> Pauly, in </a:t>
            </a:r>
            <a:r>
              <a:rPr lang="de-DE" dirty="0" err="1" smtClean="0"/>
              <a:t>prep</a:t>
            </a:r>
            <a:r>
              <a:rPr lang="de-D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589</Words>
  <Application>Microsoft Office PowerPoint</Application>
  <PresentationFormat>On-screen Show (4:3)</PresentationFormat>
  <Paragraphs>51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Overfishing the Unknowns: How Science Can Help Managing Data-poor Fish Stocks</vt:lpstr>
      <vt:lpstr>The Challenge</vt:lpstr>
      <vt:lpstr>Background: Some Fisheries Terms</vt:lpstr>
      <vt:lpstr>Background: Some Population Dynamics Terms</vt:lpstr>
      <vt:lpstr>Relation between Biomass and Yield</vt:lpstr>
      <vt:lpstr>Data-rich Stock Assessments</vt:lpstr>
      <vt:lpstr>New Approach to Data-poor  Stock Assessments </vt:lpstr>
      <vt:lpstr>PowerPoint Presentation</vt:lpstr>
      <vt:lpstr>PowerPoint Presentation</vt:lpstr>
      <vt:lpstr>From Catch-MSY to CMSY</vt:lpstr>
      <vt:lpstr>CMSY Simulation testing</vt:lpstr>
      <vt:lpstr>CMSY Evaluation </vt:lpstr>
      <vt:lpstr>CMSY Summary</vt:lpstr>
      <vt:lpstr>CMSY Outlook</vt:lpstr>
    </vt:vector>
  </TitlesOfParts>
  <Company>GEOMAR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Many Ways to Estimate Bmsy</dc:title>
  <dc:creator>Froese, Rainer</dc:creator>
  <cp:lastModifiedBy>Froese, Rainer</cp:lastModifiedBy>
  <cp:revision>98</cp:revision>
  <dcterms:created xsi:type="dcterms:W3CDTF">2014-10-10T11:38:41Z</dcterms:created>
  <dcterms:modified xsi:type="dcterms:W3CDTF">2016-04-06T13:47:57Z</dcterms:modified>
</cp:coreProperties>
</file>