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90" r:id="rId4"/>
    <p:sldId id="259" r:id="rId5"/>
    <p:sldId id="260" r:id="rId6"/>
    <p:sldId id="311" r:id="rId7"/>
    <p:sldId id="310" r:id="rId8"/>
    <p:sldId id="305" r:id="rId9"/>
    <p:sldId id="297" r:id="rId10"/>
    <p:sldId id="304" r:id="rId11"/>
    <p:sldId id="312" r:id="rId12"/>
    <p:sldId id="309" r:id="rId13"/>
    <p:sldId id="313" r:id="rId14"/>
    <p:sldId id="314" r:id="rId15"/>
    <p:sldId id="31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55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153ED-031C-4C4A-B4BC-8EC2EED4E0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EFC5C-C851-494E-97F1-36B779136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17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2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8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20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1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739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694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5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22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960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10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4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2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32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029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4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9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4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1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8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2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3C452-003B-4882-833E-125478E0FF1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CDE82-0601-456C-888E-E2DFDE171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5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CEB0-02FE-4224-A35D-564E2B0B2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A83A5-E661-4F61-BB7B-DB0A3F3517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974" y="812046"/>
            <a:ext cx="9144000" cy="2387600"/>
          </a:xfrm>
        </p:spPr>
        <p:txBody>
          <a:bodyPr>
            <a:normAutofit/>
          </a:bodyPr>
          <a:lstStyle/>
          <a:p>
            <a:r>
              <a:rPr lang="de-DE" dirty="0" smtClean="0"/>
              <a:t>Fischerei oder Aquakultur?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0201" y="4417136"/>
            <a:ext cx="9144000" cy="1655762"/>
          </a:xfrm>
        </p:spPr>
        <p:txBody>
          <a:bodyPr/>
          <a:lstStyle/>
          <a:p>
            <a:r>
              <a:rPr lang="de-DE" dirty="0" smtClean="0"/>
              <a:t>Rainer Froese, GEOMAR</a:t>
            </a:r>
          </a:p>
          <a:p>
            <a:r>
              <a:rPr lang="de-DE" dirty="0" smtClean="0"/>
              <a:t>18. </a:t>
            </a:r>
            <a:r>
              <a:rPr lang="de-DE" dirty="0" smtClean="0"/>
              <a:t>November 2016 </a:t>
            </a:r>
          </a:p>
          <a:p>
            <a:r>
              <a:rPr lang="de-DE" dirty="0" smtClean="0"/>
              <a:t>Fair-</a:t>
            </a:r>
            <a:r>
              <a:rPr lang="de-DE" dirty="0" err="1"/>
              <a:t>F</a:t>
            </a:r>
            <a:r>
              <a:rPr lang="de-DE" dirty="0" err="1" smtClean="0"/>
              <a:t>ish</a:t>
            </a:r>
            <a:r>
              <a:rPr lang="de-DE" dirty="0" smtClean="0"/>
              <a:t>, </a:t>
            </a:r>
            <a:r>
              <a:rPr lang="de-DE" dirty="0" smtClean="0"/>
              <a:t>Zürich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574" y="6242592"/>
            <a:ext cx="11646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Analyse</a:t>
            </a:r>
            <a:r>
              <a:rPr lang="en-US" dirty="0" smtClean="0"/>
              <a:t> der </a:t>
            </a:r>
            <a:r>
              <a:rPr lang="en-US" dirty="0" err="1" smtClean="0"/>
              <a:t>jetzigen</a:t>
            </a:r>
            <a:r>
              <a:rPr lang="en-US" dirty="0" smtClean="0"/>
              <a:t> </a:t>
            </a:r>
            <a:r>
              <a:rPr lang="en-US" dirty="0" smtClean="0"/>
              <a:t>(2013 -2015) </a:t>
            </a:r>
            <a:r>
              <a:rPr lang="en-US" dirty="0" smtClean="0"/>
              <a:t>und der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Fänge</a:t>
            </a:r>
            <a:r>
              <a:rPr lang="en-US" dirty="0" smtClean="0"/>
              <a:t> von </a:t>
            </a:r>
            <a:r>
              <a:rPr lang="en-US" dirty="0"/>
              <a:t>397 </a:t>
            </a:r>
            <a:r>
              <a:rPr lang="en-US" dirty="0" err="1" smtClean="0"/>
              <a:t>Beständen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den </a:t>
            </a:r>
            <a:r>
              <a:rPr lang="en-US" dirty="0" err="1" smtClean="0"/>
              <a:t>europäischen</a:t>
            </a:r>
            <a:r>
              <a:rPr lang="en-US" dirty="0" smtClean="0"/>
              <a:t> </a:t>
            </a:r>
            <a:r>
              <a:rPr lang="en-US" dirty="0" err="1" smtClean="0"/>
              <a:t>Meeren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Wegen</a:t>
            </a:r>
            <a:r>
              <a:rPr lang="en-US" dirty="0" smtClean="0"/>
              <a:t> </a:t>
            </a:r>
            <a:r>
              <a:rPr lang="en-US" dirty="0" err="1" smtClean="0"/>
              <a:t>Nahrungsbeziehungen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Bestände</a:t>
            </a:r>
            <a:r>
              <a:rPr lang="en-US" dirty="0" smtClean="0"/>
              <a:t> </a:t>
            </a:r>
            <a:r>
              <a:rPr lang="en-US" dirty="0" err="1" smtClean="0"/>
              <a:t>gleichzeitig</a:t>
            </a:r>
            <a:r>
              <a:rPr lang="en-US" dirty="0" smtClean="0"/>
              <a:t> den </a:t>
            </a:r>
            <a:r>
              <a:rPr lang="en-US" dirty="0" err="1" smtClean="0"/>
              <a:t>maximalen</a:t>
            </a:r>
            <a:r>
              <a:rPr lang="en-US" dirty="0" smtClean="0"/>
              <a:t> </a:t>
            </a:r>
            <a:r>
              <a:rPr lang="en-US" dirty="0" err="1" smtClean="0"/>
              <a:t>Ertrag</a:t>
            </a:r>
            <a:r>
              <a:rPr lang="en-US" dirty="0" smtClean="0"/>
              <a:t> </a:t>
            </a:r>
            <a:r>
              <a:rPr lang="en-US" dirty="0" err="1" smtClean="0"/>
              <a:t>liefern</a:t>
            </a:r>
            <a:r>
              <a:rPr lang="de-DE" dirty="0" smtClean="0"/>
              <a:t>     </a:t>
            </a:r>
            <a:r>
              <a:rPr lang="de-DE" dirty="0" err="1" smtClean="0"/>
              <a:t>Froese</a:t>
            </a:r>
            <a:r>
              <a:rPr lang="de-DE" dirty="0" smtClean="0"/>
              <a:t> et al. 2016.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762" y="0"/>
            <a:ext cx="10290176" cy="618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589" y="10801"/>
            <a:ext cx="10069411" cy="6847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9391" y="586854"/>
            <a:ext cx="31319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CFP </a:t>
            </a:r>
            <a:r>
              <a:rPr lang="de-DE" sz="3600" dirty="0" err="1" smtClean="0"/>
              <a:t>compliance</a:t>
            </a:r>
            <a:endParaRPr lang="de-DE" sz="3600" dirty="0" smtClean="0"/>
          </a:p>
          <a:p>
            <a:r>
              <a:rPr lang="de-DE" sz="3600" dirty="0" smtClean="0"/>
              <a:t> </a:t>
            </a:r>
            <a:r>
              <a:rPr lang="de-DE" sz="3600" dirty="0" err="1" smtClean="0"/>
              <a:t>by</a:t>
            </a:r>
            <a:r>
              <a:rPr lang="de-DE" sz="3600" dirty="0" smtClean="0"/>
              <a:t> </a:t>
            </a:r>
            <a:r>
              <a:rPr lang="de-DE" sz="3600" dirty="0" err="1" smtClean="0"/>
              <a:t>Ecoregion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65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Kann Aquakultur Fischerei ersetzen?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Jährliche Aquakulturproduktion in der EU </a:t>
            </a:r>
            <a:r>
              <a:rPr lang="de-DE" dirty="0" err="1" smtClean="0"/>
              <a:t>is</a:t>
            </a:r>
            <a:r>
              <a:rPr lang="de-DE" dirty="0" smtClean="0"/>
              <a:t> 1,5 MT</a:t>
            </a:r>
          </a:p>
          <a:p>
            <a:r>
              <a:rPr lang="de-DE" dirty="0" smtClean="0"/>
              <a:t>Jährlicher Zuwachs in der EU ist gering</a:t>
            </a:r>
          </a:p>
          <a:p>
            <a:r>
              <a:rPr lang="de-DE" dirty="0" smtClean="0"/>
              <a:t>Zahlen aus China sind nicht hilfreich (wahrscheinlich falsch; irrelevant für Europa, da nicht exportiert wird)</a:t>
            </a:r>
          </a:p>
          <a:p>
            <a:r>
              <a:rPr lang="de-DE" dirty="0" smtClean="0"/>
              <a:t>Jährliche EU Fänge sind 8,8 MT, davon gehen etwa 1/3 ins Fischmehl für Aquakultur </a:t>
            </a:r>
          </a:p>
          <a:p>
            <a:r>
              <a:rPr lang="de-DE" dirty="0" smtClean="0"/>
              <a:t>Aquakultur kann Fischerei nicht ersetzen, ist ein stattdessen ein Fischverbraucher und Teil des Überfischungsproblems (Sardinen, Sardellen, Sprotten, Heringe, Makrelen, …)</a:t>
            </a:r>
          </a:p>
          <a:p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4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Kann Fischerei Aquakultur ersetzen?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Jährlicher EU Fischkonsum aus Aquakultur ist 24% </a:t>
            </a:r>
            <a:r>
              <a:rPr lang="de-DE" dirty="0" smtClean="0"/>
              <a:t>des pro-Kopf Verzehrs</a:t>
            </a:r>
          </a:p>
          <a:p>
            <a:r>
              <a:rPr lang="de-DE" dirty="0" smtClean="0"/>
              <a:t>Mögliche Mehrfänge bei nachhaltiger Fischerei sind +57%</a:t>
            </a:r>
          </a:p>
          <a:p>
            <a:r>
              <a:rPr lang="de-DE" dirty="0" smtClean="0"/>
              <a:t>Nachhaltige Fischerei kann Fischkonsum aus Aquakultur leicht ersetzen</a:t>
            </a:r>
            <a:endParaRPr lang="de-DE" dirty="0"/>
          </a:p>
          <a:p>
            <a:r>
              <a:rPr lang="de-DE" dirty="0" smtClean="0"/>
              <a:t>Marine Aquakultur macht Sinn, wo Fischerei zu invasiv wäre (Muscheln, Algen)</a:t>
            </a:r>
          </a:p>
          <a:p>
            <a:r>
              <a:rPr lang="de-DE" dirty="0" smtClean="0"/>
              <a:t>Inland Aquakultur ist ok wenn nachhaltig und artgerecht betrieben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92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Schlussbemerkungen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/>
          <a:lstStyle/>
          <a:p>
            <a:r>
              <a:rPr lang="de-DE" dirty="0" smtClean="0"/>
              <a:t>Die EU hat eine gute, neue Gemeinsame Fischereipolitik</a:t>
            </a:r>
          </a:p>
          <a:p>
            <a:r>
              <a:rPr lang="de-DE" dirty="0" smtClean="0"/>
              <a:t>Die Umsetzung ist noch zu langsam, spätestens ab 2020 aber bindend</a:t>
            </a:r>
          </a:p>
          <a:p>
            <a:r>
              <a:rPr lang="de-DE" dirty="0" smtClean="0"/>
              <a:t>Bei nachhaltiger Fischerei steigen die Fänge um 5 MT (57%)</a:t>
            </a:r>
          </a:p>
          <a:p>
            <a:r>
              <a:rPr lang="de-DE" dirty="0" smtClean="0"/>
              <a:t>EU Aquakultur produziert nur 1,5 MT und versorgt nur ¼ des europäischen Fischkonsums</a:t>
            </a:r>
          </a:p>
          <a:p>
            <a:r>
              <a:rPr lang="de-DE" dirty="0" smtClean="0"/>
              <a:t>Aquakultur kann Fischerei nicht ersetzen, wohl aber umgekehrt</a:t>
            </a:r>
          </a:p>
          <a:p>
            <a:r>
              <a:rPr lang="de-DE" dirty="0" smtClean="0"/>
              <a:t>Marikultur ohne </a:t>
            </a:r>
            <a:r>
              <a:rPr lang="de-DE" dirty="0" err="1" smtClean="0"/>
              <a:t>Zufüttern</a:t>
            </a:r>
            <a:r>
              <a:rPr lang="de-DE" dirty="0" smtClean="0"/>
              <a:t> </a:t>
            </a:r>
            <a:r>
              <a:rPr lang="de-DE" smtClean="0"/>
              <a:t>und Aquakultur mit </a:t>
            </a:r>
            <a:r>
              <a:rPr lang="de-DE" dirty="0" smtClean="0"/>
              <a:t>artgerechter Haltung ist ok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5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bedeutet „Maximaler Dauerertrag“?</a:t>
            </a:r>
            <a:endParaRPr lang="de-DE" dirty="0"/>
          </a:p>
          <a:p>
            <a:r>
              <a:rPr lang="de-DE" dirty="0" smtClean="0"/>
              <a:t>Wie geht es den europäischen Fischbeständen?</a:t>
            </a:r>
            <a:endParaRPr lang="de-DE" dirty="0" smtClean="0"/>
          </a:p>
          <a:p>
            <a:r>
              <a:rPr lang="de-DE" dirty="0" smtClean="0"/>
              <a:t>Kann Aquakultur die Fischerei ersetzen?</a:t>
            </a:r>
            <a:endParaRPr lang="de-DE" dirty="0" smtClean="0"/>
          </a:p>
          <a:p>
            <a:r>
              <a:rPr lang="de-DE" dirty="0" smtClean="0"/>
              <a:t>Kann Fischerei Aquakultur ersetzen?</a:t>
            </a:r>
            <a:endParaRPr lang="de-DE" dirty="0" smtClean="0"/>
          </a:p>
          <a:p>
            <a:r>
              <a:rPr lang="de-DE" dirty="0" smtClean="0"/>
              <a:t>Schlussbemerkungen</a:t>
            </a: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/>
          <a:lstStyle/>
          <a:p>
            <a:r>
              <a:rPr lang="en-US" dirty="0" smtClean="0"/>
              <a:t>Der </a:t>
            </a:r>
            <a:r>
              <a:rPr lang="en-US" i="1" dirty="0" smtClean="0"/>
              <a:t>MSY</a:t>
            </a:r>
            <a:r>
              <a:rPr lang="en-US" dirty="0" smtClean="0"/>
              <a:t> </a:t>
            </a:r>
            <a:r>
              <a:rPr lang="en-US" dirty="0" err="1" smtClean="0"/>
              <a:t>Rahmen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357" y="790552"/>
            <a:ext cx="7537198" cy="5531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3712" y="4293096"/>
            <a:ext cx="6048672" cy="1008112"/>
          </a:xfrm>
          <a:prstGeom prst="rect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     </a:t>
            </a:r>
            <a:r>
              <a:rPr lang="en-US" dirty="0" err="1" smtClean="0">
                <a:solidFill>
                  <a:prstClr val="black"/>
                </a:solidFill>
              </a:rPr>
              <a:t>Außerhalb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sicherer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biologischer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Grenzen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67056" y="1412776"/>
            <a:ext cx="2985329" cy="2880320"/>
          </a:xfrm>
          <a:prstGeom prst="rect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Überfischung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3712" y="3212976"/>
            <a:ext cx="2973288" cy="1008112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Erholung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3712" y="1412776"/>
            <a:ext cx="2980215" cy="1728192"/>
          </a:xfrm>
          <a:prstGeom prst="rect">
            <a:avLst/>
          </a:prstGeom>
          <a:solidFill>
            <a:srgbClr val="00B05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     </a:t>
            </a:r>
            <a:r>
              <a:rPr lang="en-US" dirty="0" err="1" smtClean="0">
                <a:solidFill>
                  <a:prstClr val="black"/>
                </a:solidFill>
              </a:rPr>
              <a:t>Große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Bestände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       </a:t>
            </a:r>
            <a:r>
              <a:rPr lang="en-US" dirty="0" err="1" smtClean="0">
                <a:solidFill>
                  <a:prstClr val="black"/>
                </a:solidFill>
              </a:rPr>
              <a:t>Hohe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Gewinne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                 </a:t>
            </a:r>
            <a:r>
              <a:rPr lang="en-US" dirty="0" err="1" smtClean="0">
                <a:solidFill>
                  <a:prstClr val="black"/>
                </a:solidFill>
              </a:rPr>
              <a:t>Hohe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Fänge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6934" y="148478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CFP 2013</a:t>
            </a:r>
          </a:p>
        </p:txBody>
      </p:sp>
    </p:spTree>
    <p:extLst>
      <p:ext uri="{BB962C8B-B14F-4D97-AF65-F5344CB8AC3E}">
        <p14:creationId xmlns:p14="http://schemas.microsoft.com/office/powerpoint/2010/main" val="95955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1052736"/>
          </a:xfrm>
        </p:spPr>
        <p:txBody>
          <a:bodyPr/>
          <a:lstStyle/>
          <a:p>
            <a:r>
              <a:rPr lang="en-US" dirty="0" smtClean="0"/>
              <a:t>European Stocks in 2013-2015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12" y="821905"/>
            <a:ext cx="10414230" cy="600506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64772" y="821904"/>
            <a:ext cx="366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◄    </a:t>
            </a:r>
            <a:r>
              <a:rPr lang="en-US" b="1" dirty="0" smtClean="0">
                <a:solidFill>
                  <a:prstClr val="black"/>
                </a:solidFill>
              </a:rPr>
              <a:t>Management </a:t>
            </a:r>
            <a:r>
              <a:rPr lang="en-US" b="1" dirty="0" err="1" smtClean="0">
                <a:solidFill>
                  <a:prstClr val="black"/>
                </a:solidFill>
              </a:rPr>
              <a:t>Entscheidung</a:t>
            </a:r>
            <a:r>
              <a:rPr lang="en-US" b="1" dirty="0" smtClean="0">
                <a:solidFill>
                  <a:prstClr val="black"/>
                </a:solidFill>
              </a:rPr>
              <a:t>   </a:t>
            </a: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►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138" y="6532880"/>
            <a:ext cx="7697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Analysis of </a:t>
            </a:r>
            <a:r>
              <a:rPr lang="en-US" dirty="0" smtClean="0">
                <a:solidFill>
                  <a:prstClr val="black"/>
                </a:solidFill>
              </a:rPr>
              <a:t>397 </a:t>
            </a:r>
            <a:r>
              <a:rPr lang="en-US" dirty="0">
                <a:solidFill>
                  <a:prstClr val="black"/>
                </a:solidFill>
              </a:rPr>
              <a:t>stocks </a:t>
            </a:r>
            <a:r>
              <a:rPr lang="en-US" dirty="0" smtClean="0">
                <a:solidFill>
                  <a:prstClr val="black"/>
                </a:solidFill>
              </a:rPr>
              <a:t>in European Seas and adjacent waters.   Froese </a:t>
            </a:r>
            <a:r>
              <a:rPr lang="en-US" dirty="0">
                <a:solidFill>
                  <a:prstClr val="black"/>
                </a:solidFill>
              </a:rPr>
              <a:t>et al</a:t>
            </a:r>
            <a:r>
              <a:rPr lang="en-US" dirty="0" smtClean="0">
                <a:solidFill>
                  <a:prstClr val="black"/>
                </a:solidFill>
              </a:rPr>
              <a:t>. 2016.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-5400000">
            <a:off x="-650186" y="3435224"/>
            <a:ext cx="399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◄</a:t>
            </a:r>
            <a:r>
              <a:rPr lang="en-US" dirty="0">
                <a:solidFill>
                  <a:prstClr val="black"/>
                </a:solidFill>
              </a:rPr>
              <a:t>   </a:t>
            </a:r>
            <a:r>
              <a:rPr lang="en-US" b="1" dirty="0">
                <a:solidFill>
                  <a:prstClr val="black"/>
                </a:solidFill>
              </a:rPr>
              <a:t>F &amp; 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Fortpflanzung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&amp; </a:t>
            </a:r>
            <a:r>
              <a:rPr lang="en-US" b="1" dirty="0" err="1" smtClean="0">
                <a:solidFill>
                  <a:prstClr val="black"/>
                </a:solidFill>
              </a:rPr>
              <a:t>Wachstum</a:t>
            </a:r>
            <a:r>
              <a:rPr lang="en-US" dirty="0" smtClean="0">
                <a:solidFill>
                  <a:prstClr val="black"/>
                </a:solidFill>
              </a:rPr>
              <a:t>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►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7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0626" y="6293186"/>
            <a:ext cx="10675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Ausbeutung</a:t>
            </a:r>
            <a:r>
              <a:rPr lang="en-US" dirty="0" smtClean="0"/>
              <a:t> von </a:t>
            </a:r>
            <a:r>
              <a:rPr lang="en-US" dirty="0"/>
              <a:t>397 </a:t>
            </a:r>
            <a:r>
              <a:rPr lang="en-US" dirty="0" err="1" smtClean="0"/>
              <a:t>Beständen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 smtClean="0"/>
              <a:t>europäischen</a:t>
            </a:r>
            <a:r>
              <a:rPr lang="en-US" dirty="0" smtClean="0"/>
              <a:t> </a:t>
            </a:r>
            <a:r>
              <a:rPr lang="en-US" dirty="0" err="1" smtClean="0"/>
              <a:t>Meeren</a:t>
            </a:r>
            <a:r>
              <a:rPr lang="en-US" dirty="0" smtClean="0"/>
              <a:t> </a:t>
            </a:r>
            <a:r>
              <a:rPr lang="en-US" dirty="0" smtClean="0"/>
              <a:t>2013-2015. </a:t>
            </a:r>
            <a:r>
              <a:rPr lang="en-US" dirty="0" err="1" smtClean="0"/>
              <a:t>Verschiedene</a:t>
            </a:r>
            <a:r>
              <a:rPr lang="en-US" dirty="0" smtClean="0"/>
              <a:t> </a:t>
            </a:r>
            <a:r>
              <a:rPr lang="en-US" dirty="0" err="1" smtClean="0"/>
              <a:t>Arten</a:t>
            </a:r>
            <a:r>
              <a:rPr lang="en-US" dirty="0" smtClean="0"/>
              <a:t> der </a:t>
            </a:r>
            <a:r>
              <a:rPr lang="en-US" dirty="0" err="1" smtClean="0"/>
              <a:t>Überfischung</a:t>
            </a:r>
            <a:endParaRPr lang="en-US" dirty="0" smtClean="0"/>
          </a:p>
          <a:p>
            <a:r>
              <a:rPr lang="en-US" dirty="0" err="1" smtClean="0"/>
              <a:t>Überlagern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, die </a:t>
            </a:r>
            <a:r>
              <a:rPr lang="en-US" dirty="0" err="1" smtClean="0"/>
              <a:t>Zahlen</a:t>
            </a:r>
            <a:r>
              <a:rPr lang="en-US" dirty="0" smtClean="0"/>
              <a:t> </a:t>
            </a:r>
            <a:r>
              <a:rPr lang="en-US" dirty="0" err="1" smtClean="0"/>
              <a:t>ergeben</a:t>
            </a:r>
            <a:r>
              <a:rPr lang="en-US" dirty="0" smtClean="0"/>
              <a:t> </a:t>
            </a:r>
            <a:r>
              <a:rPr lang="en-US" dirty="0" err="1" smtClean="0"/>
              <a:t>daher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100%.</a:t>
            </a:r>
            <a:r>
              <a:rPr lang="de-DE" dirty="0" smtClean="0"/>
              <a:t>                                                                 </a:t>
            </a:r>
            <a:r>
              <a:rPr lang="de-DE" dirty="0" err="1" smtClean="0"/>
              <a:t>Froese</a:t>
            </a:r>
            <a:r>
              <a:rPr lang="de-DE" dirty="0" smtClean="0"/>
              <a:t> et al. 2016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98" y="70338"/>
            <a:ext cx="10333953" cy="621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7686" y="6488668"/>
            <a:ext cx="911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Zustand</a:t>
            </a:r>
            <a:r>
              <a:rPr lang="en-US" dirty="0" smtClean="0"/>
              <a:t> von 397 </a:t>
            </a:r>
            <a:r>
              <a:rPr lang="en-US" dirty="0" err="1" smtClean="0"/>
              <a:t>Beständen</a:t>
            </a:r>
            <a:r>
              <a:rPr lang="en-US" dirty="0" smtClean="0"/>
              <a:t> in </a:t>
            </a:r>
            <a:r>
              <a:rPr lang="en-US" dirty="0" err="1" smtClean="0"/>
              <a:t>europäischen</a:t>
            </a:r>
            <a:r>
              <a:rPr lang="en-US" dirty="0" smtClean="0"/>
              <a:t> </a:t>
            </a:r>
            <a:r>
              <a:rPr lang="en-US" dirty="0" err="1" smtClean="0"/>
              <a:t>Meeren</a:t>
            </a:r>
            <a:r>
              <a:rPr lang="en-US" dirty="0" smtClean="0"/>
              <a:t>.</a:t>
            </a:r>
            <a:r>
              <a:rPr lang="de-DE" dirty="0" smtClean="0"/>
              <a:t>                                      </a:t>
            </a:r>
            <a:r>
              <a:rPr lang="de-DE" dirty="0" err="1" smtClean="0"/>
              <a:t>Froese</a:t>
            </a:r>
            <a:r>
              <a:rPr lang="de-DE" dirty="0" smtClean="0"/>
              <a:t> et al. 2016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734" y="-1432"/>
            <a:ext cx="10679034" cy="641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Nur noch nachhaltiger Fischereidruck in 2015?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456" y="1375705"/>
            <a:ext cx="8925806" cy="53602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54752" y="1812250"/>
            <a:ext cx="2636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Example</a:t>
            </a:r>
            <a:r>
              <a:rPr lang="de-DE" sz="2400" dirty="0" smtClean="0"/>
              <a:t>: North </a:t>
            </a:r>
            <a:r>
              <a:rPr lang="de-DE" sz="2400" dirty="0" err="1" smtClean="0"/>
              <a:t>Sea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9218476" y="1489520"/>
            <a:ext cx="666147" cy="4675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919883" y="2900427"/>
            <a:ext cx="1093005" cy="11254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64772" y="6520467"/>
            <a:ext cx="7016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Analyse</a:t>
            </a:r>
            <a:r>
              <a:rPr lang="en-US" dirty="0" smtClean="0">
                <a:solidFill>
                  <a:prstClr val="black"/>
                </a:solidFill>
              </a:rPr>
              <a:t> von </a:t>
            </a:r>
            <a:r>
              <a:rPr lang="en-US" dirty="0" smtClean="0">
                <a:solidFill>
                  <a:prstClr val="black"/>
                </a:solidFill>
              </a:rPr>
              <a:t>45 </a:t>
            </a:r>
            <a:r>
              <a:rPr lang="en-US" dirty="0" err="1" smtClean="0">
                <a:solidFill>
                  <a:prstClr val="black"/>
                </a:solidFill>
              </a:rPr>
              <a:t>Beständen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in </a:t>
            </a:r>
            <a:r>
              <a:rPr lang="en-US" dirty="0" smtClean="0">
                <a:solidFill>
                  <a:prstClr val="black"/>
                </a:solidFill>
              </a:rPr>
              <a:t>der </a:t>
            </a:r>
            <a:r>
              <a:rPr lang="en-US" dirty="0" err="1" smtClean="0">
                <a:solidFill>
                  <a:prstClr val="black"/>
                </a:solidFill>
              </a:rPr>
              <a:t>Nordsee</a:t>
            </a:r>
            <a:r>
              <a:rPr lang="en-US" dirty="0" smtClean="0">
                <a:solidFill>
                  <a:prstClr val="black"/>
                </a:solidFill>
              </a:rPr>
              <a:t>                        </a:t>
            </a:r>
            <a:r>
              <a:rPr lang="en-US" dirty="0">
                <a:solidFill>
                  <a:prstClr val="black"/>
                </a:solidFill>
              </a:rPr>
              <a:t>Froese et al</a:t>
            </a:r>
            <a:r>
              <a:rPr lang="en-US" dirty="0" smtClean="0">
                <a:solidFill>
                  <a:prstClr val="black"/>
                </a:solidFill>
              </a:rPr>
              <a:t>. 2016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90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Fischereidruck in allen europäischen Meeren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sz="27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43" y="1064525"/>
            <a:ext cx="9348717" cy="5631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49674" y="6404615"/>
            <a:ext cx="808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Analyse</a:t>
            </a:r>
            <a:r>
              <a:rPr lang="en-US" dirty="0" smtClean="0">
                <a:solidFill>
                  <a:prstClr val="black"/>
                </a:solidFill>
              </a:rPr>
              <a:t> von </a:t>
            </a:r>
            <a:r>
              <a:rPr lang="en-US" dirty="0" smtClean="0">
                <a:solidFill>
                  <a:prstClr val="black"/>
                </a:solidFill>
              </a:rPr>
              <a:t>397 </a:t>
            </a:r>
            <a:r>
              <a:rPr lang="en-US" dirty="0" err="1" smtClean="0">
                <a:solidFill>
                  <a:prstClr val="black"/>
                </a:solidFill>
              </a:rPr>
              <a:t>Beständen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in </a:t>
            </a:r>
            <a:r>
              <a:rPr lang="en-US" dirty="0" err="1" smtClean="0">
                <a:solidFill>
                  <a:prstClr val="black"/>
                </a:solidFill>
              </a:rPr>
              <a:t>europäischen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Meeren</a:t>
            </a:r>
            <a:r>
              <a:rPr lang="en-US" dirty="0" smtClean="0">
                <a:solidFill>
                  <a:prstClr val="black"/>
                </a:solidFill>
              </a:rPr>
              <a:t>                    </a:t>
            </a:r>
            <a:r>
              <a:rPr lang="en-US" dirty="0" smtClean="0">
                <a:solidFill>
                  <a:prstClr val="black"/>
                </a:solidFill>
              </a:rPr>
              <a:t>Froese </a:t>
            </a:r>
            <a:r>
              <a:rPr lang="en-US" dirty="0">
                <a:solidFill>
                  <a:prstClr val="black"/>
                </a:solidFill>
              </a:rPr>
              <a:t>et al</a:t>
            </a:r>
            <a:r>
              <a:rPr lang="en-US" dirty="0" smtClean="0">
                <a:solidFill>
                  <a:prstClr val="black"/>
                </a:solidFill>
              </a:rPr>
              <a:t>. 2016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02" y="0"/>
            <a:ext cx="10972800" cy="1143000"/>
          </a:xfrm>
        </p:spPr>
        <p:txBody>
          <a:bodyPr/>
          <a:lstStyle/>
          <a:p>
            <a:r>
              <a:rPr lang="de-DE" dirty="0" smtClean="0"/>
              <a:t>Bestandsgröße in den europäischen Meeren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39" y="922676"/>
            <a:ext cx="8467355" cy="597854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82075" y="6445991"/>
            <a:ext cx="760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Analyse</a:t>
            </a:r>
            <a:r>
              <a:rPr lang="en-US" dirty="0" smtClean="0">
                <a:solidFill>
                  <a:prstClr val="black"/>
                </a:solidFill>
              </a:rPr>
              <a:t> von </a:t>
            </a:r>
            <a:r>
              <a:rPr lang="en-US" dirty="0" smtClean="0">
                <a:solidFill>
                  <a:prstClr val="black"/>
                </a:solidFill>
              </a:rPr>
              <a:t>397 </a:t>
            </a:r>
            <a:r>
              <a:rPr lang="en-US" dirty="0" err="1" smtClean="0">
                <a:solidFill>
                  <a:prstClr val="black"/>
                </a:solidFill>
              </a:rPr>
              <a:t>Beständen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in </a:t>
            </a:r>
            <a:r>
              <a:rPr lang="en-US" dirty="0" smtClean="0">
                <a:solidFill>
                  <a:prstClr val="black"/>
                </a:solidFill>
              </a:rPr>
              <a:t>den </a:t>
            </a:r>
            <a:r>
              <a:rPr lang="en-US" dirty="0" err="1" smtClean="0">
                <a:solidFill>
                  <a:prstClr val="black"/>
                </a:solidFill>
              </a:rPr>
              <a:t>europäischen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Meeren</a:t>
            </a:r>
            <a:r>
              <a:rPr lang="en-US" dirty="0" smtClean="0">
                <a:solidFill>
                  <a:prstClr val="black"/>
                </a:solidFill>
              </a:rPr>
              <a:t>        Froese </a:t>
            </a:r>
            <a:r>
              <a:rPr lang="en-US" dirty="0">
                <a:solidFill>
                  <a:prstClr val="black"/>
                </a:solidFill>
              </a:rPr>
              <a:t>et al</a:t>
            </a:r>
            <a:r>
              <a:rPr lang="en-US" dirty="0" smtClean="0">
                <a:solidFill>
                  <a:prstClr val="black"/>
                </a:solidFill>
              </a:rPr>
              <a:t>. 2016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439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1_Office Theme</vt:lpstr>
      <vt:lpstr>Fischerei oder Aquakultur?</vt:lpstr>
      <vt:lpstr>Überblick</vt:lpstr>
      <vt:lpstr>Der MSY Rahmen</vt:lpstr>
      <vt:lpstr>European Stocks in 2013-2015</vt:lpstr>
      <vt:lpstr>PowerPoint Presentation</vt:lpstr>
      <vt:lpstr>PowerPoint Presentation</vt:lpstr>
      <vt:lpstr>Nur noch nachhaltiger Fischereidruck in 2015?</vt:lpstr>
      <vt:lpstr>Fischereidruck in allen europäischen Meeren </vt:lpstr>
      <vt:lpstr>Bestandsgröße in den europäischen Meeren</vt:lpstr>
      <vt:lpstr>PowerPoint Presentation</vt:lpstr>
      <vt:lpstr>PowerPoint Presentation</vt:lpstr>
      <vt:lpstr>Kann Aquakultur Fischerei ersetzen?</vt:lpstr>
      <vt:lpstr>Kann Fischerei Aquakultur ersetzen?</vt:lpstr>
      <vt:lpstr>Schlussbemerkungen</vt:lpstr>
    </vt:vector>
  </TitlesOfParts>
  <Company>GEOMAR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and Fisheries in European Seas</dc:title>
  <dc:creator>Froese, Rainer</dc:creator>
  <cp:lastModifiedBy>Froese, Rainer</cp:lastModifiedBy>
  <cp:revision>63</cp:revision>
  <dcterms:created xsi:type="dcterms:W3CDTF">2016-09-06T08:13:12Z</dcterms:created>
  <dcterms:modified xsi:type="dcterms:W3CDTF">2016-11-14T15:10:33Z</dcterms:modified>
</cp:coreProperties>
</file>