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4" r:id="rId4"/>
    <p:sldId id="265" r:id="rId5"/>
    <p:sldId id="268" r:id="rId6"/>
    <p:sldId id="270" r:id="rId7"/>
    <p:sldId id="273" r:id="rId8"/>
    <p:sldId id="271" r:id="rId9"/>
    <p:sldId id="272" r:id="rId10"/>
    <p:sldId id="274" r:id="rId11"/>
    <p:sldId id="275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39" y="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06250-1B07-436F-ADBD-AAD0877EC15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A699D-BAA4-447C-A6C0-F987BC2CF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4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63E369-FBBB-40C7-A8D4-2EFB11346538}" type="slidenum">
              <a:rPr lang="en-US" altLang="en-US">
                <a:solidFill>
                  <a:prstClr val="black"/>
                </a:solidFill>
              </a:rPr>
              <a:pPr eaLnBrk="1" hangingPunct="1"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C54ACB-1AAB-4577-B412-4813ED373ECD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7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83B9AC-1DEE-4502-878D-0F1EFC26C890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7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6F71D5-7AF8-4B9C-9177-7872E81B1C2C}" type="slidenum">
              <a:rPr lang="en-US" alt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7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306-0C02-4C6E-B623-A7ED53248A4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3E12-3FDD-4A52-8F42-4B28E028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306-0C02-4C6E-B623-A7ED53248A4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3E12-3FDD-4A52-8F42-4B28E028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9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306-0C02-4C6E-B623-A7ED53248A4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3E12-3FDD-4A52-8F42-4B28E028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3DB8-6C90-4F25-B0F1-20DB2632A4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8E397-5615-42DC-8792-03FD92360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44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22DC-EA56-46B5-8609-F87FA3E0E3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27E43-8560-4D5F-83A6-5EC9FF54C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97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E327-A66C-43AD-87A5-5EB3DFD766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A395-ABDA-44AE-93B2-DC15502F5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508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DEA1-2572-4423-BD47-406BEFAFF1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2AD7F-83AB-42E7-A298-B201BBB0B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95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2D9E5-7FC2-4D31-94B8-F0B9C1827F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29092-0F86-4479-8EE8-9B4700906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232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6DE5-48B9-4856-9A4D-C618B3BC2B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6560F-6649-4344-9557-4BAB4D86B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00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6CE2-A5B8-4300-9141-3C665EFCB5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CDACF-5AED-4750-8D2D-3F36E961D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007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7F3B-D359-4330-A079-FDDE3E0596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B8EB7-6B48-4C09-9799-07E2BCA0A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80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306-0C02-4C6E-B623-A7ED53248A4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3E12-3FDD-4A52-8F42-4B28E028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33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E946-7A4F-443F-80BA-50B2A543E7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3A025-4454-408E-A978-9E30EC969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174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4BBF-13B6-4BDB-B710-1A9E07640D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54A02-551C-4144-8390-12879FE67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54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A160D-FAAB-4ACF-9AF7-09CA364339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AC3B0-46A8-45D6-8E8A-5D4906A24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3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306-0C02-4C6E-B623-A7ED53248A4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3E12-3FDD-4A52-8F42-4B28E028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8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306-0C02-4C6E-B623-A7ED53248A4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3E12-3FDD-4A52-8F42-4B28E028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306-0C02-4C6E-B623-A7ED53248A4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3E12-3FDD-4A52-8F42-4B28E028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3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306-0C02-4C6E-B623-A7ED53248A4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3E12-3FDD-4A52-8F42-4B28E028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6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306-0C02-4C6E-B623-A7ED53248A4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3E12-3FDD-4A52-8F42-4B28E028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5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306-0C02-4C6E-B623-A7ED53248A4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3E12-3FDD-4A52-8F42-4B28E028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3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306-0C02-4C6E-B623-A7ED53248A4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3E12-3FDD-4A52-8F42-4B28E028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4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41306-0C02-4C6E-B623-A7ED53248A4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B3E12-3FDD-4A52-8F42-4B28E028B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8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7EEF03-ABCE-4FD7-98EC-8EDC7C6EED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89E2D-8E10-4075-BCD0-FC3F23C7E270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1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en-US" dirty="0" smtClean="0"/>
              <a:t>Estimating the intrinsic rate (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max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of population increase</a:t>
            </a:r>
            <a:br>
              <a:rPr lang="en-US" dirty="0" smtClean="0"/>
            </a:br>
            <a:r>
              <a:rPr lang="en-US" dirty="0" smtClean="0"/>
              <a:t>from life history correlates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Rainer </a:t>
            </a:r>
            <a:r>
              <a:rPr lang="de-DE" dirty="0" err="1" smtClean="0"/>
              <a:t>Froese</a:t>
            </a:r>
            <a:r>
              <a:rPr lang="de-DE" dirty="0" smtClean="0"/>
              <a:t> GEOMAR</a:t>
            </a:r>
            <a:endParaRPr lang="en-US" dirty="0" smtClean="0"/>
          </a:p>
          <a:p>
            <a:r>
              <a:rPr lang="en-US" dirty="0" smtClean="0"/>
              <a:t>41st CIESM Congress</a:t>
            </a:r>
          </a:p>
          <a:p>
            <a:r>
              <a:rPr lang="de-DE" dirty="0" smtClean="0"/>
              <a:t>Audimax, University </a:t>
            </a:r>
            <a:r>
              <a:rPr lang="de-DE" dirty="0" err="1" smtClean="0"/>
              <a:t>of</a:t>
            </a:r>
            <a:r>
              <a:rPr lang="de-DE" dirty="0" smtClean="0"/>
              <a:t> Kiel</a:t>
            </a:r>
          </a:p>
          <a:p>
            <a:r>
              <a:rPr lang="de-DE" dirty="0" smtClean="0"/>
              <a:t>12 September 2016, Kiel,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8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6" y="1070626"/>
            <a:ext cx="7459795" cy="285777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8640960" cy="41105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488482"/>
            <a:ext cx="7913917" cy="88473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51520" y="4725144"/>
            <a:ext cx="864096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27784" y="260648"/>
            <a:ext cx="343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on www.fishbase.ca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09" y="2780928"/>
            <a:ext cx="8229600" cy="1143000"/>
          </a:xfrm>
        </p:spPr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granted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wish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species</a:t>
            </a:r>
            <a:r>
              <a:rPr lang="de-DE" dirty="0" smtClean="0"/>
              <a:t> on Earth, </a:t>
            </a:r>
          </a:p>
          <a:p>
            <a:pPr marL="0" indent="0">
              <a:buNone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pick?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9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population</a:t>
            </a:r>
            <a:r>
              <a:rPr lang="de-DE" dirty="0" smtClean="0"/>
              <a:t>,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summarizes</a:t>
            </a:r>
            <a:r>
              <a:rPr lang="de-DE" dirty="0" smtClean="0"/>
              <a:t>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, </a:t>
            </a:r>
            <a:r>
              <a:rPr lang="de-DE" dirty="0" err="1" smtClean="0"/>
              <a:t>longevity</a:t>
            </a:r>
            <a:r>
              <a:rPr lang="de-DE" dirty="0" smtClean="0"/>
              <a:t>, </a:t>
            </a:r>
            <a:r>
              <a:rPr lang="de-DE" dirty="0" err="1" smtClean="0"/>
              <a:t>maturity</a:t>
            </a:r>
            <a:r>
              <a:rPr lang="de-DE" dirty="0" smtClean="0"/>
              <a:t>, </a:t>
            </a:r>
            <a:r>
              <a:rPr lang="de-DE" dirty="0" err="1" smtClean="0"/>
              <a:t>mortality</a:t>
            </a:r>
            <a:r>
              <a:rPr lang="de-DE" dirty="0" smtClean="0"/>
              <a:t>, </a:t>
            </a:r>
            <a:r>
              <a:rPr lang="de-DE" dirty="0" err="1" smtClean="0"/>
              <a:t>somatic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reproductive</a:t>
            </a:r>
            <a:r>
              <a:rPr lang="de-DE" dirty="0" smtClean="0"/>
              <a:t> </a:t>
            </a:r>
            <a:r>
              <a:rPr lang="de-DE" dirty="0" err="1" smtClean="0"/>
              <a:t>success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sz="6500" i="1" dirty="0" err="1" smtClean="0"/>
              <a:t>r</a:t>
            </a:r>
            <a:r>
              <a:rPr lang="de-DE" sz="6500" i="1" baseline="-25000" dirty="0" err="1" smtClean="0"/>
              <a:t>max</a:t>
            </a:r>
            <a:endParaRPr lang="en-US" sz="6500" i="1" baseline="-25000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intrinsic</a:t>
            </a:r>
            <a:r>
              <a:rPr lang="de-DE" dirty="0" smtClean="0"/>
              <a:t> rate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population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	</a:t>
            </a:r>
            <a:endParaRPr lang="en-US" sz="6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271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388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Pierre François </a:t>
            </a:r>
            <a:r>
              <a:rPr lang="en-US" b="1" dirty="0" err="1" smtClean="0"/>
              <a:t>Verhulst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dirty="0" smtClean="0"/>
              <a:t>(1804 – 1849, Belgian Mathematician)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229600" cy="5257800"/>
          </a:xfrm>
          <a:blipFill rotWithShape="1">
            <a:blip r:embed="rId3"/>
            <a:stretch>
              <a:fillRect l="-1852" t="-2436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175"/>
            <a:ext cx="1763712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284663" y="1568450"/>
            <a:ext cx="126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>
                <a:solidFill>
                  <a:prstClr val="black"/>
                </a:solidFill>
                <a:cs typeface="Arial" panose="020B0604020202020204" pitchFamily="34" charset="0"/>
              </a:rPr>
              <a:t>(1844)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692150"/>
            <a:ext cx="9107487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608763" y="6488113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1800">
                <a:solidFill>
                  <a:prstClr val="black"/>
                </a:solidFill>
                <a:cs typeface="Arial" panose="020B0604020202020204" pitchFamily="34" charset="0"/>
              </a:rPr>
              <a:t>BioDivPopGrowthMSY.xls</a:t>
            </a: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627313" y="73025"/>
            <a:ext cx="430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>
                <a:solidFill>
                  <a:prstClr val="black"/>
                </a:solidFill>
                <a:cs typeface="Arial" panose="020B0604020202020204" pitchFamily="34" charset="0"/>
              </a:rPr>
              <a:t>Logistic Curve Properties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Importance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err="1" smtClean="0"/>
              <a:t>How</a:t>
            </a:r>
            <a:r>
              <a:rPr lang="de-DE" dirty="0" smtClean="0"/>
              <a:t> fast </a:t>
            </a:r>
            <a:r>
              <a:rPr lang="de-DE" dirty="0" err="1" smtClean="0"/>
              <a:t>populations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recover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err="1" smtClean="0"/>
              <a:t>depleted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determined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i="1" dirty="0" err="1" smtClean="0"/>
              <a:t>r</a:t>
            </a:r>
            <a:r>
              <a:rPr lang="de-DE" i="1" baseline="-25000" dirty="0" err="1" smtClean="0"/>
              <a:t>max</a:t>
            </a:r>
            <a:endParaRPr lang="de-DE" i="1" baseline="-25000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Doubling</a:t>
            </a:r>
            <a:r>
              <a:rPr lang="de-DE" dirty="0" smtClean="0"/>
              <a:t> time = log(2) / </a:t>
            </a:r>
            <a:r>
              <a:rPr lang="de-DE" i="1" dirty="0" err="1" smtClean="0"/>
              <a:t>r</a:t>
            </a:r>
            <a:r>
              <a:rPr lang="de-DE" i="1" baseline="-25000" dirty="0" err="1" smtClean="0"/>
              <a:t>max</a:t>
            </a:r>
            <a:r>
              <a:rPr lang="de-DE" dirty="0" smtClean="0"/>
              <a:t>      ̴    0.7 / </a:t>
            </a:r>
            <a:r>
              <a:rPr lang="de-DE" i="1" dirty="0" err="1"/>
              <a:t>r</a:t>
            </a:r>
            <a:r>
              <a:rPr lang="de-DE" i="1" baseline="-25000" dirty="0" err="1"/>
              <a:t>max</a:t>
            </a:r>
            <a:r>
              <a:rPr lang="de-DE" dirty="0" smtClean="0"/>
              <a:t>   </a:t>
            </a:r>
          </a:p>
          <a:p>
            <a:pPr marL="0" indent="0">
              <a:buNone/>
            </a:pPr>
            <a:r>
              <a:rPr lang="de-DE" dirty="0" smtClean="0"/>
              <a:t>                 </a:t>
            </a:r>
          </a:p>
          <a:p>
            <a:pPr marL="0" indent="0">
              <a:buNone/>
            </a:pPr>
            <a:r>
              <a:rPr lang="de-DE" i="1" dirty="0"/>
              <a:t> </a:t>
            </a:r>
            <a:r>
              <a:rPr lang="de-DE" i="1" dirty="0" smtClean="0"/>
              <a:t>                   </a:t>
            </a:r>
            <a:r>
              <a:rPr lang="de-DE" i="1" dirty="0" err="1" smtClean="0"/>
              <a:t>r</a:t>
            </a:r>
            <a:r>
              <a:rPr lang="de-DE" i="1" baseline="-25000" dirty="0" err="1" smtClean="0"/>
              <a:t>max</a:t>
            </a:r>
            <a:r>
              <a:rPr lang="de-DE" dirty="0" smtClean="0"/>
              <a:t>  = 0.7    →    1 </a:t>
            </a:r>
            <a:r>
              <a:rPr lang="de-DE" dirty="0" err="1" smtClean="0"/>
              <a:t>year</a:t>
            </a:r>
            <a:r>
              <a:rPr lang="de-DE" dirty="0" smtClean="0"/>
              <a:t>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</a:t>
            </a:r>
            <a:r>
              <a:rPr lang="de-DE" i="1" dirty="0" err="1" smtClean="0"/>
              <a:t>r</a:t>
            </a:r>
            <a:r>
              <a:rPr lang="de-DE" i="1" baseline="-25000" dirty="0" err="1" smtClean="0"/>
              <a:t>max</a:t>
            </a:r>
            <a:r>
              <a:rPr lang="de-DE" dirty="0" smtClean="0"/>
              <a:t>  </a:t>
            </a:r>
            <a:r>
              <a:rPr lang="de-DE" dirty="0"/>
              <a:t>= </a:t>
            </a:r>
            <a:r>
              <a:rPr lang="de-DE" dirty="0" smtClean="0"/>
              <a:t>0.07  </a:t>
            </a:r>
            <a:r>
              <a:rPr lang="de-DE" dirty="0"/>
              <a:t>→  </a:t>
            </a:r>
            <a:r>
              <a:rPr lang="de-DE" dirty="0" smtClean="0"/>
              <a:t>10 </a:t>
            </a:r>
            <a:r>
              <a:rPr lang="de-DE" dirty="0" err="1" smtClean="0"/>
              <a:t>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4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Milner Baily Schaefer</a:t>
            </a:r>
            <a:br>
              <a:rPr lang="de-DE" dirty="0" smtClean="0"/>
            </a:br>
            <a:r>
              <a:rPr lang="de-DE" sz="2700" dirty="0" smtClean="0"/>
              <a:t>(1912 – 1970, US Fisheries Scientist)</a:t>
            </a:r>
            <a:endParaRPr lang="en-US" sz="2700" dirty="0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229600" cy="5069160"/>
          </a:xfrm>
          <a:blipFill rotWithShape="1">
            <a:blip r:embed="rId3"/>
            <a:stretch>
              <a:fillRect l="-889" t="-722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3738122"/>
            <a:ext cx="3384376" cy="84420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47812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376238" y="11113"/>
            <a:ext cx="8229600" cy="777875"/>
          </a:xfrm>
        </p:spPr>
        <p:txBody>
          <a:bodyPr/>
          <a:lstStyle/>
          <a:p>
            <a:pPr eaLnBrk="1" hangingPunct="1"/>
            <a:r>
              <a:rPr lang="de-DE" altLang="en-US" smtClean="0"/>
              <a:t>The Schaefer Model</a:t>
            </a:r>
            <a:endParaRPr lang="en-US" altLang="en-US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228725"/>
            <a:ext cx="894715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608763" y="6488113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1800">
                <a:solidFill>
                  <a:prstClr val="black"/>
                </a:solidFill>
                <a:cs typeface="Arial" panose="020B0604020202020204" pitchFamily="34" charset="0"/>
              </a:rPr>
              <a:t>BioDivPopGrowthMSY.xls</a:t>
            </a: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Life </a:t>
            </a:r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Correlates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i="1" dirty="0" err="1" smtClean="0"/>
              <a:t>r</a:t>
            </a:r>
            <a:r>
              <a:rPr lang="de-DE" i="1" baseline="-25000" dirty="0" err="1" smtClean="0"/>
              <a:t>max</a:t>
            </a:r>
            <a:endParaRPr lang="en-US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err="1" smtClean="0"/>
              <a:t>r</a:t>
            </a:r>
            <a:r>
              <a:rPr lang="de-DE" i="1" baseline="-25000" dirty="0" err="1" smtClean="0"/>
              <a:t>max</a:t>
            </a:r>
            <a:r>
              <a:rPr lang="de-DE" dirty="0" smtClean="0"/>
              <a:t> = 2 </a:t>
            </a:r>
            <a:r>
              <a:rPr lang="de-DE" i="1" dirty="0" err="1" smtClean="0"/>
              <a:t>F</a:t>
            </a:r>
            <a:r>
              <a:rPr lang="de-DE" i="1" baseline="-25000" dirty="0" err="1" smtClean="0"/>
              <a:t>msy</a:t>
            </a:r>
            <a:r>
              <a:rPr lang="de-DE" dirty="0" smtClean="0"/>
              <a:t>     (Schaefer 1954)</a:t>
            </a:r>
          </a:p>
          <a:p>
            <a:pPr marL="0" indent="0">
              <a:buNone/>
            </a:pPr>
            <a:r>
              <a:rPr lang="de-DE" i="1" dirty="0" err="1" smtClean="0"/>
              <a:t>r</a:t>
            </a:r>
            <a:r>
              <a:rPr lang="de-DE" i="1" baseline="-25000" dirty="0" err="1" smtClean="0"/>
              <a:t>max</a:t>
            </a:r>
            <a:r>
              <a:rPr lang="de-DE" dirty="0" smtClean="0"/>
              <a:t>    ̴ 2 </a:t>
            </a:r>
            <a:r>
              <a:rPr lang="de-DE" i="1" dirty="0" smtClean="0"/>
              <a:t>M</a:t>
            </a:r>
            <a:r>
              <a:rPr lang="de-DE" dirty="0" smtClean="0"/>
              <a:t>  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i="1" dirty="0" smtClean="0"/>
              <a:t>M   </a:t>
            </a:r>
            <a:r>
              <a:rPr lang="de-DE" dirty="0" smtClean="0"/>
              <a:t>̴ </a:t>
            </a:r>
            <a:r>
              <a:rPr lang="de-DE" i="1" dirty="0" err="1" smtClean="0"/>
              <a:t>F</a:t>
            </a:r>
            <a:r>
              <a:rPr lang="de-DE" i="1" baseline="-25000" dirty="0" err="1" smtClean="0"/>
              <a:t>msy</a:t>
            </a:r>
            <a:r>
              <a:rPr lang="de-DE" dirty="0" smtClean="0"/>
              <a:t>     (</a:t>
            </a:r>
            <a:r>
              <a:rPr lang="de-DE" dirty="0" err="1" smtClean="0"/>
              <a:t>Gulland</a:t>
            </a:r>
            <a:r>
              <a:rPr lang="de-DE" dirty="0" smtClean="0"/>
              <a:t> 1971)</a:t>
            </a:r>
          </a:p>
          <a:p>
            <a:pPr marL="0" indent="0">
              <a:buNone/>
            </a:pPr>
            <a:r>
              <a:rPr lang="de-DE" i="1" dirty="0" err="1"/>
              <a:t>r</a:t>
            </a:r>
            <a:r>
              <a:rPr lang="de-DE" i="1" baseline="-25000" dirty="0" err="1"/>
              <a:t>max</a:t>
            </a:r>
            <a:r>
              <a:rPr lang="de-DE" dirty="0"/>
              <a:t>    ̴ </a:t>
            </a:r>
            <a:r>
              <a:rPr lang="de-DE" dirty="0" smtClean="0"/>
              <a:t>3 </a:t>
            </a:r>
            <a:r>
              <a:rPr lang="de-DE" i="1" dirty="0" smtClean="0"/>
              <a:t>k</a:t>
            </a:r>
            <a:r>
              <a:rPr lang="de-DE" dirty="0" smtClean="0"/>
              <a:t>    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i="1" dirty="0" smtClean="0"/>
              <a:t>K   </a:t>
            </a:r>
            <a:r>
              <a:rPr lang="de-DE" dirty="0"/>
              <a:t>̴ </a:t>
            </a:r>
            <a:r>
              <a:rPr lang="de-DE" i="1" dirty="0" smtClean="0"/>
              <a:t>2/3 M</a:t>
            </a:r>
            <a:r>
              <a:rPr lang="de-DE" dirty="0" smtClean="0"/>
              <a:t>    (Jensen 1996)</a:t>
            </a:r>
          </a:p>
          <a:p>
            <a:pPr marL="0" indent="0">
              <a:buNone/>
            </a:pPr>
            <a:r>
              <a:rPr lang="de-DE" i="1" dirty="0" err="1"/>
              <a:t>r</a:t>
            </a:r>
            <a:r>
              <a:rPr lang="de-DE" i="1" baseline="-25000" dirty="0" err="1"/>
              <a:t>max</a:t>
            </a:r>
            <a:r>
              <a:rPr lang="de-DE" dirty="0"/>
              <a:t>    ̴ </a:t>
            </a:r>
            <a:r>
              <a:rPr lang="de-DE" dirty="0" smtClean="0"/>
              <a:t>9/</a:t>
            </a:r>
            <a:r>
              <a:rPr lang="de-DE" i="1" dirty="0" err="1" smtClean="0"/>
              <a:t>t</a:t>
            </a:r>
            <a:r>
              <a:rPr lang="de-DE" i="1" baseline="-25000" dirty="0" err="1" smtClean="0"/>
              <a:t>max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i="1" dirty="0" err="1"/>
              <a:t>t</a:t>
            </a:r>
            <a:r>
              <a:rPr lang="de-DE" i="1" baseline="-25000" dirty="0" err="1"/>
              <a:t>max</a:t>
            </a:r>
            <a:r>
              <a:rPr lang="de-DE" i="1" dirty="0" smtClean="0"/>
              <a:t>   </a:t>
            </a:r>
            <a:r>
              <a:rPr lang="de-DE" dirty="0"/>
              <a:t>̴ </a:t>
            </a:r>
            <a:r>
              <a:rPr lang="de-DE" dirty="0" smtClean="0"/>
              <a:t>3/</a:t>
            </a:r>
            <a:r>
              <a:rPr lang="de-DE" i="1" dirty="0" smtClean="0"/>
              <a:t>k</a:t>
            </a:r>
            <a:r>
              <a:rPr lang="de-DE" dirty="0" smtClean="0"/>
              <a:t>    </a:t>
            </a:r>
            <a:r>
              <a:rPr lang="de-DE" dirty="0" smtClean="0"/>
              <a:t>(Taylor 1958)</a:t>
            </a:r>
          </a:p>
          <a:p>
            <a:pPr marL="0" indent="0">
              <a:buNone/>
            </a:pPr>
            <a:r>
              <a:rPr lang="de-DE" i="1" dirty="0" err="1"/>
              <a:t>r</a:t>
            </a:r>
            <a:r>
              <a:rPr lang="de-DE" i="1" baseline="-25000" dirty="0" err="1"/>
              <a:t>max</a:t>
            </a:r>
            <a:r>
              <a:rPr lang="de-DE" dirty="0"/>
              <a:t>    ̴ </a:t>
            </a:r>
            <a:r>
              <a:rPr lang="de-DE" dirty="0" smtClean="0"/>
              <a:t>3.3/</a:t>
            </a:r>
            <a:r>
              <a:rPr lang="de-DE" i="1" dirty="0" err="1" smtClean="0"/>
              <a:t>t</a:t>
            </a:r>
            <a:r>
              <a:rPr lang="de-DE" i="1" baseline="-25000" dirty="0" err="1" smtClean="0"/>
              <a:t>gen</a:t>
            </a:r>
            <a:r>
              <a:rPr lang="de-DE" dirty="0" smtClean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i="1" dirty="0" err="1" smtClean="0"/>
              <a:t>t</a:t>
            </a:r>
            <a:r>
              <a:rPr lang="de-DE" i="1" baseline="-25000" dirty="0" err="1" smtClean="0"/>
              <a:t>gen</a:t>
            </a:r>
            <a:r>
              <a:rPr lang="de-DE" i="1" dirty="0" smtClean="0"/>
              <a:t>   </a:t>
            </a:r>
            <a:r>
              <a:rPr lang="de-DE" dirty="0"/>
              <a:t>̴ </a:t>
            </a:r>
            <a:r>
              <a:rPr lang="de-DE" dirty="0" smtClean="0"/>
              <a:t>1/</a:t>
            </a:r>
            <a:r>
              <a:rPr lang="de-DE" i="1" dirty="0" smtClean="0"/>
              <a:t>k</a:t>
            </a:r>
            <a:r>
              <a:rPr lang="de-DE" dirty="0" smtClean="0"/>
              <a:t>    </a:t>
            </a:r>
            <a:r>
              <a:rPr lang="de-DE" dirty="0" smtClean="0"/>
              <a:t>(</a:t>
            </a:r>
            <a:r>
              <a:rPr lang="de-DE" dirty="0" err="1" smtClean="0"/>
              <a:t>Roff</a:t>
            </a:r>
            <a:r>
              <a:rPr lang="de-DE" dirty="0" smtClean="0"/>
              <a:t> 1984)</a:t>
            </a:r>
          </a:p>
          <a:p>
            <a:pPr marL="0" indent="0">
              <a:buNone/>
            </a:pPr>
            <a:r>
              <a:rPr lang="de-DE" i="1" dirty="0" err="1" smtClean="0"/>
              <a:t>r</a:t>
            </a:r>
            <a:r>
              <a:rPr lang="de-DE" i="1" baseline="-25000" dirty="0" err="1" smtClean="0"/>
              <a:t>max</a:t>
            </a:r>
            <a:r>
              <a:rPr lang="de-DE" dirty="0" smtClean="0"/>
              <a:t>   = </a:t>
            </a:r>
            <a:r>
              <a:rPr lang="de-DE" i="1" dirty="0" smtClean="0"/>
              <a:t>f</a:t>
            </a:r>
            <a:r>
              <a:rPr lang="de-DE" dirty="0" smtClean="0"/>
              <a:t>(</a:t>
            </a:r>
            <a:r>
              <a:rPr lang="de-DE" dirty="0" err="1" smtClean="0"/>
              <a:t>Fecundity</a:t>
            </a:r>
            <a:r>
              <a:rPr lang="de-DE" dirty="0" smtClean="0"/>
              <a:t> &lt; 1000)          (</a:t>
            </a:r>
            <a:r>
              <a:rPr lang="de-DE" dirty="0" err="1" smtClean="0"/>
              <a:t>Musick</a:t>
            </a:r>
            <a:r>
              <a:rPr lang="de-DE" dirty="0" smtClean="0"/>
              <a:t> 1999)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These </a:t>
            </a:r>
            <a:r>
              <a:rPr lang="de-DE" dirty="0" err="1" smtClean="0"/>
              <a:t>relations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predict</a:t>
            </a:r>
            <a:r>
              <a:rPr lang="de-DE" dirty="0" smtClean="0"/>
              <a:t> </a:t>
            </a:r>
            <a:r>
              <a:rPr lang="de-DE" i="1" dirty="0" err="1" smtClean="0"/>
              <a:t>r</a:t>
            </a:r>
            <a:r>
              <a:rPr lang="de-DE" i="1" baseline="-25000" dirty="0" err="1" smtClean="0"/>
              <a:t>max</a:t>
            </a:r>
            <a:r>
              <a:rPr lang="de-DE" dirty="0" smtClean="0"/>
              <a:t> in </a:t>
            </a:r>
            <a:r>
              <a:rPr lang="de-DE" dirty="0" err="1" smtClean="0"/>
              <a:t>FishBase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1000 </a:t>
            </a:r>
            <a:r>
              <a:rPr lang="de-DE" dirty="0" err="1" smtClean="0"/>
              <a:t>species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232</Words>
  <Application>Microsoft Office PowerPoint</Application>
  <PresentationFormat>On-screen Show (4:3)</PresentationFormat>
  <Paragraphs>56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1_Office Theme</vt:lpstr>
      <vt:lpstr>Estimating the intrinsic rate (rmax) of population increase from life history correlates</vt:lpstr>
      <vt:lpstr>Question</vt:lpstr>
      <vt:lpstr>Answer</vt:lpstr>
      <vt:lpstr>Pierre François Verhulst (1804 – 1849, Belgian Mathematician)</vt:lpstr>
      <vt:lpstr>PowerPoint Presentation</vt:lpstr>
      <vt:lpstr>Importance to Conservation</vt:lpstr>
      <vt:lpstr>Milner Baily Schaefer (1912 – 1970, US Fisheries Scientist)</vt:lpstr>
      <vt:lpstr>The Schaefer Model</vt:lpstr>
      <vt:lpstr>Life History Correlates of rmax</vt:lpstr>
      <vt:lpstr>PowerPoint Presentation</vt:lpstr>
      <vt:lpstr>Thank You</vt:lpstr>
    </vt:vector>
  </TitlesOfParts>
  <Company>GEOMAR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</dc:title>
  <dc:creator>Froese, Rainer</dc:creator>
  <cp:lastModifiedBy>Froese, Rainer</cp:lastModifiedBy>
  <cp:revision>22</cp:revision>
  <dcterms:created xsi:type="dcterms:W3CDTF">2016-09-01T15:09:28Z</dcterms:created>
  <dcterms:modified xsi:type="dcterms:W3CDTF">2016-09-12T10:32:57Z</dcterms:modified>
</cp:coreProperties>
</file>