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82" r:id="rId4"/>
    <p:sldId id="281" r:id="rId5"/>
    <p:sldId id="283" r:id="rId6"/>
    <p:sldId id="272" r:id="rId7"/>
    <p:sldId id="274" r:id="rId8"/>
    <p:sldId id="275" r:id="rId9"/>
    <p:sldId id="279" r:id="rId10"/>
    <p:sldId id="258" r:id="rId11"/>
    <p:sldId id="286" r:id="rId12"/>
    <p:sldId id="287" r:id="rId13"/>
    <p:sldId id="259" r:id="rId14"/>
    <p:sldId id="264" r:id="rId15"/>
    <p:sldId id="278" r:id="rId16"/>
    <p:sldId id="285" r:id="rId17"/>
    <p:sldId id="273" r:id="rId18"/>
    <p:sldId id="280" r:id="rId19"/>
    <p:sldId id="26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2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0CFCF-6D6C-4D77-8092-D19B62526EE3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7E950-F273-4791-B971-834A84965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42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9B3974-8D36-463E-82C8-9951681381D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A35619-5EBC-4D45-833A-58F6CB3DB6CF}" type="slidenum">
              <a:rPr lang="en-US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FBFFD3-EB8A-46BD-B95C-149534B2D9E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48D8E3-96E2-487A-93A4-873A5176F7EC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3F7B02-ACB9-4E61-A519-942862714BDA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7700E6-F23E-47CB-BDA1-2C4E090F24E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A5DED2-F263-4355-8391-BE95071B91A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Baltic Sea</a:t>
            </a:r>
            <a:r>
              <a:rPr lang="de-DE" baseline="0" dirty="0" smtClean="0"/>
              <a:t> (A)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5C7C5-03E3-4CEA-9A14-7E7EA4723D08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7112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North Sea (H)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5C7C5-03E3-4CEA-9A14-7E7EA4723D08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5609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490CD7-FB65-4E25-B9BD-09884C6AB7C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4A76-0DDA-4AFC-8E52-6EB7D2D554E2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80E0-FAEA-4134-B2B0-1168CFAC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24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4A76-0DDA-4AFC-8E52-6EB7D2D554E2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80E0-FAEA-4134-B2B0-1168CFAC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19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4A76-0DDA-4AFC-8E52-6EB7D2D554E2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80E0-FAEA-4134-B2B0-1168CFAC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62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4A76-0DDA-4AFC-8E52-6EB7D2D554E2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80E0-FAEA-4134-B2B0-1168CFAC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9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4A76-0DDA-4AFC-8E52-6EB7D2D554E2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80E0-FAEA-4134-B2B0-1168CFAC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0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4A76-0DDA-4AFC-8E52-6EB7D2D554E2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80E0-FAEA-4134-B2B0-1168CFAC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9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4A76-0DDA-4AFC-8E52-6EB7D2D554E2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80E0-FAEA-4134-B2B0-1168CFAC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5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4A76-0DDA-4AFC-8E52-6EB7D2D554E2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80E0-FAEA-4134-B2B0-1168CFAC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3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4A76-0DDA-4AFC-8E52-6EB7D2D554E2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80E0-FAEA-4134-B2B0-1168CFAC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38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4A76-0DDA-4AFC-8E52-6EB7D2D554E2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80E0-FAEA-4134-B2B0-1168CFAC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72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4A76-0DDA-4AFC-8E52-6EB7D2D554E2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80E0-FAEA-4134-B2B0-1168CFAC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7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E4A76-0DDA-4AFC-8E52-6EB7D2D554E2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780E0-FAEA-4134-B2B0-1168CFAC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8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gif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20.png"/><Relationship Id="rId7" Type="http://schemas.openxmlformats.org/officeDocument/2006/relationships/image" Target="../media/image11.gif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11" Type="http://schemas.openxmlformats.org/officeDocument/2006/relationships/image" Target="../media/image27.gif"/><Relationship Id="rId5" Type="http://schemas.openxmlformats.org/officeDocument/2006/relationships/image" Target="../media/image22.gif"/><Relationship Id="rId10" Type="http://schemas.openxmlformats.org/officeDocument/2006/relationships/image" Target="../media/image26.gif"/><Relationship Id="rId4" Type="http://schemas.openxmlformats.org/officeDocument/2006/relationships/image" Target="../media/image21.gif"/><Relationship Id="rId9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772400" cy="1470025"/>
          </a:xfrm>
        </p:spPr>
        <p:txBody>
          <a:bodyPr/>
          <a:lstStyle/>
          <a:p>
            <a:r>
              <a:rPr lang="en-US" dirty="0" err="1" smtClean="0"/>
              <a:t>Nahrung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dem</a:t>
            </a:r>
            <a:r>
              <a:rPr lang="en-US" dirty="0" smtClean="0"/>
              <a:t> Meer</a:t>
            </a:r>
            <a:br>
              <a:rPr lang="en-US" dirty="0" smtClean="0"/>
            </a:br>
            <a:r>
              <a:rPr lang="en-US" dirty="0" smtClean="0"/>
              <a:t>Was </a:t>
            </a:r>
            <a:r>
              <a:rPr lang="en-US" dirty="0" err="1" smtClean="0"/>
              <a:t>geht</a:t>
            </a:r>
            <a:r>
              <a:rPr lang="en-US" dirty="0" smtClean="0"/>
              <a:t> </a:t>
            </a:r>
            <a:r>
              <a:rPr lang="en-US" dirty="0" err="1" smtClean="0"/>
              <a:t>noch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509120"/>
            <a:ext cx="7992888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Rainer </a:t>
            </a:r>
            <a:r>
              <a:rPr lang="en-US" sz="2400" dirty="0" err="1" smtClean="0"/>
              <a:t>Froese</a:t>
            </a:r>
            <a:r>
              <a:rPr lang="en-US" sz="2400" dirty="0" smtClean="0"/>
              <a:t>, GEOMAR, Kiel</a:t>
            </a:r>
          </a:p>
          <a:p>
            <a:r>
              <a:rPr lang="en-US" sz="2400" dirty="0" smtClean="0"/>
              <a:t>Unser Meer: Das </a:t>
            </a:r>
            <a:r>
              <a:rPr lang="en-US" sz="2400" dirty="0" err="1" smtClean="0"/>
              <a:t>gemeinsame</a:t>
            </a:r>
            <a:r>
              <a:rPr lang="en-US" sz="2400" dirty="0" smtClean="0"/>
              <a:t> </a:t>
            </a:r>
            <a:r>
              <a:rPr lang="en-US" sz="2400" dirty="0" err="1" smtClean="0"/>
              <a:t>Erbe</a:t>
            </a:r>
            <a:r>
              <a:rPr lang="en-US" sz="2400" dirty="0" smtClean="0"/>
              <a:t> </a:t>
            </a:r>
            <a:r>
              <a:rPr lang="en-US" sz="2400" dirty="0" err="1" smtClean="0"/>
              <a:t>schützen</a:t>
            </a:r>
            <a:r>
              <a:rPr lang="en-US" sz="2400" dirty="0"/>
              <a:t>.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Bremen, 25. April 2014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632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1143000"/>
          </a:xfrm>
        </p:spPr>
        <p:txBody>
          <a:bodyPr>
            <a:normAutofit/>
          </a:bodyPr>
          <a:lstStyle/>
          <a:p>
            <a:r>
              <a:rPr lang="de-DE" altLang="en-US" dirty="0" smtClean="0"/>
              <a:t>Endlich die richtigen Ziele in Europa</a:t>
            </a:r>
            <a:br>
              <a:rPr lang="de-DE" altLang="en-US" dirty="0" smtClean="0"/>
            </a:br>
            <a:r>
              <a:rPr lang="de-DE" altLang="en-US" sz="2200" dirty="0" smtClean="0"/>
              <a:t>Reformierte Gemeinsame Fischereipolitik in Kraft seit Dezember 2013</a:t>
            </a:r>
            <a:endParaRPr lang="en-US" altLang="en-US" sz="2200" dirty="0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 smtClean="0"/>
              <a:t>Alle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Fischbestände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sollen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mindestens</a:t>
            </a:r>
            <a:r>
              <a:rPr lang="en-US" altLang="en-US" dirty="0" smtClean="0"/>
              <a:t> so </a:t>
            </a:r>
            <a:r>
              <a:rPr lang="en-US" altLang="en-US" dirty="0" err="1" smtClean="0"/>
              <a:t>groß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sein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dass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sie</a:t>
            </a:r>
            <a:r>
              <a:rPr lang="en-US" altLang="en-US" dirty="0" smtClean="0"/>
              <a:t> den </a:t>
            </a:r>
            <a:r>
              <a:rPr lang="en-US" altLang="en-US" dirty="0" err="1" smtClean="0"/>
              <a:t>maximalen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Dauerertrag</a:t>
            </a:r>
            <a:r>
              <a:rPr lang="en-US" altLang="en-US" dirty="0" smtClean="0"/>
              <a:t> (</a:t>
            </a:r>
            <a:r>
              <a:rPr lang="en-US" altLang="en-US" i="1" dirty="0" smtClean="0"/>
              <a:t>MSY</a:t>
            </a:r>
            <a:r>
              <a:rPr lang="en-US" altLang="en-US" dirty="0" smtClean="0"/>
              <a:t>) </a:t>
            </a:r>
            <a:r>
              <a:rPr lang="en-US" altLang="en-US" dirty="0" err="1" smtClean="0"/>
              <a:t>liefern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können</a:t>
            </a:r>
            <a:endParaRPr lang="en-US" altLang="en-US" dirty="0" smtClean="0"/>
          </a:p>
          <a:p>
            <a:r>
              <a:rPr lang="en-US" altLang="en-US" i="1" dirty="0" smtClean="0"/>
              <a:t>MSY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ist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seit</a:t>
            </a:r>
            <a:r>
              <a:rPr lang="en-US" altLang="en-US" dirty="0" smtClean="0"/>
              <a:t> 1982 </a:t>
            </a:r>
            <a:r>
              <a:rPr lang="en-US" altLang="en-US" dirty="0" err="1" smtClean="0"/>
              <a:t>im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internationalen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Seerecht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vorgeschrieben</a:t>
            </a:r>
            <a:r>
              <a:rPr lang="en-US" altLang="en-US" dirty="0" smtClean="0"/>
              <a:t>, ab 2014 in Europa </a:t>
            </a:r>
            <a:r>
              <a:rPr lang="en-US" altLang="en-US" dirty="0" err="1" smtClean="0"/>
              <a:t>verbindlich</a:t>
            </a:r>
            <a:endParaRPr lang="en-US" altLang="en-US" dirty="0" smtClean="0"/>
          </a:p>
          <a:p>
            <a:r>
              <a:rPr lang="en-US" altLang="en-US" dirty="0" err="1" smtClean="0"/>
              <a:t>Bis</a:t>
            </a:r>
            <a:r>
              <a:rPr lang="en-US" altLang="en-US" dirty="0" smtClean="0"/>
              <a:t> 2015 </a:t>
            </a:r>
            <a:r>
              <a:rPr lang="en-US" altLang="en-US" dirty="0" err="1" smtClean="0"/>
              <a:t>soll</a:t>
            </a:r>
            <a:r>
              <a:rPr lang="en-US" altLang="en-US" dirty="0" smtClean="0"/>
              <a:t> der </a:t>
            </a:r>
            <a:r>
              <a:rPr lang="en-US" altLang="en-US" dirty="0" err="1" smtClean="0"/>
              <a:t>Fischereidruck</a:t>
            </a:r>
            <a:r>
              <a:rPr lang="en-US" altLang="en-US" dirty="0" smtClean="0"/>
              <a:t> so </a:t>
            </a:r>
            <a:r>
              <a:rPr lang="en-US" altLang="en-US" dirty="0" err="1" smtClean="0"/>
              <a:t>reduziert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werden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dass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sich</a:t>
            </a:r>
            <a:r>
              <a:rPr lang="en-US" altLang="en-US" dirty="0" smtClean="0"/>
              <a:t> die </a:t>
            </a:r>
            <a:r>
              <a:rPr lang="en-US" altLang="en-US" dirty="0" err="1" smtClean="0"/>
              <a:t>Bestände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entsprechend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erholen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können</a:t>
            </a:r>
            <a:endParaRPr lang="en-US" alt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9A8B9D-B737-4649-8614-C28720F60BE8}" type="slidenum">
              <a:rPr lang="en-U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73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220200" cy="6882528"/>
          </a:xfrm>
          <a:prstGeom prst="rect">
            <a:avLst/>
          </a:prstGeom>
        </p:spPr>
      </p:pic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1375333" y="5765868"/>
            <a:ext cx="6080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b="1" dirty="0"/>
              <a:t>her-3a22</a:t>
            </a:r>
          </a:p>
        </p:txBody>
      </p:sp>
      <p:pic>
        <p:nvPicPr>
          <p:cNvPr id="6" name="Picture 38" descr="Herring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17" y="5661562"/>
            <a:ext cx="5334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32" y="5582187"/>
            <a:ext cx="847037" cy="381000"/>
          </a:xfrm>
          <a:prstGeom prst="rect">
            <a:avLst/>
          </a:prstGeom>
        </p:spPr>
      </p:pic>
      <p:sp>
        <p:nvSpPr>
          <p:cNvPr id="9" name="TextBox 38"/>
          <p:cNvSpPr txBox="1">
            <a:spLocks noChangeArrowheads="1"/>
          </p:cNvSpPr>
          <p:nvPr/>
        </p:nvSpPr>
        <p:spPr bwMode="auto">
          <a:xfrm>
            <a:off x="2299644" y="5848887"/>
            <a:ext cx="619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b="1" dirty="0"/>
              <a:t>cod-2224</a:t>
            </a:r>
          </a:p>
        </p:txBody>
      </p:sp>
      <p:sp>
        <p:nvSpPr>
          <p:cNvPr id="10" name="TextBox 35"/>
          <p:cNvSpPr txBox="1">
            <a:spLocks noChangeArrowheads="1"/>
          </p:cNvSpPr>
          <p:nvPr/>
        </p:nvSpPr>
        <p:spPr bwMode="auto">
          <a:xfrm>
            <a:off x="2825750" y="5651568"/>
            <a:ext cx="596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b="1" dirty="0"/>
              <a:t>spr-2232</a:t>
            </a:r>
          </a:p>
        </p:txBody>
      </p:sp>
      <p:pic>
        <p:nvPicPr>
          <p:cNvPr id="11" name="Picture 51" descr="SpratYello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579690"/>
            <a:ext cx="4572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37"/>
          <p:cNvSpPr txBox="1">
            <a:spLocks noChangeArrowheads="1"/>
          </p:cNvSpPr>
          <p:nvPr/>
        </p:nvSpPr>
        <p:spPr bwMode="auto">
          <a:xfrm>
            <a:off x="3224213" y="5348287"/>
            <a:ext cx="619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b="1" dirty="0"/>
              <a:t>cod-2532</a:t>
            </a:r>
          </a:p>
        </p:txBody>
      </p:sp>
      <p:pic>
        <p:nvPicPr>
          <p:cNvPr id="13" name="Picture 31" descr="CodGre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043487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6" descr="Ee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297439"/>
            <a:ext cx="76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36"/>
          <p:cNvSpPr txBox="1">
            <a:spLocks noChangeArrowheads="1"/>
          </p:cNvSpPr>
          <p:nvPr/>
        </p:nvSpPr>
        <p:spPr bwMode="auto">
          <a:xfrm>
            <a:off x="4430710" y="4227517"/>
            <a:ext cx="8064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b="1" dirty="0" smtClean="0"/>
              <a:t>her-2532-gor</a:t>
            </a:r>
            <a:endParaRPr lang="de-DE" altLang="de-DE" sz="900" b="1" dirty="0"/>
          </a:p>
        </p:txBody>
      </p:sp>
      <p:pic>
        <p:nvPicPr>
          <p:cNvPr id="16" name="Picture 45" descr="HerringYello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10" y="4075117"/>
            <a:ext cx="581025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32"/>
          <p:cNvSpPr txBox="1">
            <a:spLocks noChangeArrowheads="1"/>
          </p:cNvSpPr>
          <p:nvPr/>
        </p:nvSpPr>
        <p:spPr bwMode="auto">
          <a:xfrm>
            <a:off x="6019800" y="4495848"/>
            <a:ext cx="685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b="1" dirty="0"/>
              <a:t>her-riga</a:t>
            </a:r>
          </a:p>
        </p:txBody>
      </p:sp>
      <p:sp>
        <p:nvSpPr>
          <p:cNvPr id="19" name="TextBox 31"/>
          <p:cNvSpPr txBox="1">
            <a:spLocks noChangeArrowheads="1"/>
          </p:cNvSpPr>
          <p:nvPr/>
        </p:nvSpPr>
        <p:spPr bwMode="auto">
          <a:xfrm>
            <a:off x="4724400" y="3705225"/>
            <a:ext cx="5794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b="1" dirty="0"/>
              <a:t>sal-2231</a:t>
            </a:r>
          </a:p>
        </p:txBody>
      </p:sp>
      <p:pic>
        <p:nvPicPr>
          <p:cNvPr id="20" name="Picture 47" descr="SalmonRe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34"/>
          <p:cNvSpPr txBox="1">
            <a:spLocks noChangeArrowheads="1"/>
          </p:cNvSpPr>
          <p:nvPr/>
        </p:nvSpPr>
        <p:spPr bwMode="auto">
          <a:xfrm>
            <a:off x="4421185" y="2856945"/>
            <a:ext cx="4937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b="1" dirty="0"/>
              <a:t>her-30</a:t>
            </a:r>
          </a:p>
        </p:txBody>
      </p:sp>
      <p:pic>
        <p:nvPicPr>
          <p:cNvPr id="22" name="Picture 41" descr="HerringGree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10" y="2701370"/>
            <a:ext cx="533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5729288" y="1520825"/>
            <a:ext cx="4968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b="1" dirty="0"/>
              <a:t>her-31</a:t>
            </a:r>
          </a:p>
        </p:txBody>
      </p:sp>
      <p:pic>
        <p:nvPicPr>
          <p:cNvPr id="24" name="Picture 43" descr="HerringYellow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71600"/>
            <a:ext cx="5334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33"/>
          <p:cNvSpPr txBox="1">
            <a:spLocks noChangeArrowheads="1"/>
          </p:cNvSpPr>
          <p:nvPr/>
        </p:nvSpPr>
        <p:spPr bwMode="auto">
          <a:xfrm>
            <a:off x="3426349" y="4380754"/>
            <a:ext cx="5429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b="1" dirty="0" smtClean="0"/>
              <a:t>ele-nea</a:t>
            </a:r>
            <a:endParaRPr lang="de-DE" altLang="de-DE" sz="9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333312" y="6393297"/>
            <a:ext cx="1810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b="1" dirty="0" smtClean="0">
                <a:solidFill>
                  <a:srgbClr val="002060"/>
                </a:solidFill>
              </a:rPr>
              <a:t>ICES Ecoregion: Baltic Sea</a:t>
            </a:r>
          </a:p>
          <a:p>
            <a:pPr algn="r"/>
            <a:r>
              <a:rPr lang="de-DE" sz="1200" b="1" dirty="0" smtClean="0">
                <a:solidFill>
                  <a:srgbClr val="002060"/>
                </a:solidFill>
              </a:rPr>
              <a:t>Source: ICES Advice 2013</a:t>
            </a:r>
            <a:endParaRPr lang="de-DE" sz="12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973" y="4712611"/>
            <a:ext cx="924054" cy="905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8400" y="51651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28" name="Picture 38" descr="Herring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380754"/>
            <a:ext cx="5334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80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7"/>
            <a:ext cx="9179655" cy="6851925"/>
          </a:xfrm>
          <a:prstGeom prst="rect">
            <a:avLst/>
          </a:prstGeom>
        </p:spPr>
      </p:pic>
      <p:sp>
        <p:nvSpPr>
          <p:cNvPr id="8" name="TextBox 38"/>
          <p:cNvSpPr txBox="1">
            <a:spLocks noChangeArrowheads="1"/>
          </p:cNvSpPr>
          <p:nvPr/>
        </p:nvSpPr>
        <p:spPr bwMode="auto">
          <a:xfrm>
            <a:off x="4520893" y="2743825"/>
            <a:ext cx="62869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b="1" dirty="0" smtClean="0"/>
              <a:t>cod-347d</a:t>
            </a:r>
            <a:endParaRPr lang="de-DE" altLang="de-DE" sz="900" b="1" dirty="0"/>
          </a:p>
        </p:txBody>
      </p:sp>
      <p:sp>
        <p:nvSpPr>
          <p:cNvPr id="10" name="TextBox 35"/>
          <p:cNvSpPr txBox="1">
            <a:spLocks noChangeArrowheads="1"/>
          </p:cNvSpPr>
          <p:nvPr/>
        </p:nvSpPr>
        <p:spPr bwMode="auto">
          <a:xfrm>
            <a:off x="3240818" y="2443708"/>
            <a:ext cx="59503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b="1" dirty="0" smtClean="0"/>
              <a:t>spr-nsea</a:t>
            </a:r>
            <a:endParaRPr lang="de-DE" altLang="de-DE" sz="900" b="1" dirty="0"/>
          </a:p>
        </p:txBody>
      </p:sp>
      <p:sp>
        <p:nvSpPr>
          <p:cNvPr id="12" name="TextBox 35"/>
          <p:cNvSpPr txBox="1">
            <a:spLocks noChangeArrowheads="1"/>
          </p:cNvSpPr>
          <p:nvPr/>
        </p:nvSpPr>
        <p:spPr bwMode="auto">
          <a:xfrm>
            <a:off x="3234704" y="2917425"/>
            <a:ext cx="6174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b="1" dirty="0" smtClean="0"/>
              <a:t>her-47d3</a:t>
            </a:r>
            <a:endParaRPr lang="de-DE" altLang="de-DE" sz="9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060" y="3174796"/>
            <a:ext cx="651619" cy="413551"/>
          </a:xfrm>
          <a:prstGeom prst="rect">
            <a:avLst/>
          </a:prstGeom>
        </p:spPr>
      </p:pic>
      <p:sp>
        <p:nvSpPr>
          <p:cNvPr id="16" name="TextBox 35"/>
          <p:cNvSpPr txBox="1">
            <a:spLocks noChangeArrowheads="1"/>
          </p:cNvSpPr>
          <p:nvPr/>
        </p:nvSpPr>
        <p:spPr bwMode="auto">
          <a:xfrm>
            <a:off x="4404361" y="3514636"/>
            <a:ext cx="5934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b="1" dirty="0"/>
              <a:t>p</a:t>
            </a:r>
            <a:r>
              <a:rPr lang="de-DE" altLang="de-DE" sz="900" b="1" dirty="0" smtClean="0"/>
              <a:t>le-nsea</a:t>
            </a:r>
            <a:endParaRPr lang="de-DE" altLang="de-DE" sz="9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353" y="3701252"/>
            <a:ext cx="580074" cy="273417"/>
          </a:xfrm>
          <a:prstGeom prst="rect">
            <a:avLst/>
          </a:prstGeom>
        </p:spPr>
      </p:pic>
      <p:sp>
        <p:nvSpPr>
          <p:cNvPr id="18" name="TextBox 35"/>
          <p:cNvSpPr txBox="1">
            <a:spLocks noChangeArrowheads="1"/>
          </p:cNvSpPr>
          <p:nvPr/>
        </p:nvSpPr>
        <p:spPr bwMode="auto">
          <a:xfrm>
            <a:off x="3190636" y="3912206"/>
            <a:ext cx="5822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b="1" dirty="0" smtClean="0"/>
              <a:t>sol-nsea</a:t>
            </a:r>
            <a:endParaRPr lang="de-DE" altLang="de-DE" sz="9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719" y="1989180"/>
            <a:ext cx="823111" cy="3793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060" y="2478241"/>
            <a:ext cx="847037" cy="381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587" y="2773767"/>
            <a:ext cx="527709" cy="18536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227" y="2362200"/>
            <a:ext cx="457200" cy="163015"/>
          </a:xfrm>
          <a:prstGeom prst="rect">
            <a:avLst/>
          </a:prstGeom>
        </p:spPr>
      </p:pic>
      <p:sp>
        <p:nvSpPr>
          <p:cNvPr id="26" name="TextBox 38"/>
          <p:cNvSpPr txBox="1">
            <a:spLocks noChangeArrowheads="1"/>
          </p:cNvSpPr>
          <p:nvPr/>
        </p:nvSpPr>
        <p:spPr bwMode="auto">
          <a:xfrm>
            <a:off x="1922421" y="2244746"/>
            <a:ext cx="51809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b="1" dirty="0" smtClean="0"/>
              <a:t>had-34</a:t>
            </a:r>
            <a:endParaRPr lang="de-DE" altLang="de-DE" sz="900" b="1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347" y="1541481"/>
            <a:ext cx="831949" cy="341391"/>
          </a:xfrm>
          <a:prstGeom prst="rect">
            <a:avLst/>
          </a:prstGeom>
        </p:spPr>
      </p:pic>
      <p:sp>
        <p:nvSpPr>
          <p:cNvPr id="28" name="TextBox 37"/>
          <p:cNvSpPr txBox="1">
            <a:spLocks noChangeArrowheads="1"/>
          </p:cNvSpPr>
          <p:nvPr/>
        </p:nvSpPr>
        <p:spPr bwMode="auto">
          <a:xfrm>
            <a:off x="3305906" y="1828580"/>
            <a:ext cx="58381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b="1" dirty="0" smtClean="0"/>
              <a:t>sai-3a46</a:t>
            </a:r>
            <a:endParaRPr lang="de-DE" altLang="de-DE" sz="900" b="1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533" y="4078767"/>
            <a:ext cx="613561" cy="123404"/>
          </a:xfrm>
          <a:prstGeom prst="rect">
            <a:avLst/>
          </a:prstGeom>
        </p:spPr>
      </p:pic>
      <p:sp>
        <p:nvSpPr>
          <p:cNvPr id="34" name="TextBox 35"/>
          <p:cNvSpPr txBox="1">
            <a:spLocks noChangeArrowheads="1"/>
          </p:cNvSpPr>
          <p:nvPr/>
        </p:nvSpPr>
        <p:spPr bwMode="auto">
          <a:xfrm>
            <a:off x="4004183" y="4124942"/>
            <a:ext cx="55335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b="1" dirty="0" smtClean="0"/>
              <a:t>san-ns2</a:t>
            </a:r>
            <a:endParaRPr lang="de-DE" altLang="de-DE" sz="900" b="1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766" y="2990195"/>
            <a:ext cx="613561" cy="148089"/>
          </a:xfrm>
          <a:prstGeom prst="rect">
            <a:avLst/>
          </a:prstGeom>
        </p:spPr>
      </p:pic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944416" y="3061055"/>
            <a:ext cx="55335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b="1" dirty="0" smtClean="0"/>
              <a:t>san-ns3</a:t>
            </a:r>
            <a:endParaRPr lang="de-DE" altLang="de-DE" sz="900" b="1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961" y="3230185"/>
            <a:ext cx="613561" cy="123404"/>
          </a:xfrm>
          <a:prstGeom prst="rect">
            <a:avLst/>
          </a:prstGeom>
        </p:spPr>
      </p:pic>
      <p:sp>
        <p:nvSpPr>
          <p:cNvPr id="38" name="TextBox 35"/>
          <p:cNvSpPr txBox="1">
            <a:spLocks noChangeArrowheads="1"/>
          </p:cNvSpPr>
          <p:nvPr/>
        </p:nvSpPr>
        <p:spPr bwMode="auto">
          <a:xfrm>
            <a:off x="3173611" y="3276360"/>
            <a:ext cx="55335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b="1" dirty="0" smtClean="0"/>
              <a:t>san-ns1</a:t>
            </a:r>
            <a:endParaRPr lang="de-DE" altLang="de-DE" sz="900" b="1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77" y="5441583"/>
            <a:ext cx="580074" cy="273417"/>
          </a:xfrm>
          <a:prstGeom prst="rect">
            <a:avLst/>
          </a:prstGeom>
        </p:spPr>
      </p:pic>
      <p:sp>
        <p:nvSpPr>
          <p:cNvPr id="40" name="TextBox 35"/>
          <p:cNvSpPr txBox="1">
            <a:spLocks noChangeArrowheads="1"/>
          </p:cNvSpPr>
          <p:nvPr/>
        </p:nvSpPr>
        <p:spPr bwMode="auto">
          <a:xfrm>
            <a:off x="2002700" y="5638800"/>
            <a:ext cx="58381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b="1" dirty="0" smtClean="0"/>
              <a:t>sol-eche</a:t>
            </a:r>
            <a:endParaRPr lang="de-DE" altLang="de-DE" sz="9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314075" y="6390699"/>
            <a:ext cx="1829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b="1" dirty="0" smtClean="0">
                <a:solidFill>
                  <a:srgbClr val="002060"/>
                </a:solidFill>
              </a:rPr>
              <a:t>ICES Ecoregion: North Sea</a:t>
            </a:r>
          </a:p>
          <a:p>
            <a:pPr algn="r"/>
            <a:r>
              <a:rPr lang="de-DE" sz="1200" b="1" dirty="0" smtClean="0">
                <a:solidFill>
                  <a:srgbClr val="002060"/>
                </a:solidFill>
              </a:rPr>
              <a:t>Source: ICES Advice 2013</a:t>
            </a:r>
            <a:endParaRPr lang="de-DE" sz="12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76" y="869832"/>
            <a:ext cx="910326" cy="95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6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13787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err="1" smtClean="0"/>
              <a:t>Gute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Fänge</a:t>
            </a:r>
            <a:r>
              <a:rPr lang="en-US" altLang="en-US" dirty="0" smtClean="0"/>
              <a:t> und </a:t>
            </a:r>
            <a:r>
              <a:rPr lang="en-US" altLang="en-US" dirty="0" err="1" smtClean="0"/>
              <a:t>schonende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Fangmethoden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sind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möglich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en-US" altLang="en-US" dirty="0" smtClean="0"/>
              <a:t>Von den </a:t>
            </a:r>
            <a:r>
              <a:rPr lang="en-US" altLang="en-US" dirty="0" err="1" smtClean="0"/>
              <a:t>meisten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Beständen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kann</a:t>
            </a:r>
            <a:r>
              <a:rPr lang="en-US" altLang="en-US" dirty="0" smtClean="0"/>
              <a:t> man </a:t>
            </a:r>
            <a:r>
              <a:rPr lang="en-US" altLang="en-US" dirty="0" err="1" smtClean="0"/>
              <a:t>jährlich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etwa</a:t>
            </a:r>
            <a:r>
              <a:rPr lang="en-US" altLang="en-US" dirty="0" smtClean="0"/>
              <a:t> 20% </a:t>
            </a:r>
            <a:r>
              <a:rPr lang="en-US" altLang="en-US" dirty="0" err="1" smtClean="0"/>
              <a:t>nachhaltig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fangen</a:t>
            </a:r>
            <a:endParaRPr lang="en-US" altLang="en-US" dirty="0" smtClean="0"/>
          </a:p>
          <a:p>
            <a:r>
              <a:rPr lang="en-US" altLang="en-US" dirty="0" smtClean="0"/>
              <a:t>Die </a:t>
            </a:r>
            <a:r>
              <a:rPr lang="en-US" altLang="en-US" dirty="0" err="1" smtClean="0"/>
              <a:t>Bestände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wachsen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dabei</a:t>
            </a:r>
            <a:r>
              <a:rPr lang="en-US" altLang="en-US" dirty="0" smtClean="0"/>
              <a:t> auf </a:t>
            </a:r>
            <a:r>
              <a:rPr lang="en-US" altLang="en-US" dirty="0" err="1" smtClean="0"/>
              <a:t>etwa</a:t>
            </a:r>
            <a:r>
              <a:rPr lang="en-US" altLang="en-US" dirty="0" smtClean="0"/>
              <a:t> 2/3 </a:t>
            </a:r>
            <a:r>
              <a:rPr lang="en-US" altLang="en-US" dirty="0" err="1" smtClean="0"/>
              <a:t>ihrer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unbefischten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Größe</a:t>
            </a:r>
            <a:r>
              <a:rPr lang="en-US" altLang="en-US" dirty="0" smtClean="0"/>
              <a:t> und </a:t>
            </a:r>
            <a:r>
              <a:rPr lang="en-US" altLang="en-US" dirty="0" err="1" smtClean="0"/>
              <a:t>liefern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bessere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Fänge</a:t>
            </a:r>
            <a:endParaRPr lang="en-US" altLang="en-US" dirty="0" smtClean="0"/>
          </a:p>
          <a:p>
            <a:r>
              <a:rPr lang="en-US" altLang="en-US" dirty="0" err="1" smtClean="0"/>
              <a:t>Bei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dieser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Bestandsgröße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sind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auch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schonende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Fangmethoden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z.B</a:t>
            </a:r>
            <a:r>
              <a:rPr lang="en-US" altLang="en-US" dirty="0" smtClean="0"/>
              <a:t>. Fallen) </a:t>
            </a:r>
            <a:r>
              <a:rPr lang="en-US" altLang="en-US" dirty="0" err="1" smtClean="0"/>
              <a:t>effektiv</a:t>
            </a:r>
            <a:endParaRPr lang="en-US" altLang="en-US" dirty="0" smtClean="0"/>
          </a:p>
          <a:p>
            <a:r>
              <a:rPr lang="en-US" altLang="en-US" dirty="0" err="1" smtClean="0"/>
              <a:t>Echte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Schutzgebiete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werden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möglich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es</a:t>
            </a:r>
            <a:r>
              <a:rPr lang="en-US" altLang="en-US" dirty="0" smtClean="0"/>
              <a:t> muss </a:t>
            </a:r>
            <a:r>
              <a:rPr lang="en-US" altLang="en-US" dirty="0" err="1" smtClean="0"/>
              <a:t>nicht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mehr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überall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gefischt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werden</a:t>
            </a:r>
            <a:r>
              <a:rPr lang="en-US" alt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0A1517-FBE7-4EA0-98DF-AB007E20DA4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7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Einfaches</a:t>
            </a:r>
            <a:r>
              <a:rPr lang="en-US" dirty="0" smtClean="0"/>
              <a:t> </a:t>
            </a:r>
            <a:r>
              <a:rPr lang="en-US" dirty="0" err="1" smtClean="0"/>
              <a:t>ökosystem-basiertes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Fischereimanagement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Weniger</a:t>
            </a:r>
            <a:r>
              <a:rPr lang="en-US" dirty="0" smtClean="0"/>
              <a:t> </a:t>
            </a:r>
            <a:r>
              <a:rPr lang="en-US" dirty="0" err="1" smtClean="0"/>
              <a:t>fangen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die </a:t>
            </a:r>
            <a:r>
              <a:rPr lang="en-US" dirty="0" err="1" smtClean="0"/>
              <a:t>natürlichen</a:t>
            </a:r>
            <a:r>
              <a:rPr lang="en-US" dirty="0" smtClean="0"/>
              <a:t> </a:t>
            </a:r>
            <a:r>
              <a:rPr lang="en-US" dirty="0" err="1" smtClean="0"/>
              <a:t>Räuber</a:t>
            </a:r>
            <a:endParaRPr lang="en-US" dirty="0" smtClean="0"/>
          </a:p>
          <a:p>
            <a:r>
              <a:rPr lang="en-US" dirty="0" err="1" smtClean="0"/>
              <a:t>Fische</a:t>
            </a:r>
            <a:r>
              <a:rPr lang="en-US" dirty="0" smtClean="0"/>
              <a:t> </a:t>
            </a:r>
            <a:r>
              <a:rPr lang="en-US" dirty="0" err="1" smtClean="0"/>
              <a:t>vor</a:t>
            </a:r>
            <a:r>
              <a:rPr lang="en-US" dirty="0" smtClean="0"/>
              <a:t> </a:t>
            </a:r>
            <a:r>
              <a:rPr lang="en-US" dirty="0" err="1" smtClean="0"/>
              <a:t>dem</a:t>
            </a:r>
            <a:r>
              <a:rPr lang="en-US" dirty="0" smtClean="0"/>
              <a:t> Fang </a:t>
            </a:r>
            <a:r>
              <a:rPr lang="en-US" dirty="0" err="1" smtClean="0"/>
              <a:t>mehrmals</a:t>
            </a:r>
            <a:r>
              <a:rPr lang="en-US" dirty="0" smtClean="0"/>
              <a:t> </a:t>
            </a:r>
            <a:r>
              <a:rPr lang="en-US" dirty="0" err="1" smtClean="0"/>
              <a:t>ablaichen</a:t>
            </a:r>
            <a:r>
              <a:rPr lang="en-US" dirty="0" smtClean="0"/>
              <a:t> </a:t>
            </a:r>
            <a:r>
              <a:rPr lang="en-US" dirty="0" err="1" smtClean="0"/>
              <a:t>lassen</a:t>
            </a:r>
            <a:endParaRPr lang="en-US" dirty="0" smtClean="0"/>
          </a:p>
          <a:p>
            <a:r>
              <a:rPr lang="en-US" dirty="0" err="1" smtClean="0"/>
              <a:t>Genügend</a:t>
            </a:r>
            <a:r>
              <a:rPr lang="en-US" dirty="0" smtClean="0"/>
              <a:t> </a:t>
            </a:r>
            <a:r>
              <a:rPr lang="en-US" dirty="0" err="1" smtClean="0"/>
              <a:t>Futtertiere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System </a:t>
            </a:r>
            <a:r>
              <a:rPr lang="en-US" dirty="0" err="1" smtClean="0"/>
              <a:t>lassen</a:t>
            </a:r>
            <a:r>
              <a:rPr lang="en-US" dirty="0" smtClean="0"/>
              <a:t>  </a:t>
            </a:r>
          </a:p>
          <a:p>
            <a:r>
              <a:rPr lang="en-US" dirty="0" err="1" smtClean="0"/>
              <a:t>Beifang</a:t>
            </a:r>
            <a:r>
              <a:rPr lang="en-US" dirty="0" smtClean="0"/>
              <a:t> </a:t>
            </a:r>
            <a:r>
              <a:rPr lang="en-US" dirty="0" err="1" smtClean="0"/>
              <a:t>vermeiden</a:t>
            </a:r>
            <a:r>
              <a:rPr lang="en-US" dirty="0" smtClean="0"/>
              <a:t> (</a:t>
            </a:r>
            <a:r>
              <a:rPr lang="en-US" dirty="0" err="1" smtClean="0"/>
              <a:t>selektive</a:t>
            </a:r>
            <a:r>
              <a:rPr lang="en-US" dirty="0" smtClean="0"/>
              <a:t> </a:t>
            </a:r>
            <a:r>
              <a:rPr lang="en-US" dirty="0" err="1" smtClean="0"/>
              <a:t>Fangmethoden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Bodenberührung</a:t>
            </a:r>
            <a:r>
              <a:rPr lang="en-US" dirty="0" smtClean="0"/>
              <a:t> </a:t>
            </a:r>
            <a:r>
              <a:rPr lang="en-US" dirty="0" err="1" smtClean="0"/>
              <a:t>minimieren</a:t>
            </a:r>
            <a:r>
              <a:rPr lang="en-US" dirty="0" smtClean="0"/>
              <a:t> (passive </a:t>
            </a:r>
            <a:r>
              <a:rPr lang="en-US" dirty="0" err="1" smtClean="0"/>
              <a:t>Fangmethoden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Warum</a:t>
            </a:r>
            <a:r>
              <a:rPr lang="en-US" dirty="0" smtClean="0"/>
              <a:t> </a:t>
            </a:r>
            <a:r>
              <a:rPr lang="en-US" dirty="0" err="1" smtClean="0"/>
              <a:t>wird</a:t>
            </a:r>
            <a:r>
              <a:rPr lang="en-US" dirty="0" smtClean="0"/>
              <a:t> das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schon</a:t>
            </a:r>
            <a:r>
              <a:rPr lang="en-US" dirty="0" smtClean="0"/>
              <a:t> </a:t>
            </a:r>
            <a:r>
              <a:rPr lang="en-US" dirty="0" err="1" smtClean="0"/>
              <a:t>lange</a:t>
            </a:r>
            <a:r>
              <a:rPr lang="en-US" dirty="0" smtClean="0"/>
              <a:t> so </a:t>
            </a:r>
            <a:r>
              <a:rPr lang="en-US" dirty="0" err="1" smtClean="0"/>
              <a:t>gemacht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17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Bringt Zertifizierung etwas?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7766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de-DE" dirty="0" smtClean="0"/>
              <a:t>Nur etwa 2/3 der zertifizierten Bestände waren nachweislich in Ordnung</a:t>
            </a:r>
          </a:p>
          <a:p>
            <a:pPr>
              <a:defRPr/>
            </a:pPr>
            <a:r>
              <a:rPr lang="de-DE" dirty="0" smtClean="0"/>
              <a:t>Beim MSC war etwa ein Drittel zu klein und zu hart befischt</a:t>
            </a:r>
          </a:p>
          <a:p>
            <a:pPr>
              <a:defRPr/>
            </a:pPr>
            <a:r>
              <a:rPr lang="de-DE" dirty="0" smtClean="0"/>
              <a:t>Trotzdem: der Anteil gesunder Bestände ist höher bei den zertifizierten Meeresfrüchten</a:t>
            </a:r>
          </a:p>
          <a:p>
            <a:pPr marL="0" indent="0">
              <a:buFont typeface="Arial" charset="0"/>
              <a:buNone/>
              <a:defRPr/>
            </a:pPr>
            <a:r>
              <a:rPr lang="de-DE" dirty="0" smtClean="0"/>
              <a:t>    (nicht zertifiziert sind nur 15% in Ordnung)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0CA14-E311-4DEA-9112-A4BB69A742F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8613" name="TextBox 1"/>
          <p:cNvSpPr txBox="1">
            <a:spLocks noChangeArrowheads="1"/>
          </p:cNvSpPr>
          <p:nvPr/>
        </p:nvSpPr>
        <p:spPr bwMode="auto">
          <a:xfrm>
            <a:off x="4932363" y="6488113"/>
            <a:ext cx="3684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e-DE" altLang="en-US"/>
              <a:t>Froese &amp; Proelss, Marine Policy, 2012</a:t>
            </a:r>
            <a:endParaRPr lang="en-US" altLang="en-US"/>
          </a:p>
        </p:txBody>
      </p:sp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4953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1162050"/>
            <a:ext cx="381635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90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Welchen</a:t>
            </a:r>
            <a:r>
              <a:rPr lang="en-US" dirty="0" smtClean="0"/>
              <a:t> </a:t>
            </a:r>
            <a:r>
              <a:rPr lang="en-US" dirty="0" err="1" smtClean="0"/>
              <a:t>Beitrag</a:t>
            </a:r>
            <a:r>
              <a:rPr lang="en-US" dirty="0" smtClean="0"/>
              <a:t> </a:t>
            </a:r>
            <a:r>
              <a:rPr lang="en-US" dirty="0" err="1" smtClean="0"/>
              <a:t>können</a:t>
            </a:r>
            <a:r>
              <a:rPr lang="en-US" dirty="0" smtClean="0"/>
              <a:t> die </a:t>
            </a:r>
            <a:r>
              <a:rPr lang="en-US" dirty="0" err="1" smtClean="0"/>
              <a:t>Meere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Welternährung</a:t>
            </a:r>
            <a:r>
              <a:rPr lang="en-US" dirty="0" smtClean="0"/>
              <a:t> </a:t>
            </a:r>
            <a:r>
              <a:rPr lang="en-US" dirty="0" err="1" smtClean="0"/>
              <a:t>leisten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86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gure 1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427963"/>
            <a:ext cx="65532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en-US" sz="4000" dirty="0" smtClean="0">
                <a:solidFill>
                  <a:srgbClr val="000000"/>
                </a:solidFill>
                <a:latin typeface="Times New Roman" pitchFamily="18" charset="0"/>
              </a:rPr>
              <a:t>30 Millionen Tonnen Fisch werden überwiegend zu Fischmehl reduziert</a:t>
            </a:r>
            <a:endParaRPr lang="en-US" altLang="en-US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5604" name="Picture 4" descr="sau-txt-n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0"/>
            <a:ext cx="6000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031704"/>
            <a:ext cx="600067" cy="45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285" y="4164287"/>
            <a:ext cx="479884" cy="35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59" y="3121841"/>
            <a:ext cx="793588" cy="59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935" y="3933056"/>
            <a:ext cx="616616" cy="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0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Surimi</a:t>
            </a:r>
            <a:r>
              <a:rPr lang="en-US" dirty="0" smtClean="0"/>
              <a:t> </a:t>
            </a:r>
            <a:r>
              <a:rPr lang="en-US" dirty="0" err="1" smtClean="0"/>
              <a:t>statt</a:t>
            </a:r>
            <a:r>
              <a:rPr lang="en-US" dirty="0" smtClean="0"/>
              <a:t> </a:t>
            </a:r>
            <a:r>
              <a:rPr lang="en-US" dirty="0" err="1" smtClean="0"/>
              <a:t>Fischmehl</a:t>
            </a:r>
            <a:endParaRPr lang="en-US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84" y="1812430"/>
            <a:ext cx="2713660" cy="164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4995"/>
            <a:ext cx="24193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43758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22288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825067"/>
            <a:ext cx="23336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10792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40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95288" y="9525"/>
            <a:ext cx="8229600" cy="1143000"/>
          </a:xfrm>
        </p:spPr>
        <p:txBody>
          <a:bodyPr/>
          <a:lstStyle/>
          <a:p>
            <a:r>
              <a:rPr lang="en-US" altLang="en-US" smtClean="0"/>
              <a:t>Schlussfolgerungen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981075"/>
            <a:ext cx="8640763" cy="5761038"/>
          </a:xfrm>
        </p:spPr>
        <p:txBody>
          <a:bodyPr/>
          <a:lstStyle/>
          <a:p>
            <a:r>
              <a:rPr lang="en-US" altLang="en-US" smtClean="0"/>
              <a:t>Von allen Problemen der Ozeane (Erwärmung, Versauerung, Verschmutzung) läßt sich Überfischung am schnellsten, mit den geringsten Kosten, und mit dem höchsten Gewinn für Gesellschaft, Umwelt und Fischer lösen</a:t>
            </a:r>
          </a:p>
          <a:p>
            <a:r>
              <a:rPr lang="en-US" altLang="en-US" smtClean="0"/>
              <a:t>Fischstäbchen statt Fischmehl können sofort einen riesigen Beitrag zur Welternährung leisten</a:t>
            </a:r>
          </a:p>
          <a:p>
            <a:r>
              <a:rPr lang="en-US" altLang="en-US" smtClean="0"/>
              <a:t>Kritische Verbraucher müssen dem politischen Willen nachhelfen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0E39E-BFB3-4375-BB6A-C1DB79A6E21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4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Übersicht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Zustand</a:t>
            </a:r>
            <a:r>
              <a:rPr lang="en-US" dirty="0" smtClean="0"/>
              <a:t> der </a:t>
            </a:r>
            <a:r>
              <a:rPr lang="en-US" dirty="0" err="1" smtClean="0"/>
              <a:t>globalen</a:t>
            </a:r>
            <a:r>
              <a:rPr lang="en-US" dirty="0" smtClean="0"/>
              <a:t> </a:t>
            </a:r>
            <a:r>
              <a:rPr lang="en-US" dirty="0" err="1" smtClean="0"/>
              <a:t>Fischbestände</a:t>
            </a:r>
            <a:endParaRPr lang="en-US" dirty="0" smtClean="0"/>
          </a:p>
          <a:p>
            <a:r>
              <a:rPr lang="en-US" dirty="0" err="1" smtClean="0"/>
              <a:t>Fischerei</a:t>
            </a:r>
            <a:r>
              <a:rPr lang="en-US" dirty="0" smtClean="0"/>
              <a:t> in Europa </a:t>
            </a:r>
          </a:p>
          <a:p>
            <a:r>
              <a:rPr lang="en-US" dirty="0" err="1" smtClean="0"/>
              <a:t>Meeresfrüchte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gesund</a:t>
            </a:r>
            <a:r>
              <a:rPr lang="en-US" dirty="0" smtClean="0"/>
              <a:t>: Was </a:t>
            </a:r>
            <a:r>
              <a:rPr lang="en-US" dirty="0" err="1" smtClean="0"/>
              <a:t>geht</a:t>
            </a:r>
            <a:r>
              <a:rPr lang="en-US" dirty="0" smtClean="0"/>
              <a:t> </a:t>
            </a:r>
            <a:r>
              <a:rPr lang="en-US" dirty="0" err="1" smtClean="0"/>
              <a:t>noch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Schlussfolgerungen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85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e-DE" altLang="en-US" dirty="0" smtClean="0"/>
              <a:t>Der globale Fischereiaufwand steigt</a:t>
            </a:r>
            <a:endParaRPr lang="en-US" altLang="en-US" dirty="0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1749425"/>
            <a:ext cx="877252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6804025" y="6453188"/>
            <a:ext cx="2108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e-DE" altLang="en-US" sz="1600"/>
              <a:t>Pauly and Froese, 2012</a:t>
            </a: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332871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1547664" y="333375"/>
            <a:ext cx="64188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e-DE" altLang="en-US" sz="4000" dirty="0" smtClean="0"/>
              <a:t>Die globalen Fänge stagnieren</a:t>
            </a:r>
            <a:endParaRPr lang="en-US" altLang="en-US" sz="4000" dirty="0"/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6804025" y="6453188"/>
            <a:ext cx="2108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e-DE" altLang="en-US" sz="1600"/>
              <a:t>Pauly and Froese, 2012</a:t>
            </a:r>
            <a:endParaRPr lang="en-US" altLang="en-US" sz="160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341438"/>
            <a:ext cx="892810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2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Fischbestände</a:t>
            </a:r>
            <a:r>
              <a:rPr lang="en-US" dirty="0" smtClean="0"/>
              <a:t> </a:t>
            </a:r>
            <a:r>
              <a:rPr lang="en-US" dirty="0" err="1" smtClean="0"/>
              <a:t>schrumpfen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Wenn</a:t>
            </a:r>
            <a:r>
              <a:rPr lang="en-US" dirty="0" smtClean="0"/>
              <a:t> der </a:t>
            </a:r>
            <a:r>
              <a:rPr lang="en-US" dirty="0" err="1" smtClean="0"/>
              <a:t>Aufwand</a:t>
            </a:r>
            <a:r>
              <a:rPr lang="en-US" dirty="0" smtClean="0"/>
              <a:t> </a:t>
            </a:r>
            <a:r>
              <a:rPr lang="en-US" dirty="0" err="1" smtClean="0"/>
              <a:t>steigt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dirty="0" smtClean="0"/>
              <a:t>und die </a:t>
            </a:r>
            <a:r>
              <a:rPr lang="en-US" dirty="0" err="1" smtClean="0"/>
              <a:t>Fänge</a:t>
            </a:r>
            <a:r>
              <a:rPr lang="en-US" dirty="0" smtClean="0"/>
              <a:t> </a:t>
            </a:r>
            <a:r>
              <a:rPr lang="en-US" dirty="0" err="1" smtClean="0"/>
              <a:t>stagnieren</a:t>
            </a:r>
            <a:r>
              <a:rPr lang="en-US" dirty="0" smtClean="0"/>
              <a:t>, </a:t>
            </a:r>
          </a:p>
          <a:p>
            <a:pPr marL="0" indent="0" algn="ctr">
              <a:buNone/>
            </a:pPr>
            <a:r>
              <a:rPr lang="en-US" dirty="0" err="1"/>
              <a:t>d</a:t>
            </a:r>
            <a:r>
              <a:rPr lang="en-US" dirty="0" err="1" smtClean="0"/>
              <a:t>ann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weniger</a:t>
            </a:r>
            <a:r>
              <a:rPr lang="en-US" dirty="0" smtClean="0"/>
              <a:t> </a:t>
            </a:r>
            <a:r>
              <a:rPr lang="en-US" dirty="0" err="1" smtClean="0"/>
              <a:t>Fische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Wasser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9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1143000"/>
          </a:xfrm>
        </p:spPr>
        <p:txBody>
          <a:bodyPr/>
          <a:lstStyle/>
          <a:p>
            <a:pPr eaLnBrk="1" hangingPunct="1"/>
            <a:r>
              <a:rPr lang="de-DE" altLang="en-US" sz="3600" dirty="0" smtClean="0"/>
              <a:t>Zustand der globalen Fischbestände </a:t>
            </a:r>
            <a:endParaRPr lang="en-US" altLang="en-US" sz="3600" dirty="0" smtClean="0"/>
          </a:p>
        </p:txBody>
      </p:sp>
      <p:sp>
        <p:nvSpPr>
          <p:cNvPr id="9219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F30C83-99BD-4D5B-84DB-451CC6938E8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3132138" y="2025650"/>
            <a:ext cx="1609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e-DE" altLang="en-US">
                <a:solidFill>
                  <a:schemeClr val="bg1"/>
                </a:solidFill>
              </a:rPr>
              <a:t>Neue Bestände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3557" name="TextBox 9"/>
          <p:cNvSpPr txBox="1">
            <a:spLocks noChangeArrowheads="1"/>
          </p:cNvSpPr>
          <p:nvPr/>
        </p:nvSpPr>
        <p:spPr bwMode="auto">
          <a:xfrm>
            <a:off x="5646738" y="5126038"/>
            <a:ext cx="2220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en-US">
                <a:solidFill>
                  <a:schemeClr val="bg1"/>
                </a:solidFill>
              </a:rPr>
              <a:t>Zusammengebrochen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235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196975"/>
            <a:ext cx="8372475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9" name="TextBox 10"/>
          <p:cNvSpPr txBox="1">
            <a:spLocks noChangeArrowheads="1"/>
          </p:cNvSpPr>
          <p:nvPr/>
        </p:nvSpPr>
        <p:spPr bwMode="auto">
          <a:xfrm>
            <a:off x="1555750" y="2708275"/>
            <a:ext cx="1441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e-DE" altLang="en-US"/>
              <a:t>Undeveloped</a:t>
            </a:r>
            <a:endParaRPr lang="en-US" altLang="en-US"/>
          </a:p>
        </p:txBody>
      </p:sp>
      <p:sp>
        <p:nvSpPr>
          <p:cNvPr id="23560" name="TextBox 11"/>
          <p:cNvSpPr txBox="1">
            <a:spLocks noChangeArrowheads="1"/>
          </p:cNvSpPr>
          <p:nvPr/>
        </p:nvSpPr>
        <p:spPr bwMode="auto">
          <a:xfrm>
            <a:off x="1735138" y="4495800"/>
            <a:ext cx="1239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e-DE" altLang="en-US"/>
              <a:t>Developing</a:t>
            </a:r>
            <a:endParaRPr lang="en-US" altLang="en-US"/>
          </a:p>
        </p:txBody>
      </p:sp>
      <p:sp>
        <p:nvSpPr>
          <p:cNvPr id="23561" name="TextBox 12"/>
          <p:cNvSpPr txBox="1">
            <a:spLocks noChangeArrowheads="1"/>
          </p:cNvSpPr>
          <p:nvPr/>
        </p:nvSpPr>
        <p:spPr bwMode="auto">
          <a:xfrm>
            <a:off x="5892800" y="2890838"/>
            <a:ext cx="1547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e-DE" altLang="en-US"/>
              <a:t>Fully exploited</a:t>
            </a:r>
            <a:endParaRPr lang="en-US" altLang="en-US"/>
          </a:p>
        </p:txBody>
      </p:sp>
      <p:sp>
        <p:nvSpPr>
          <p:cNvPr id="23562" name="TextBox 13"/>
          <p:cNvSpPr txBox="1">
            <a:spLocks noChangeArrowheads="1"/>
          </p:cNvSpPr>
          <p:nvPr/>
        </p:nvSpPr>
        <p:spPr bwMode="auto">
          <a:xfrm>
            <a:off x="5937250" y="4125913"/>
            <a:ext cx="1503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e-DE" altLang="en-US"/>
              <a:t>Overexploited</a:t>
            </a:r>
            <a:endParaRPr lang="en-US" altLang="en-US"/>
          </a:p>
        </p:txBody>
      </p:sp>
      <p:sp>
        <p:nvSpPr>
          <p:cNvPr id="23563" name="TextBox 14"/>
          <p:cNvSpPr txBox="1">
            <a:spLocks noChangeArrowheads="1"/>
          </p:cNvSpPr>
          <p:nvPr/>
        </p:nvSpPr>
        <p:spPr bwMode="auto">
          <a:xfrm>
            <a:off x="6300788" y="5118100"/>
            <a:ext cx="1139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e-DE" altLang="en-US">
                <a:solidFill>
                  <a:schemeClr val="bg1"/>
                </a:solidFill>
              </a:rPr>
              <a:t>Collapsed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3564" name="TextBox 1"/>
          <p:cNvSpPr txBox="1">
            <a:spLocks noChangeArrowheads="1"/>
          </p:cNvSpPr>
          <p:nvPr/>
        </p:nvSpPr>
        <p:spPr bwMode="auto">
          <a:xfrm>
            <a:off x="1187450" y="5949950"/>
            <a:ext cx="6408738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e-DE" altLang="en-US" sz="1400">
                <a:latin typeface="Arial" charset="0"/>
              </a:rPr>
              <a:t>                                                                       Froese et al. </a:t>
            </a:r>
            <a:r>
              <a:rPr lang="de-DE" altLang="en-US" sz="1400" i="1">
                <a:latin typeface="Arial" charset="0"/>
              </a:rPr>
              <a:t>Marine Biology</a:t>
            </a:r>
            <a:r>
              <a:rPr lang="de-DE" altLang="en-US" sz="1400">
                <a:latin typeface="Arial" charset="0"/>
              </a:rPr>
              <a:t> 2012</a:t>
            </a:r>
          </a:p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17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64235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altLang="en-US" dirty="0" smtClean="0"/>
              <a:t>Zustand der europäischen Fischbestände</a:t>
            </a:r>
            <a:endParaRPr lang="en-US" alt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E7D61-C538-4166-A26C-AFBC8AA76A9A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3132138" y="2025650"/>
            <a:ext cx="1609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e-DE" altLang="en-US">
                <a:solidFill>
                  <a:schemeClr val="bg1"/>
                </a:solidFill>
              </a:rPr>
              <a:t>Neue Bestände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0725" name="TextBox 9"/>
          <p:cNvSpPr txBox="1">
            <a:spLocks noChangeArrowheads="1"/>
          </p:cNvSpPr>
          <p:nvPr/>
        </p:nvSpPr>
        <p:spPr bwMode="auto">
          <a:xfrm>
            <a:off x="5646738" y="5126038"/>
            <a:ext cx="2220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en-US">
                <a:solidFill>
                  <a:schemeClr val="bg1"/>
                </a:solidFill>
              </a:rPr>
              <a:t>Zusammengebrochen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325563"/>
            <a:ext cx="7947025" cy="553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7" name="TextBox 1"/>
          <p:cNvSpPr txBox="1">
            <a:spLocks noChangeArrowheads="1"/>
          </p:cNvSpPr>
          <p:nvPr/>
        </p:nvSpPr>
        <p:spPr bwMode="auto">
          <a:xfrm>
            <a:off x="2190750" y="3357563"/>
            <a:ext cx="1239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e-DE" altLang="en-US"/>
              <a:t>Developing</a:t>
            </a:r>
            <a:endParaRPr lang="en-US" altLang="en-US"/>
          </a:p>
        </p:txBody>
      </p:sp>
      <p:sp>
        <p:nvSpPr>
          <p:cNvPr id="30728" name="TextBox 3"/>
          <p:cNvSpPr txBox="1">
            <a:spLocks noChangeArrowheads="1"/>
          </p:cNvSpPr>
          <p:nvPr/>
        </p:nvSpPr>
        <p:spPr bwMode="auto">
          <a:xfrm>
            <a:off x="5646738" y="2743200"/>
            <a:ext cx="1547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e-DE" altLang="en-US"/>
              <a:t>Fully exploited</a:t>
            </a:r>
            <a:endParaRPr lang="en-US" altLang="en-US"/>
          </a:p>
        </p:txBody>
      </p:sp>
      <p:sp>
        <p:nvSpPr>
          <p:cNvPr id="30729" name="TextBox 4"/>
          <p:cNvSpPr txBox="1">
            <a:spLocks noChangeArrowheads="1"/>
          </p:cNvSpPr>
          <p:nvPr/>
        </p:nvSpPr>
        <p:spPr bwMode="auto">
          <a:xfrm>
            <a:off x="1547813" y="1851025"/>
            <a:ext cx="1441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e-DE" altLang="en-US"/>
              <a:t>Undeveloped</a:t>
            </a:r>
            <a:endParaRPr lang="en-US" altLang="en-US"/>
          </a:p>
        </p:txBody>
      </p:sp>
      <p:sp>
        <p:nvSpPr>
          <p:cNvPr id="30730" name="TextBox 5"/>
          <p:cNvSpPr txBox="1">
            <a:spLocks noChangeArrowheads="1"/>
          </p:cNvSpPr>
          <p:nvPr/>
        </p:nvSpPr>
        <p:spPr bwMode="auto">
          <a:xfrm>
            <a:off x="5691188" y="3954463"/>
            <a:ext cx="1503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e-DE" altLang="en-US"/>
              <a:t>Overexploited</a:t>
            </a:r>
            <a:endParaRPr lang="en-US" altLang="en-US"/>
          </a:p>
        </p:txBody>
      </p:sp>
      <p:sp>
        <p:nvSpPr>
          <p:cNvPr id="30731" name="TextBox 6"/>
          <p:cNvSpPr txBox="1">
            <a:spLocks noChangeArrowheads="1"/>
          </p:cNvSpPr>
          <p:nvPr/>
        </p:nvSpPr>
        <p:spPr bwMode="auto">
          <a:xfrm>
            <a:off x="5346700" y="5026025"/>
            <a:ext cx="1155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e-DE" altLang="en-US">
                <a:solidFill>
                  <a:schemeClr val="bg1"/>
                </a:solidFill>
              </a:rPr>
              <a:t>Collapsed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0732" name="TextBox 1"/>
          <p:cNvSpPr txBox="1">
            <a:spLocks noChangeArrowheads="1"/>
          </p:cNvSpPr>
          <p:nvPr/>
        </p:nvSpPr>
        <p:spPr bwMode="auto">
          <a:xfrm>
            <a:off x="1403350" y="5980113"/>
            <a:ext cx="6192838" cy="585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de-DE" altLang="en-US" sz="1600">
              <a:latin typeface="Arial" charset="0"/>
            </a:endParaRPr>
          </a:p>
          <a:p>
            <a:pPr eaLnBrk="1" hangingPunct="1"/>
            <a:r>
              <a:rPr lang="de-DE" altLang="en-US" sz="1600">
                <a:latin typeface="Arial" charset="0"/>
              </a:rPr>
              <a:t>                                                   Froese et al. </a:t>
            </a:r>
            <a:r>
              <a:rPr lang="de-DE" altLang="en-US" sz="1600" i="1">
                <a:latin typeface="Arial" charset="0"/>
              </a:rPr>
              <a:t>Marine Biology</a:t>
            </a:r>
            <a:r>
              <a:rPr lang="de-DE" altLang="en-US" sz="1600">
                <a:latin typeface="Arial" charset="0"/>
              </a:rPr>
              <a:t> 2012 </a:t>
            </a:r>
            <a:endParaRPr lang="en-US" altLang="en-US" sz="1600">
              <a:latin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259822" y="4857353"/>
            <a:ext cx="2321644" cy="70723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9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89744" y="116632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Bessere Fänge sind möglich</a:t>
            </a:r>
            <a:endParaRPr lang="en-US" altLang="en-US" dirty="0" smtClean="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22497A-D6D4-4897-9D1C-FD58F5F7B416}" type="slidenum">
              <a:rPr lang="en-U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>
              <a:solidFill>
                <a:srgbClr val="898989"/>
              </a:solidFill>
            </a:endParaRP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1120775"/>
            <a:ext cx="6992938" cy="54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4611688" y="6550025"/>
            <a:ext cx="4532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e-DE" altLang="en-US" sz="1400">
                <a:solidFill>
                  <a:srgbClr val="000000"/>
                </a:solidFill>
              </a:rPr>
              <a:t>Landings from ICES 2010</a:t>
            </a:r>
            <a:r>
              <a:rPr lang="de-DE" altLang="en-US" sz="1400" i="1">
                <a:solidFill>
                  <a:srgbClr val="000000"/>
                </a:solidFill>
              </a:rPr>
              <a:t>, MSY </a:t>
            </a:r>
            <a:r>
              <a:rPr lang="de-DE" altLang="en-US" sz="1400">
                <a:solidFill>
                  <a:srgbClr val="000000"/>
                </a:solidFill>
              </a:rPr>
              <a:t>from Froese and Proelß 2010</a:t>
            </a:r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26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606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Drei</a:t>
            </a:r>
            <a:r>
              <a:rPr lang="en-US" sz="5400" dirty="0" smtClean="0"/>
              <a:t> </a:t>
            </a:r>
            <a:r>
              <a:rPr lang="en-US" sz="5400" dirty="0" err="1" smtClean="0"/>
              <a:t>starke</a:t>
            </a:r>
            <a:r>
              <a:rPr lang="en-US" sz="5400" dirty="0" smtClean="0"/>
              <a:t> Frauen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3933056"/>
            <a:ext cx="2682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Maria </a:t>
            </a:r>
            <a:r>
              <a:rPr lang="en-US" dirty="0" err="1" smtClean="0"/>
              <a:t>Damanaki</a:t>
            </a:r>
            <a:endParaRPr lang="en-US" dirty="0" smtClean="0"/>
          </a:p>
          <a:p>
            <a:pPr algn="ctr"/>
            <a:r>
              <a:rPr lang="en-US" dirty="0" err="1" smtClean="0"/>
              <a:t>Kommissarin</a:t>
            </a:r>
            <a:r>
              <a:rPr lang="en-US" dirty="0" smtClean="0"/>
              <a:t> von DG Mare</a:t>
            </a:r>
            <a:endParaRPr lang="en-US" dirty="0"/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3575969" cy="200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28800"/>
            <a:ext cx="22288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73022" y="3947255"/>
            <a:ext cx="2021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Isabella </a:t>
            </a:r>
            <a:r>
              <a:rPr lang="en-US" dirty="0" err="1" smtClean="0"/>
              <a:t>Lövin</a:t>
            </a:r>
            <a:endParaRPr lang="en-US" dirty="0" smtClean="0"/>
          </a:p>
          <a:p>
            <a:pPr algn="ctr"/>
            <a:r>
              <a:rPr lang="en-US" dirty="0" smtClean="0"/>
              <a:t>Europa </a:t>
            </a:r>
            <a:r>
              <a:rPr lang="en-US" dirty="0" err="1" smtClean="0"/>
              <a:t>Parlament</a:t>
            </a:r>
            <a:endParaRPr lang="en-US" dirty="0" smtClean="0"/>
          </a:p>
          <a:p>
            <a:pPr algn="ctr"/>
            <a:r>
              <a:rPr lang="en-US" dirty="0" err="1" smtClean="0"/>
              <a:t>Fischerei</a:t>
            </a:r>
            <a:r>
              <a:rPr lang="en-US" dirty="0" smtClean="0"/>
              <a:t> </a:t>
            </a:r>
            <a:r>
              <a:rPr lang="en-US" dirty="0" err="1" smtClean="0"/>
              <a:t>Ausschuss</a:t>
            </a:r>
            <a:endParaRPr lang="en-US" dirty="0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127" y="1644238"/>
            <a:ext cx="3132873" cy="203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44207" y="3934648"/>
            <a:ext cx="19465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Ulrike </a:t>
            </a:r>
            <a:r>
              <a:rPr lang="en-US" dirty="0" err="1" smtClean="0"/>
              <a:t>Rodust</a:t>
            </a:r>
            <a:endParaRPr lang="en-US" dirty="0" smtClean="0"/>
          </a:p>
          <a:p>
            <a:pPr algn="ctr"/>
            <a:r>
              <a:rPr lang="en-US" dirty="0" smtClean="0"/>
              <a:t>Europa </a:t>
            </a:r>
            <a:r>
              <a:rPr lang="en-US" dirty="0" err="1" smtClean="0"/>
              <a:t>Parlament</a:t>
            </a:r>
            <a:endParaRPr lang="en-US" dirty="0" smtClean="0"/>
          </a:p>
          <a:p>
            <a:pPr algn="ctr"/>
            <a:r>
              <a:rPr lang="en-US" dirty="0" err="1" smtClean="0"/>
              <a:t>Fischereiausschuss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87672" y="53012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/>
              <a:t>bezwingen</a:t>
            </a:r>
            <a:r>
              <a:rPr lang="en-US" sz="4000" dirty="0" smtClean="0"/>
              <a:t> das “old boys network”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6525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510</Words>
  <Application>Microsoft Office PowerPoint</Application>
  <PresentationFormat>On-screen Show (4:3)</PresentationFormat>
  <Paragraphs>121</Paragraphs>
  <Slides>19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Nahrung aus dem Meer Was geht noch?</vt:lpstr>
      <vt:lpstr>Übersicht</vt:lpstr>
      <vt:lpstr>Der globale Fischereiaufwand steigt</vt:lpstr>
      <vt:lpstr>PowerPoint Presentation</vt:lpstr>
      <vt:lpstr>Die Fischbestände schrumpfen</vt:lpstr>
      <vt:lpstr>Zustand der globalen Fischbestände </vt:lpstr>
      <vt:lpstr>Zustand der europäischen Fischbestände</vt:lpstr>
      <vt:lpstr>Bessere Fänge sind möglich</vt:lpstr>
      <vt:lpstr>Drei starke Frauen</vt:lpstr>
      <vt:lpstr>Endlich die richtigen Ziele in Europa Reformierte Gemeinsame Fischereipolitik in Kraft seit Dezember 2013</vt:lpstr>
      <vt:lpstr>PowerPoint Presentation</vt:lpstr>
      <vt:lpstr>PowerPoint Presentation</vt:lpstr>
      <vt:lpstr>Gute Fänge und schonende Fangmethoden sind möglich</vt:lpstr>
      <vt:lpstr>Einfaches ökosystem-basiertes Fischereimanagement</vt:lpstr>
      <vt:lpstr>Bringt Zertifizierung etwas?</vt:lpstr>
      <vt:lpstr>Welchen Beitrag können die Meere  zur Welternährung leisten?</vt:lpstr>
      <vt:lpstr>PowerPoint Presentation</vt:lpstr>
      <vt:lpstr>Surimi statt Fischmehl</vt:lpstr>
      <vt:lpstr>Schlussfolgerungen</vt:lpstr>
    </vt:vector>
  </TitlesOfParts>
  <Company>GEOMAR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Nahrung aus dem Meer Was geht noch?</dc:title>
  <dc:creator>Froese, Rainer</dc:creator>
  <cp:lastModifiedBy>Froese, Rainer</cp:lastModifiedBy>
  <cp:revision>17</cp:revision>
  <dcterms:created xsi:type="dcterms:W3CDTF">2014-04-25T06:35:24Z</dcterms:created>
  <dcterms:modified xsi:type="dcterms:W3CDTF">2014-04-25T09:28:24Z</dcterms:modified>
</cp:coreProperties>
</file>