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7" r:id="rId3"/>
    <p:sldId id="257" r:id="rId4"/>
    <p:sldId id="259" r:id="rId5"/>
    <p:sldId id="258" r:id="rId6"/>
    <p:sldId id="260" r:id="rId7"/>
    <p:sldId id="261" r:id="rId8"/>
    <p:sldId id="262" r:id="rId9"/>
    <p:sldId id="263" r:id="rId10"/>
    <p:sldId id="264" r:id="rId11"/>
    <p:sldId id="265" r:id="rId12"/>
    <p:sldId id="266" r:id="rId13"/>
    <p:sldId id="267" r:id="rId14"/>
    <p:sldId id="268" r:id="rId15"/>
    <p:sldId id="278" r:id="rId16"/>
    <p:sldId id="269" r:id="rId17"/>
    <p:sldId id="270" r:id="rId18"/>
    <p:sldId id="279" r:id="rId19"/>
    <p:sldId id="271" r:id="rId20"/>
    <p:sldId id="272" r:id="rId21"/>
    <p:sldId id="275" r:id="rId22"/>
    <p:sldId id="276"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F_Documents\S-R\Fig1_Con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7042108866823"/>
          <c:y val="6.4391530497142829E-2"/>
          <c:w val="0.82792360920834629"/>
          <c:h val="0.77024886635887457"/>
        </c:manualLayout>
      </c:layout>
      <c:scatterChart>
        <c:scatterStyle val="lineMarker"/>
        <c:varyColors val="0"/>
        <c:ser>
          <c:idx val="0"/>
          <c:order val="0"/>
          <c:tx>
            <c:strRef>
              <c:f>Figure1!$H$1</c:f>
              <c:strCache>
                <c:ptCount val="1"/>
                <c:pt idx="0">
                  <c:v>Y</c:v>
                </c:pt>
              </c:strCache>
            </c:strRef>
          </c:tx>
          <c:spPr>
            <a:ln w="25400">
              <a:solidFill>
                <a:schemeClr val="tx1"/>
              </a:solidFill>
              <a:prstDash val="solid"/>
            </a:ln>
          </c:spPr>
          <c:marker>
            <c:symbol val="none"/>
          </c:marker>
          <c:xVal>
            <c:numRef>
              <c:f>Figure1!$G$2:$G$4</c:f>
              <c:numCache>
                <c:formatCode>General</c:formatCode>
                <c:ptCount val="3"/>
                <c:pt idx="0">
                  <c:v>0</c:v>
                </c:pt>
                <c:pt idx="1">
                  <c:v>200</c:v>
                </c:pt>
                <c:pt idx="2">
                  <c:v>1000</c:v>
                </c:pt>
              </c:numCache>
            </c:numRef>
          </c:xVal>
          <c:yVal>
            <c:numRef>
              <c:f>Figure1!$H$2:$H$4</c:f>
              <c:numCache>
                <c:formatCode>General</c:formatCode>
                <c:ptCount val="3"/>
                <c:pt idx="0">
                  <c:v>0</c:v>
                </c:pt>
                <c:pt idx="1">
                  <c:v>1000</c:v>
                </c:pt>
                <c:pt idx="2">
                  <c:v>1000</c:v>
                </c:pt>
              </c:numCache>
            </c:numRef>
          </c:yVal>
          <c:smooth val="0"/>
        </c:ser>
        <c:ser>
          <c:idx val="2"/>
          <c:order val="1"/>
          <c:tx>
            <c:strRef>
              <c:f>Figure1!$G$5</c:f>
              <c:strCache>
                <c:ptCount val="1"/>
                <c:pt idx="0">
                  <c:v>SSBpa</c:v>
                </c:pt>
              </c:strCache>
            </c:strRef>
          </c:tx>
          <c:spPr>
            <a:ln w="19050">
              <a:solidFill>
                <a:srgbClr val="000000"/>
              </a:solidFill>
              <a:prstDash val="sysDot"/>
            </a:ln>
          </c:spPr>
          <c:marker>
            <c:symbol val="none"/>
          </c:marker>
          <c:xVal>
            <c:numRef>
              <c:f>Figure1!$G$6:$G$7</c:f>
              <c:numCache>
                <c:formatCode>General</c:formatCode>
                <c:ptCount val="2"/>
                <c:pt idx="0">
                  <c:v>280</c:v>
                </c:pt>
                <c:pt idx="1">
                  <c:v>280</c:v>
                </c:pt>
              </c:numCache>
            </c:numRef>
          </c:xVal>
          <c:yVal>
            <c:numRef>
              <c:f>Figure1!$H$6:$H$7</c:f>
              <c:numCache>
                <c:formatCode>General</c:formatCode>
                <c:ptCount val="2"/>
                <c:pt idx="0">
                  <c:v>0</c:v>
                </c:pt>
                <c:pt idx="1">
                  <c:v>1000</c:v>
                </c:pt>
              </c:numCache>
            </c:numRef>
          </c:yVal>
          <c:smooth val="0"/>
        </c:ser>
        <c:ser>
          <c:idx val="3"/>
          <c:order val="2"/>
          <c:tx>
            <c:strRef>
              <c:f>Figure1!$G$8</c:f>
              <c:strCache>
                <c:ptCount val="1"/>
                <c:pt idx="0">
                  <c:v>SSBmsy</c:v>
                </c:pt>
              </c:strCache>
            </c:strRef>
          </c:tx>
          <c:spPr>
            <a:ln w="19050">
              <a:solidFill>
                <a:schemeClr val="tx1"/>
              </a:solidFill>
              <a:prstDash val="sysDot"/>
            </a:ln>
          </c:spPr>
          <c:marker>
            <c:symbol val="none"/>
          </c:marker>
          <c:xVal>
            <c:numRef>
              <c:f>Figure1!$G$9:$G$10</c:f>
              <c:numCache>
                <c:formatCode>General</c:formatCode>
                <c:ptCount val="2"/>
                <c:pt idx="0">
                  <c:v>560</c:v>
                </c:pt>
                <c:pt idx="1">
                  <c:v>560</c:v>
                </c:pt>
              </c:numCache>
            </c:numRef>
          </c:xVal>
          <c:yVal>
            <c:numRef>
              <c:f>Figure1!$H$9:$H$10</c:f>
              <c:numCache>
                <c:formatCode>General</c:formatCode>
                <c:ptCount val="2"/>
                <c:pt idx="0">
                  <c:v>0</c:v>
                </c:pt>
                <c:pt idx="1">
                  <c:v>1000</c:v>
                </c:pt>
              </c:numCache>
            </c:numRef>
          </c:yVal>
          <c:smooth val="0"/>
        </c:ser>
        <c:dLbls>
          <c:showLegendKey val="0"/>
          <c:showVal val="0"/>
          <c:showCatName val="0"/>
          <c:showSerName val="0"/>
          <c:showPercent val="0"/>
          <c:showBubbleSize val="0"/>
        </c:dLbls>
        <c:axId val="73264512"/>
        <c:axId val="73287168"/>
      </c:scatterChart>
      <c:valAx>
        <c:axId val="73264512"/>
        <c:scaling>
          <c:orientation val="minMax"/>
          <c:max val="600"/>
          <c:min val="0"/>
        </c:scaling>
        <c:delete val="0"/>
        <c:axPos val="b"/>
        <c:title>
          <c:tx>
            <c:rich>
              <a:bodyPr/>
              <a:lstStyle/>
              <a:p>
                <a:pPr>
                  <a:defRPr sz="975" b="1" i="0" u="none" strike="noStrike" baseline="0">
                    <a:solidFill>
                      <a:srgbClr val="000000"/>
                    </a:solidFill>
                    <a:latin typeface="Arial"/>
                    <a:ea typeface="Arial"/>
                    <a:cs typeface="Arial"/>
                  </a:defRPr>
                </a:pPr>
                <a:r>
                  <a:rPr lang="en-US"/>
                  <a:t>Spawning stock size</a:t>
                </a:r>
              </a:p>
            </c:rich>
          </c:tx>
          <c:layout>
            <c:manualLayout>
              <c:xMode val="edge"/>
              <c:yMode val="edge"/>
              <c:x val="0.43614799282478894"/>
              <c:y val="0.9057862205250281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3287168"/>
        <c:crossesAt val="0"/>
        <c:crossBetween val="midCat"/>
        <c:majorUnit val="100"/>
        <c:minorUnit val="100"/>
      </c:valAx>
      <c:valAx>
        <c:axId val="73287168"/>
        <c:scaling>
          <c:orientation val="minMax"/>
          <c:max val="1200"/>
          <c:min val="0"/>
        </c:scaling>
        <c:delete val="0"/>
        <c:axPos val="l"/>
        <c:title>
          <c:tx>
            <c:rich>
              <a:bodyPr/>
              <a:lstStyle/>
              <a:p>
                <a:pPr>
                  <a:defRPr sz="975" b="1" i="0" u="none" strike="noStrike" baseline="0">
                    <a:solidFill>
                      <a:srgbClr val="000000"/>
                    </a:solidFill>
                    <a:latin typeface="Arial"/>
                    <a:ea typeface="Arial"/>
                    <a:cs typeface="Arial"/>
                  </a:defRPr>
                </a:pPr>
                <a:r>
                  <a:rPr lang="en-US"/>
                  <a:t>Recruits</a:t>
                </a:r>
              </a:p>
            </c:rich>
          </c:tx>
          <c:layout>
            <c:manualLayout>
              <c:xMode val="edge"/>
              <c:yMode val="edge"/>
              <c:x val="2.3809567846514536E-2"/>
              <c:y val="0.37685996036442793"/>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73264512"/>
        <c:crossesAt val="0"/>
        <c:crossBetween val="midCat"/>
        <c:majorUnit val="200"/>
        <c:minorUnit val="100"/>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0.05531</cdr:x>
      <cdr:y>0.42893</cdr:y>
    </cdr:from>
    <cdr:to>
      <cdr:x>0.43454</cdr:x>
      <cdr:y>0.5062</cdr:y>
    </cdr:to>
    <cdr:sp macro="" textlink="">
      <cdr:nvSpPr>
        <cdr:cNvPr id="2" name="TextBox 1"/>
        <cdr:cNvSpPr txBox="1"/>
      </cdr:nvSpPr>
      <cdr:spPr>
        <a:xfrm xmlns:a="http://schemas.openxmlformats.org/drawingml/2006/main">
          <a:off x="323145" y="1684161"/>
          <a:ext cx="2215444" cy="303389"/>
        </a:xfrm>
        <a:prstGeom xmlns:a="http://schemas.openxmlformats.org/drawingml/2006/main" prst="rect">
          <a:avLst/>
        </a:prstGeom>
      </cdr:spPr>
      <cdr:txBody>
        <a:bodyPr xmlns:a="http://schemas.openxmlformats.org/drawingml/2006/main" rot="-3420000" vertOverflow="clip" wrap="none" rtlCol="0"/>
        <a:lstStyle xmlns:a="http://schemas.openxmlformats.org/drawingml/2006/main"/>
        <a:p xmlns:a="http://schemas.openxmlformats.org/drawingml/2006/main">
          <a:r>
            <a:rPr lang="en-US" sz="1100"/>
            <a:t>constant recruit-per-spawner ratio</a:t>
          </a:r>
        </a:p>
      </cdr:txBody>
    </cdr:sp>
  </cdr:relSizeAnchor>
  <cdr:relSizeAnchor xmlns:cdr="http://schemas.openxmlformats.org/drawingml/2006/chartDrawing">
    <cdr:from>
      <cdr:x>0.35242</cdr:x>
      <cdr:y>0.11267</cdr:y>
    </cdr:from>
    <cdr:to>
      <cdr:x>0.443</cdr:x>
      <cdr:y>0.19533</cdr:y>
    </cdr:to>
    <cdr:sp macro="" textlink="">
      <cdr:nvSpPr>
        <cdr:cNvPr id="3" name="TextBox 2"/>
        <cdr:cNvSpPr txBox="1"/>
      </cdr:nvSpPr>
      <cdr:spPr>
        <a:xfrm xmlns:a="http://schemas.openxmlformats.org/drawingml/2006/main">
          <a:off x="2058812" y="442382"/>
          <a:ext cx="529166" cy="324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a:t>SSB</a:t>
          </a:r>
          <a:r>
            <a:rPr lang="en-US" sz="1100" i="1" baseline="-25000"/>
            <a:t>lim</a:t>
          </a:r>
        </a:p>
      </cdr:txBody>
    </cdr:sp>
  </cdr:relSizeAnchor>
  <cdr:relSizeAnchor xmlns:cdr="http://schemas.openxmlformats.org/drawingml/2006/chartDrawing">
    <cdr:from>
      <cdr:x>0.57826</cdr:x>
      <cdr:y>0.10189</cdr:y>
    </cdr:from>
    <cdr:to>
      <cdr:x>0.82826</cdr:x>
      <cdr:y>0.18096</cdr:y>
    </cdr:to>
    <cdr:sp macro="" textlink="">
      <cdr:nvSpPr>
        <cdr:cNvPr id="4" name="TextBox 3"/>
        <cdr:cNvSpPr txBox="1"/>
      </cdr:nvSpPr>
      <cdr:spPr>
        <a:xfrm xmlns:a="http://schemas.openxmlformats.org/drawingml/2006/main">
          <a:off x="3378186" y="400047"/>
          <a:ext cx="1460500" cy="3104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constant recruitment</a:t>
          </a:r>
        </a:p>
      </cdr:txBody>
    </cdr:sp>
  </cdr:relSizeAnchor>
  <cdr:relSizeAnchor xmlns:cdr="http://schemas.openxmlformats.org/drawingml/2006/chartDrawing">
    <cdr:from>
      <cdr:x>0.46884</cdr:x>
      <cdr:y>0.10638</cdr:y>
    </cdr:from>
    <cdr:to>
      <cdr:x>0.55942</cdr:x>
      <cdr:y>0.18904</cdr:y>
    </cdr:to>
    <cdr:sp macro="" textlink="">
      <cdr:nvSpPr>
        <cdr:cNvPr id="5" name="TextBox 1"/>
        <cdr:cNvSpPr txBox="1"/>
      </cdr:nvSpPr>
      <cdr:spPr>
        <a:xfrm xmlns:a="http://schemas.openxmlformats.org/drawingml/2006/main">
          <a:off x="2738968" y="417689"/>
          <a:ext cx="529166" cy="324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1"/>
            <a:t>SSB</a:t>
          </a:r>
          <a:r>
            <a:rPr lang="en-US" sz="1100" i="1" baseline="-25000"/>
            <a:t>pa</a:t>
          </a:r>
        </a:p>
      </cdr:txBody>
    </cdr:sp>
  </cdr:relSizeAnchor>
  <cdr:relSizeAnchor xmlns:cdr="http://schemas.openxmlformats.org/drawingml/2006/chartDrawing">
    <cdr:from>
      <cdr:x>0.27754</cdr:x>
      <cdr:y>0.61222</cdr:y>
    </cdr:from>
    <cdr:to>
      <cdr:x>0.43406</cdr:x>
      <cdr:y>0.8451</cdr:y>
    </cdr:to>
    <cdr:sp macro="" textlink="">
      <cdr:nvSpPr>
        <cdr:cNvPr id="6" name="TextBox 5"/>
        <cdr:cNvSpPr txBox="1"/>
      </cdr:nvSpPr>
      <cdr:spPr>
        <a:xfrm xmlns:a="http://schemas.openxmlformats.org/drawingml/2006/main">
          <a:off x="1621366" y="24038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0.29686</cdr:x>
      <cdr:y>0.51878</cdr:y>
    </cdr:from>
    <cdr:to>
      <cdr:x>0.48164</cdr:x>
      <cdr:y>0.65894</cdr:y>
    </cdr:to>
    <cdr:sp macro="" textlink="">
      <cdr:nvSpPr>
        <cdr:cNvPr id="7" name="TextBox 6"/>
        <cdr:cNvSpPr txBox="1"/>
      </cdr:nvSpPr>
      <cdr:spPr>
        <a:xfrm xmlns:a="http://schemas.openxmlformats.org/drawingml/2006/main">
          <a:off x="1734255" y="2036940"/>
          <a:ext cx="1079500" cy="550333"/>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r>
            <a:rPr lang="en-US" sz="1100"/>
            <a:t>Outside safe</a:t>
          </a:r>
        </a:p>
        <a:p xmlns:a="http://schemas.openxmlformats.org/drawingml/2006/main">
          <a:pPr algn="ctr"/>
          <a:r>
            <a:rPr lang="en-US" sz="1100"/>
            <a:t>biological limits</a:t>
          </a:r>
        </a:p>
      </cdr:txBody>
    </cdr:sp>
  </cdr:relSizeAnchor>
  <cdr:relSizeAnchor xmlns:cdr="http://schemas.openxmlformats.org/drawingml/2006/chartDrawing">
    <cdr:from>
      <cdr:x>0.86256</cdr:x>
      <cdr:y>0.06146</cdr:y>
    </cdr:from>
    <cdr:to>
      <cdr:x>0.95314</cdr:x>
      <cdr:y>0.17376</cdr:y>
    </cdr:to>
    <cdr:sp macro="" textlink="">
      <cdr:nvSpPr>
        <cdr:cNvPr id="8" name="TextBox 1"/>
        <cdr:cNvSpPr txBox="1"/>
      </cdr:nvSpPr>
      <cdr:spPr>
        <a:xfrm xmlns:a="http://schemas.openxmlformats.org/drawingml/2006/main">
          <a:off x="5039078" y="241299"/>
          <a:ext cx="529168" cy="4409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i="1"/>
            <a:t>proxy</a:t>
          </a:r>
        </a:p>
        <a:p xmlns:a="http://schemas.openxmlformats.org/drawingml/2006/main">
          <a:pPr algn="ctr"/>
          <a:r>
            <a:rPr lang="en-US" sz="1100" i="1"/>
            <a:t>SSB</a:t>
          </a:r>
          <a:r>
            <a:rPr lang="en-US" sz="1100" i="1" baseline="-25000"/>
            <a:t>msy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E5237-9A9F-4F07-87D0-E6116D4EAA2B}" type="datetimeFigureOut">
              <a:rPr lang="en-US" smtClean="0"/>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295C1-4308-41DB-B3D3-43B376FBC95F}" type="slidenum">
              <a:rPr lang="en-US" smtClean="0"/>
              <a:t>‹#›</a:t>
            </a:fld>
            <a:endParaRPr lang="en-US"/>
          </a:p>
        </p:txBody>
      </p:sp>
    </p:spTree>
    <p:extLst>
      <p:ext uri="{BB962C8B-B14F-4D97-AF65-F5344CB8AC3E}">
        <p14:creationId xmlns:p14="http://schemas.microsoft.com/office/powerpoint/2010/main" val="274607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FBE3FA-5921-4DD9-81EC-D6FCCDE1ADC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BB13C9-04A2-4B0C-BA0C-C41FE2E76715}" type="slidenum">
              <a:rPr lang="en-US" smtClean="0"/>
              <a:pPr fontAlgn="base">
                <a:spcBef>
                  <a:spcPct val="0"/>
                </a:spcBef>
                <a:spcAft>
                  <a:spcPct val="0"/>
                </a:spcAft>
                <a:defRPr/>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6606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1201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707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28802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4467E-D1DD-4CBB-9832-B25E3F074994}"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211397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4467E-D1DD-4CBB-9832-B25E3F07499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99422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4467E-D1DD-4CBB-9832-B25E3F074994}" type="datetimeFigureOut">
              <a:rPr lang="en-US" smtClean="0"/>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9340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4467E-D1DD-4CBB-9832-B25E3F074994}" type="datetimeFigureOut">
              <a:rPr lang="en-US" smtClean="0"/>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14623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4467E-D1DD-4CBB-9832-B25E3F074994}" type="datetimeFigureOut">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06692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4467E-D1DD-4CBB-9832-B25E3F07499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26859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4467E-D1DD-4CBB-9832-B25E3F074994}"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27255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4467E-D1DD-4CBB-9832-B25E3F074994}" type="datetimeFigureOut">
              <a:rPr lang="en-US" smtClean="0"/>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E1054-2C80-4019-9B8F-70978B0E749F}" type="slidenum">
              <a:rPr lang="en-US" smtClean="0"/>
              <a:t>‹#›</a:t>
            </a:fld>
            <a:endParaRPr lang="en-US"/>
          </a:p>
        </p:txBody>
      </p:sp>
    </p:spTree>
    <p:extLst>
      <p:ext uri="{BB962C8B-B14F-4D97-AF65-F5344CB8AC3E}">
        <p14:creationId xmlns:p14="http://schemas.microsoft.com/office/powerpoint/2010/main" val="511992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68760"/>
            <a:ext cx="7772400" cy="1470025"/>
          </a:xfrm>
        </p:spPr>
        <p:txBody>
          <a:bodyPr>
            <a:normAutofit/>
          </a:bodyPr>
          <a:lstStyle/>
          <a:p>
            <a:r>
              <a:rPr lang="en-US" dirty="0" smtClean="0"/>
              <a:t>Many Ways </a:t>
            </a:r>
            <a:br>
              <a:rPr lang="en-US" dirty="0" smtClean="0"/>
            </a:br>
            <a:r>
              <a:rPr lang="en-US" dirty="0" smtClean="0"/>
              <a:t>to Estimate </a:t>
            </a:r>
            <a:r>
              <a:rPr lang="en-US" i="1" dirty="0" err="1" smtClean="0"/>
              <a:t>B</a:t>
            </a:r>
            <a:r>
              <a:rPr lang="en-US" i="1" baseline="-25000" dirty="0" err="1" smtClean="0"/>
              <a:t>msy</a:t>
            </a:r>
            <a:endParaRPr lang="en-US" i="1" baseline="-25000" dirty="0"/>
          </a:p>
        </p:txBody>
      </p:sp>
      <p:sp>
        <p:nvSpPr>
          <p:cNvPr id="3" name="Subtitle 2"/>
          <p:cNvSpPr>
            <a:spLocks noGrp="1"/>
          </p:cNvSpPr>
          <p:nvPr>
            <p:ph type="subTitle" idx="1"/>
          </p:nvPr>
        </p:nvSpPr>
        <p:spPr>
          <a:xfrm>
            <a:off x="1259632" y="4581128"/>
            <a:ext cx="6400800" cy="1752600"/>
          </a:xfrm>
        </p:spPr>
        <p:txBody>
          <a:bodyPr>
            <a:normAutofit fontScale="70000" lnSpcReduction="20000"/>
          </a:bodyPr>
          <a:lstStyle/>
          <a:p>
            <a:r>
              <a:rPr lang="en-US" dirty="0" smtClean="0"/>
              <a:t>Rainer </a:t>
            </a:r>
            <a:r>
              <a:rPr lang="en-US" dirty="0" err="1" smtClean="0"/>
              <a:t>Froese</a:t>
            </a:r>
            <a:r>
              <a:rPr lang="en-US" dirty="0" smtClean="0"/>
              <a:t>, GEOMAR</a:t>
            </a:r>
          </a:p>
          <a:p>
            <a:r>
              <a:rPr lang="en-US" dirty="0" smtClean="0"/>
              <a:t>Presentation at the Workshop on</a:t>
            </a:r>
          </a:p>
          <a:p>
            <a:r>
              <a:rPr lang="en-US" i="1" dirty="0" smtClean="0"/>
              <a:t>Challenges and Opportunities of</a:t>
            </a:r>
          </a:p>
          <a:p>
            <a:r>
              <a:rPr lang="en-US" i="1" dirty="0" smtClean="0"/>
              <a:t>Fish Stock Recovery Targets</a:t>
            </a:r>
            <a:r>
              <a:rPr lang="en-US" dirty="0" smtClean="0"/>
              <a:t> </a:t>
            </a:r>
          </a:p>
          <a:p>
            <a:r>
              <a:rPr lang="en-US" dirty="0" smtClean="0"/>
              <a:t>13 October 2014, Brussels, Belgium</a:t>
            </a:r>
            <a:endParaRPr lang="en-US" dirty="0"/>
          </a:p>
        </p:txBody>
      </p:sp>
    </p:spTree>
    <p:extLst>
      <p:ext uri="{BB962C8B-B14F-4D97-AF65-F5344CB8AC3E}">
        <p14:creationId xmlns:p14="http://schemas.microsoft.com/office/powerpoint/2010/main" val="222297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Evaluation I</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124744"/>
            <a:ext cx="57737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551" y="6246019"/>
            <a:ext cx="6191310" cy="369332"/>
          </a:xfrm>
          <a:prstGeom prst="rect">
            <a:avLst/>
          </a:prstGeom>
          <a:noFill/>
        </p:spPr>
        <p:txBody>
          <a:bodyPr wrap="none" rtlCol="0">
            <a:spAutoFit/>
          </a:bodyPr>
          <a:lstStyle/>
          <a:p>
            <a:r>
              <a:rPr lang="en-US" dirty="0" smtClean="0"/>
              <a:t>Evaluation testing against full assessment data for Celtic Sea cod</a:t>
            </a:r>
            <a:endParaRPr lang="en-US" dirty="0"/>
          </a:p>
        </p:txBody>
      </p:sp>
    </p:spTree>
    <p:extLst>
      <p:ext uri="{BB962C8B-B14F-4D97-AF65-F5344CB8AC3E}">
        <p14:creationId xmlns:p14="http://schemas.microsoft.com/office/powerpoint/2010/main" val="162445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Evaluation II</a:t>
            </a:r>
            <a:endParaRPr lang="en-US" dirty="0"/>
          </a:p>
        </p:txBody>
      </p:sp>
      <p:sp>
        <p:nvSpPr>
          <p:cNvPr id="4" name="TextBox 3"/>
          <p:cNvSpPr txBox="1"/>
          <p:nvPr/>
        </p:nvSpPr>
        <p:spPr>
          <a:xfrm>
            <a:off x="1475551" y="6246019"/>
            <a:ext cx="6293902"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Faroe Haddock</a:t>
            </a:r>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7" y="1052736"/>
            <a:ext cx="57737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Evaluation III</a:t>
            </a:r>
            <a:endParaRPr lang="en-US" dirty="0"/>
          </a:p>
        </p:txBody>
      </p:sp>
      <p:sp>
        <p:nvSpPr>
          <p:cNvPr id="4" name="TextBox 3"/>
          <p:cNvSpPr txBox="1"/>
          <p:nvPr/>
        </p:nvSpPr>
        <p:spPr>
          <a:xfrm>
            <a:off x="1475551" y="6246019"/>
            <a:ext cx="6563528"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North Sea herring</a:t>
            </a:r>
            <a:endParaRPr lang="en-US"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477" y="1124744"/>
            <a:ext cx="5565775"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Evaluation I</a:t>
            </a:r>
            <a:endParaRPr lang="en-US" dirty="0"/>
          </a:p>
        </p:txBody>
      </p:sp>
      <p:sp>
        <p:nvSpPr>
          <p:cNvPr id="4" name="TextBox 3"/>
          <p:cNvSpPr txBox="1"/>
          <p:nvPr/>
        </p:nvSpPr>
        <p:spPr>
          <a:xfrm>
            <a:off x="481489" y="6165304"/>
            <a:ext cx="8181022"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Norway lobster in the Bay of Biscay</a:t>
            </a:r>
            <a:endParaRPr lang="en-US"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124744"/>
            <a:ext cx="5572125"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S</a:t>
            </a:r>
            <a:r>
              <a:rPr lang="en-US" dirty="0" smtClean="0"/>
              <a:t>o Far</a:t>
            </a:r>
            <a:endParaRPr lang="en-US" dirty="0"/>
          </a:p>
        </p:txBody>
      </p:sp>
      <p:sp>
        <p:nvSpPr>
          <p:cNvPr id="3" name="Content Placeholder 2"/>
          <p:cNvSpPr>
            <a:spLocks noGrp="1"/>
          </p:cNvSpPr>
          <p:nvPr>
            <p:ph idx="1"/>
          </p:nvPr>
        </p:nvSpPr>
        <p:spPr/>
        <p:txBody>
          <a:bodyPr/>
          <a:lstStyle/>
          <a:p>
            <a:pPr marL="0" indent="0">
              <a:buNone/>
            </a:pPr>
            <a:r>
              <a:rPr lang="en-US" dirty="0" smtClean="0"/>
              <a:t>CMSY is still a work in progress. Results so far for 24 simulated scenarios and 100+ fully assessed stocks are very promising. The results for the simulated stocks are available in the drop box as CMSYvsSim7.docx. If you have more fully assessed stocks for us to test, please let me know. </a:t>
            </a:r>
            <a:endParaRPr lang="en-US" dirty="0"/>
          </a:p>
        </p:txBody>
      </p:sp>
    </p:spTree>
    <p:extLst>
      <p:ext uri="{BB962C8B-B14F-4D97-AF65-F5344CB8AC3E}">
        <p14:creationId xmlns:p14="http://schemas.microsoft.com/office/powerpoint/2010/main" val="3566683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Using Stock-Recruitment Data</a:t>
            </a:r>
            <a:br>
              <a:rPr lang="en-US" dirty="0" smtClean="0"/>
            </a:br>
            <a:r>
              <a:rPr lang="en-US" dirty="0" smtClean="0"/>
              <a:t>to Estimate </a:t>
            </a:r>
            <a:r>
              <a:rPr lang="en-US" i="1" dirty="0" err="1" smtClean="0"/>
              <a:t>B</a:t>
            </a:r>
            <a:r>
              <a:rPr lang="en-US" i="1" baseline="-25000" dirty="0" err="1" smtClean="0"/>
              <a:t>msy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79803749"/>
              </p:ext>
            </p:extLst>
          </p:nvPr>
        </p:nvGraphicFramePr>
        <p:xfrm>
          <a:off x="1187624" y="1412776"/>
          <a:ext cx="6552728" cy="46995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042078" y="6488668"/>
            <a:ext cx="2101922" cy="369332"/>
          </a:xfrm>
          <a:prstGeom prst="rect">
            <a:avLst/>
          </a:prstGeom>
          <a:noFill/>
        </p:spPr>
        <p:txBody>
          <a:bodyPr wrap="none" rtlCol="0">
            <a:spAutoFit/>
          </a:bodyPr>
          <a:lstStyle/>
          <a:p>
            <a:r>
              <a:rPr lang="en-US" dirty="0" err="1" smtClean="0"/>
              <a:t>Froese</a:t>
            </a:r>
            <a:r>
              <a:rPr lang="en-US" dirty="0" smtClean="0"/>
              <a:t> et al. in press</a:t>
            </a:r>
            <a:endParaRPr lang="en-US" dirty="0"/>
          </a:p>
        </p:txBody>
      </p:sp>
    </p:spTree>
    <p:extLst>
      <p:ext uri="{BB962C8B-B14F-4D97-AF65-F5344CB8AC3E}">
        <p14:creationId xmlns:p14="http://schemas.microsoft.com/office/powerpoint/2010/main" val="150200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2*</a:t>
            </a:r>
            <a:r>
              <a:rPr lang="en-US" i="1" dirty="0" err="1" smtClean="0"/>
              <a:t>B</a:t>
            </a:r>
            <a:r>
              <a:rPr lang="en-US" i="1" baseline="-25000" dirty="0" err="1" smtClean="0"/>
              <a:t>pa</a:t>
            </a:r>
            <a:r>
              <a:rPr lang="en-US" dirty="0" smtClean="0"/>
              <a:t> as Proxy for </a:t>
            </a:r>
            <a:r>
              <a:rPr lang="en-US" i="1" dirty="0" err="1" smtClean="0"/>
              <a:t>B</a:t>
            </a:r>
            <a:r>
              <a:rPr lang="en-US" i="1" baseline="-25000" dirty="0" err="1" smtClean="0"/>
              <a:t>msy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ICES gives </a:t>
            </a:r>
            <a:r>
              <a:rPr lang="en-US" i="1" dirty="0" err="1" smtClean="0"/>
              <a:t>B</a:t>
            </a:r>
            <a:r>
              <a:rPr lang="en-US" i="1" baseline="-25000" dirty="0" err="1" smtClean="0"/>
              <a:t>pa</a:t>
            </a:r>
            <a:r>
              <a:rPr lang="en-US" dirty="0" smtClean="0"/>
              <a:t> for all fully assessed stocks. </a:t>
            </a:r>
          </a:p>
          <a:p>
            <a:r>
              <a:rPr lang="en-US" i="1" dirty="0" err="1" smtClean="0"/>
              <a:t>B</a:t>
            </a:r>
            <a:r>
              <a:rPr lang="en-US" i="1" baseline="-25000" dirty="0" err="1" smtClean="0"/>
              <a:t>pa</a:t>
            </a:r>
            <a:r>
              <a:rPr lang="en-US" dirty="0" smtClean="0"/>
              <a:t> marks the stock size below which recruitment may be compromised</a:t>
            </a:r>
          </a:p>
          <a:p>
            <a:r>
              <a:rPr lang="en-US" dirty="0" smtClean="0"/>
              <a:t>This is usually expected at 0.2 </a:t>
            </a:r>
            <a:r>
              <a:rPr lang="en-US" i="1" dirty="0" smtClean="0"/>
              <a:t>B</a:t>
            </a:r>
            <a:r>
              <a:rPr lang="en-US" baseline="-25000" dirty="0" smtClean="0"/>
              <a:t>0</a:t>
            </a:r>
            <a:r>
              <a:rPr lang="en-US" dirty="0" smtClean="0"/>
              <a:t> (</a:t>
            </a:r>
            <a:r>
              <a:rPr lang="en-US" dirty="0" err="1" smtClean="0"/>
              <a:t>Beddington</a:t>
            </a:r>
            <a:r>
              <a:rPr lang="en-US" dirty="0" smtClean="0"/>
              <a:t> &amp; Cooke 1983)</a:t>
            </a:r>
          </a:p>
          <a:p>
            <a:r>
              <a:rPr lang="en-US" i="1" dirty="0" err="1" smtClean="0"/>
              <a:t>B</a:t>
            </a:r>
            <a:r>
              <a:rPr lang="en-US" i="1" baseline="-25000" dirty="0" err="1" smtClean="0"/>
              <a:t>msy</a:t>
            </a:r>
            <a:r>
              <a:rPr lang="en-US" dirty="0" smtClean="0"/>
              <a:t> is expected between 0.37 </a:t>
            </a:r>
            <a:r>
              <a:rPr lang="en-US" i="1" dirty="0" smtClean="0"/>
              <a:t>B</a:t>
            </a:r>
            <a:r>
              <a:rPr lang="en-US" baseline="-25000" dirty="0" smtClean="0"/>
              <a:t>0</a:t>
            </a:r>
            <a:r>
              <a:rPr lang="en-US" dirty="0" smtClean="0"/>
              <a:t> (Fox 1975) and 0.5 </a:t>
            </a:r>
            <a:r>
              <a:rPr lang="en-US" i="1" dirty="0" smtClean="0"/>
              <a:t>B</a:t>
            </a:r>
            <a:r>
              <a:rPr lang="en-US" baseline="-25000" dirty="0" smtClean="0"/>
              <a:t>0</a:t>
            </a:r>
            <a:r>
              <a:rPr lang="en-US" dirty="0" smtClean="0"/>
              <a:t> (Schaefer 1954)</a:t>
            </a:r>
          </a:p>
          <a:p>
            <a:r>
              <a:rPr lang="en-US" dirty="0" smtClean="0"/>
              <a:t>2 * </a:t>
            </a:r>
            <a:r>
              <a:rPr lang="en-US" i="1" dirty="0" err="1" smtClean="0"/>
              <a:t>B</a:t>
            </a:r>
            <a:r>
              <a:rPr lang="en-US" i="1" baseline="-25000" dirty="0" err="1" smtClean="0"/>
              <a:t>pa</a:t>
            </a:r>
            <a:r>
              <a:rPr lang="en-US" dirty="0" smtClean="0"/>
              <a:t> = 0.4 </a:t>
            </a:r>
            <a:r>
              <a:rPr lang="en-US" i="1" dirty="0" smtClean="0"/>
              <a:t>B</a:t>
            </a:r>
            <a:r>
              <a:rPr lang="en-US" baseline="-25000" dirty="0" smtClean="0"/>
              <a:t>0</a:t>
            </a:r>
            <a:r>
              <a:rPr lang="en-US" dirty="0" smtClean="0"/>
              <a:t> is therefore a not-too-ambitious proxy for </a:t>
            </a:r>
            <a:r>
              <a:rPr lang="en-US" i="1" dirty="0" err="1" smtClean="0"/>
              <a:t>B</a:t>
            </a:r>
            <a:r>
              <a:rPr lang="en-US" i="1" baseline="-25000" dirty="0" err="1" smtClean="0"/>
              <a:t>msy</a:t>
            </a:r>
            <a:r>
              <a:rPr lang="en-US" dirty="0" smtClean="0"/>
              <a:t>  </a:t>
            </a:r>
            <a:endParaRPr lang="en-US" dirty="0"/>
          </a:p>
        </p:txBody>
      </p:sp>
    </p:spTree>
    <p:extLst>
      <p:ext uri="{BB962C8B-B14F-4D97-AF65-F5344CB8AC3E}">
        <p14:creationId xmlns:p14="http://schemas.microsoft.com/office/powerpoint/2010/main" val="40997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Using 2 * MSY </a:t>
            </a:r>
            <a:r>
              <a:rPr lang="en-US" dirty="0" err="1" smtClean="0"/>
              <a:t>Btrigger</a:t>
            </a:r>
            <a:r>
              <a:rPr lang="en-US" dirty="0" smtClean="0"/>
              <a:t> as Proxy for </a:t>
            </a:r>
            <a:r>
              <a:rPr lang="en-US" i="1" dirty="0" err="1" smtClean="0"/>
              <a:t>B</a:t>
            </a:r>
            <a:r>
              <a:rPr lang="en-US" i="1" baseline="-25000" dirty="0" err="1" smtClean="0"/>
              <a:t>msy</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ICES defines MSY </a:t>
            </a:r>
            <a:r>
              <a:rPr lang="en-US" dirty="0" err="1" smtClean="0"/>
              <a:t>Btrigger</a:t>
            </a:r>
            <a:r>
              <a:rPr lang="en-US" dirty="0" smtClean="0"/>
              <a:t> as “A level of SSB below which the stock is outside the range of values associated with </a:t>
            </a:r>
            <a:r>
              <a:rPr lang="en-US" dirty="0" err="1" smtClean="0"/>
              <a:t>SSBmsy</a:t>
            </a:r>
            <a:r>
              <a:rPr lang="en-US" dirty="0" smtClean="0"/>
              <a:t>.”</a:t>
            </a:r>
          </a:p>
          <a:p>
            <a:r>
              <a:rPr lang="en-US" dirty="0" smtClean="0"/>
              <a:t>ICES proposes </a:t>
            </a:r>
            <a:r>
              <a:rPr lang="en-US" dirty="0"/>
              <a:t>MSY </a:t>
            </a:r>
            <a:r>
              <a:rPr lang="en-US" dirty="0" err="1" smtClean="0"/>
              <a:t>Btrigger</a:t>
            </a:r>
            <a:r>
              <a:rPr lang="en-US" dirty="0" smtClean="0"/>
              <a:t>, which has the lowest probability of being </a:t>
            </a:r>
            <a:r>
              <a:rPr lang="en-US" dirty="0" err="1" smtClean="0"/>
              <a:t>Bmsy</a:t>
            </a:r>
            <a:r>
              <a:rPr lang="en-US" dirty="0" smtClean="0"/>
              <a:t>, as a proxy for the highest probability of being </a:t>
            </a:r>
            <a:r>
              <a:rPr lang="en-US" dirty="0" err="1" smtClean="0"/>
              <a:t>Bmsy</a:t>
            </a:r>
            <a:r>
              <a:rPr lang="en-US" dirty="0" smtClean="0"/>
              <a:t>  </a:t>
            </a:r>
          </a:p>
          <a:p>
            <a:r>
              <a:rPr lang="en-US" dirty="0" smtClean="0"/>
              <a:t>ICES stock assessment groups are using </a:t>
            </a:r>
            <a:r>
              <a:rPr lang="en-US" i="1" dirty="0" err="1" smtClean="0"/>
              <a:t>B</a:t>
            </a:r>
            <a:r>
              <a:rPr lang="en-US" i="1" baseline="-25000" dirty="0" err="1" smtClean="0"/>
              <a:t>pa</a:t>
            </a:r>
            <a:r>
              <a:rPr lang="en-US" dirty="0" smtClean="0"/>
              <a:t> as proxy for MSY </a:t>
            </a:r>
            <a:r>
              <a:rPr lang="en-US" dirty="0" err="1" smtClean="0"/>
              <a:t>Btrigger</a:t>
            </a:r>
            <a:r>
              <a:rPr lang="en-US" dirty="0" smtClean="0"/>
              <a:t> </a:t>
            </a:r>
          </a:p>
          <a:p>
            <a:r>
              <a:rPr lang="en-US" dirty="0" smtClean="0"/>
              <a:t>2 * </a:t>
            </a:r>
            <a:r>
              <a:rPr lang="en-US" i="1" dirty="0" smtClean="0"/>
              <a:t>MSY </a:t>
            </a:r>
            <a:r>
              <a:rPr lang="en-US" i="1" dirty="0" err="1" smtClean="0"/>
              <a:t>Btrigger</a:t>
            </a:r>
            <a:r>
              <a:rPr lang="en-US" dirty="0" smtClean="0"/>
              <a:t> is therefore another not-too-ambitious proxy for </a:t>
            </a:r>
            <a:r>
              <a:rPr lang="en-US" i="1" dirty="0" err="1" smtClean="0"/>
              <a:t>B</a:t>
            </a:r>
            <a:r>
              <a:rPr lang="en-US" i="1" baseline="-25000" dirty="0" err="1" smtClean="0"/>
              <a:t>msy</a:t>
            </a:r>
            <a:r>
              <a:rPr lang="en-US" dirty="0" smtClean="0"/>
              <a:t>  </a:t>
            </a:r>
          </a:p>
          <a:p>
            <a:pPr marL="0" indent="0">
              <a:buNone/>
            </a:pPr>
            <a:endParaRPr lang="en-US" dirty="0"/>
          </a:p>
        </p:txBody>
      </p:sp>
    </p:spTree>
    <p:extLst>
      <p:ext uri="{BB962C8B-B14F-4D97-AF65-F5344CB8AC3E}">
        <p14:creationId xmlns:p14="http://schemas.microsoft.com/office/powerpoint/2010/main" val="7525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464"/>
            <a:ext cx="8229600" cy="1143000"/>
          </a:xfrm>
        </p:spPr>
        <p:txBody>
          <a:bodyPr/>
          <a:lstStyle/>
          <a:p>
            <a:r>
              <a:rPr lang="en-US" dirty="0" smtClean="0"/>
              <a:t>Using Yield-per-Recruit Analysis</a:t>
            </a:r>
            <a:endParaRPr lang="en-US" dirty="0"/>
          </a:p>
        </p:txBody>
      </p:sp>
      <p:sp>
        <p:nvSpPr>
          <p:cNvPr id="4" name="TextBox 3"/>
          <p:cNvSpPr txBox="1"/>
          <p:nvPr/>
        </p:nvSpPr>
        <p:spPr>
          <a:xfrm>
            <a:off x="1691680" y="5949280"/>
            <a:ext cx="6334363" cy="369332"/>
          </a:xfrm>
          <a:prstGeom prst="rect">
            <a:avLst/>
          </a:prstGeom>
          <a:noFill/>
        </p:spPr>
        <p:txBody>
          <a:bodyPr wrap="none" rtlCol="0">
            <a:spAutoFit/>
          </a:bodyPr>
          <a:lstStyle/>
          <a:p>
            <a:r>
              <a:rPr lang="en-US" dirty="0" smtClean="0">
                <a:solidFill>
                  <a:prstClr val="black"/>
                </a:solidFill>
              </a:rPr>
              <a:t>Yield per recruit as a function of </a:t>
            </a:r>
            <a:r>
              <a:rPr lang="en-US" i="1" dirty="0" smtClean="0">
                <a:solidFill>
                  <a:prstClr val="black"/>
                </a:solidFill>
              </a:rPr>
              <a:t>F</a:t>
            </a:r>
            <a:r>
              <a:rPr lang="en-US" dirty="0" smtClean="0">
                <a:solidFill>
                  <a:prstClr val="black"/>
                </a:solidFill>
              </a:rPr>
              <a:t> and </a:t>
            </a:r>
            <a:r>
              <a:rPr lang="en-US" i="1" dirty="0" err="1" smtClean="0">
                <a:solidFill>
                  <a:prstClr val="black"/>
                </a:solidFill>
              </a:rPr>
              <a:t>Lc</a:t>
            </a:r>
            <a:r>
              <a:rPr lang="en-US" i="1" dirty="0" smtClean="0">
                <a:solidFill>
                  <a:prstClr val="black"/>
                </a:solidFill>
              </a:rPr>
              <a:t> </a:t>
            </a:r>
            <a:r>
              <a:rPr lang="en-US" dirty="0" smtClean="0">
                <a:solidFill>
                  <a:prstClr val="black"/>
                </a:solidFill>
              </a:rPr>
              <a:t>(</a:t>
            </a:r>
            <a:r>
              <a:rPr lang="en-US" dirty="0" err="1" smtClean="0">
                <a:solidFill>
                  <a:prstClr val="black"/>
                </a:solidFill>
              </a:rPr>
              <a:t>Beverton</a:t>
            </a:r>
            <a:r>
              <a:rPr lang="en-US" dirty="0" smtClean="0">
                <a:solidFill>
                  <a:prstClr val="black"/>
                </a:solidFill>
              </a:rPr>
              <a:t> &amp; Holt 1957). </a:t>
            </a:r>
            <a:endParaRPr lang="en-US" dirty="0">
              <a:solidFill>
                <a:prstClr val="black"/>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20997"/>
            <a:ext cx="5848052" cy="465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956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464"/>
            <a:ext cx="8229600" cy="1143000"/>
          </a:xfrm>
        </p:spPr>
        <p:txBody>
          <a:bodyPr/>
          <a:lstStyle/>
          <a:p>
            <a:r>
              <a:rPr lang="en-US" dirty="0" smtClean="0"/>
              <a:t>Using Yield-per-Recruit Analysis</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54" y="1243464"/>
            <a:ext cx="6336455" cy="427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1362" y="5733256"/>
            <a:ext cx="9079345" cy="923330"/>
          </a:xfrm>
          <a:prstGeom prst="rect">
            <a:avLst/>
          </a:prstGeom>
          <a:noFill/>
        </p:spPr>
        <p:txBody>
          <a:bodyPr wrap="none" rtlCol="0">
            <a:spAutoFit/>
          </a:bodyPr>
          <a:lstStyle/>
          <a:p>
            <a:r>
              <a:rPr lang="en-US" dirty="0" smtClean="0"/>
              <a:t>For every </a:t>
            </a:r>
            <a:r>
              <a:rPr lang="en-US" i="1" dirty="0" smtClean="0"/>
              <a:t>F</a:t>
            </a:r>
            <a:r>
              <a:rPr lang="en-US" dirty="0" smtClean="0"/>
              <a:t>, there is a corresponding length-at-first-capture (</a:t>
            </a:r>
            <a:r>
              <a:rPr lang="en-US" i="1" dirty="0" err="1" smtClean="0"/>
              <a:t>L</a:t>
            </a:r>
            <a:r>
              <a:rPr lang="en-US" i="1" baseline="-25000" dirty="0" err="1" smtClean="0"/>
              <a:t>c</a:t>
            </a:r>
            <a:r>
              <a:rPr lang="en-US" dirty="0" smtClean="0"/>
              <a:t>) that maximizes catch (dashed</a:t>
            </a:r>
          </a:p>
          <a:p>
            <a:r>
              <a:rPr lang="en-US" i="1" dirty="0" err="1" smtClean="0"/>
              <a:t>L</a:t>
            </a:r>
            <a:r>
              <a:rPr lang="en-US" i="1" baseline="-25000" dirty="0" err="1" smtClean="0"/>
              <a:t>c_max</a:t>
            </a:r>
            <a:r>
              <a:rPr lang="en-US" dirty="0" smtClean="0"/>
              <a:t> curve) or that maximizes catch and increases biomass (solid </a:t>
            </a:r>
            <a:r>
              <a:rPr lang="en-US" i="1" dirty="0" err="1" smtClean="0"/>
              <a:t>L</a:t>
            </a:r>
            <a:r>
              <a:rPr lang="en-US" i="1" baseline="-25000" dirty="0" err="1" smtClean="0"/>
              <a:t>c_opt</a:t>
            </a:r>
            <a:r>
              <a:rPr lang="en-US" dirty="0" smtClean="0"/>
              <a:t> curve, </a:t>
            </a:r>
            <a:r>
              <a:rPr lang="en-US" dirty="0" err="1" smtClean="0"/>
              <a:t>Froese</a:t>
            </a:r>
            <a:r>
              <a:rPr lang="en-US" dirty="0" smtClean="0"/>
              <a:t> et al., </a:t>
            </a:r>
          </a:p>
          <a:p>
            <a:r>
              <a:rPr lang="en-US" dirty="0"/>
              <a:t>i</a:t>
            </a:r>
            <a:r>
              <a:rPr lang="en-US" dirty="0" smtClean="0"/>
              <a:t>n prep.)  </a:t>
            </a:r>
            <a:endParaRPr lang="en-US" dirty="0"/>
          </a:p>
        </p:txBody>
      </p:sp>
    </p:spTree>
    <p:extLst>
      <p:ext uri="{BB962C8B-B14F-4D97-AF65-F5344CB8AC3E}">
        <p14:creationId xmlns:p14="http://schemas.microsoft.com/office/powerpoint/2010/main" val="265040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692150"/>
            <a:ext cx="9107487"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2"/>
          <p:cNvSpPr txBox="1">
            <a:spLocks noChangeArrowheads="1"/>
          </p:cNvSpPr>
          <p:nvPr/>
        </p:nvSpPr>
        <p:spPr bwMode="auto">
          <a:xfrm>
            <a:off x="6608763" y="6488113"/>
            <a:ext cx="2535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en-US" sz="1800"/>
              <a:t>BioDivPopGrowthMSY.xls</a:t>
            </a:r>
            <a:endParaRPr lang="en-US" altLang="en-US" sz="1800"/>
          </a:p>
        </p:txBody>
      </p:sp>
      <p:sp>
        <p:nvSpPr>
          <p:cNvPr id="6148" name="TextBox 1"/>
          <p:cNvSpPr txBox="1">
            <a:spLocks noChangeArrowheads="1"/>
          </p:cNvSpPr>
          <p:nvPr/>
        </p:nvSpPr>
        <p:spPr bwMode="auto">
          <a:xfrm>
            <a:off x="467544" y="107375"/>
            <a:ext cx="77609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en-US" dirty="0" err="1" smtClean="0"/>
              <a:t>Verhulst</a:t>
            </a:r>
            <a:r>
              <a:rPr lang="de-DE" altLang="en-US" dirty="0" smtClean="0"/>
              <a:t> (1844) Model </a:t>
            </a:r>
            <a:r>
              <a:rPr lang="de-DE" altLang="en-US" dirty="0" err="1" smtClean="0"/>
              <a:t>of</a:t>
            </a:r>
            <a:r>
              <a:rPr lang="de-DE" altLang="en-US" dirty="0" smtClean="0"/>
              <a:t> Population Growth</a:t>
            </a:r>
            <a:endParaRPr lang="en-US" altLang="en-US" dirty="0"/>
          </a:p>
        </p:txBody>
      </p:sp>
    </p:spTree>
    <p:extLst>
      <p:ext uri="{BB962C8B-B14F-4D97-AF65-F5344CB8AC3E}">
        <p14:creationId xmlns:p14="http://schemas.microsoft.com/office/powerpoint/2010/main" val="238565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464"/>
            <a:ext cx="8229600" cy="1143000"/>
          </a:xfrm>
        </p:spPr>
        <p:txBody>
          <a:bodyPr/>
          <a:lstStyle/>
          <a:p>
            <a:r>
              <a:rPr lang="en-US" dirty="0" smtClean="0"/>
              <a:t>Using Yield-per-Recruit Analysis</a:t>
            </a:r>
            <a:endParaRPr lang="en-US" dirty="0"/>
          </a:p>
        </p:txBody>
      </p:sp>
      <p:sp>
        <p:nvSpPr>
          <p:cNvPr id="4" name="TextBox 3"/>
          <p:cNvSpPr txBox="1"/>
          <p:nvPr/>
        </p:nvSpPr>
        <p:spPr>
          <a:xfrm>
            <a:off x="211362" y="5733256"/>
            <a:ext cx="8409546" cy="369332"/>
          </a:xfrm>
          <a:prstGeom prst="rect">
            <a:avLst/>
          </a:prstGeom>
          <a:noFill/>
        </p:spPr>
        <p:txBody>
          <a:bodyPr wrap="none" rtlCol="0">
            <a:spAutoFit/>
          </a:bodyPr>
          <a:lstStyle/>
          <a:p>
            <a:r>
              <a:rPr lang="en-US" dirty="0" smtClean="0"/>
              <a:t>For a given </a:t>
            </a:r>
            <a:r>
              <a:rPr lang="en-US" i="1" dirty="0" smtClean="0"/>
              <a:t>F</a:t>
            </a:r>
            <a:r>
              <a:rPr lang="en-US" dirty="0" smtClean="0"/>
              <a:t>, starting fishing at </a:t>
            </a:r>
            <a:r>
              <a:rPr lang="en-US" i="1" dirty="0" err="1" smtClean="0"/>
              <a:t>Lc_opt</a:t>
            </a:r>
            <a:r>
              <a:rPr lang="en-US" dirty="0" smtClean="0"/>
              <a:t> gives the same yield as starting fishing at </a:t>
            </a:r>
            <a:r>
              <a:rPr lang="en-US" i="1" dirty="0" err="1" smtClean="0"/>
              <a:t>Lc_max</a:t>
            </a:r>
            <a:endParaRPr lang="en-US"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59" y="1052736"/>
            <a:ext cx="651247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979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464"/>
            <a:ext cx="8229600" cy="1143000"/>
          </a:xfrm>
        </p:spPr>
        <p:txBody>
          <a:bodyPr/>
          <a:lstStyle/>
          <a:p>
            <a:r>
              <a:rPr lang="en-US" dirty="0" smtClean="0"/>
              <a:t>Using Yield-per-Recruit Analysis</a:t>
            </a:r>
            <a:endParaRPr lang="en-US" dirty="0"/>
          </a:p>
        </p:txBody>
      </p:sp>
      <p:sp>
        <p:nvSpPr>
          <p:cNvPr id="4" name="TextBox 3"/>
          <p:cNvSpPr txBox="1"/>
          <p:nvPr/>
        </p:nvSpPr>
        <p:spPr>
          <a:xfrm>
            <a:off x="28382" y="6048419"/>
            <a:ext cx="9195146" cy="369332"/>
          </a:xfrm>
          <a:prstGeom prst="rect">
            <a:avLst/>
          </a:prstGeom>
          <a:noFill/>
        </p:spPr>
        <p:txBody>
          <a:bodyPr wrap="none" rtlCol="0">
            <a:spAutoFit/>
          </a:bodyPr>
          <a:lstStyle/>
          <a:p>
            <a:r>
              <a:rPr lang="en-US" dirty="0" smtClean="0">
                <a:solidFill>
                  <a:prstClr val="black"/>
                </a:solidFill>
              </a:rPr>
              <a:t>In the area of reasonable fishing, yield lines are nearly parallel to the length-at-first-capture axis.</a:t>
            </a:r>
            <a:endParaRPr lang="en-US" dirty="0">
              <a:solidFill>
                <a:prstClr val="black"/>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20997"/>
            <a:ext cx="5848052" cy="465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16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464"/>
            <a:ext cx="8229600" cy="1143000"/>
          </a:xfrm>
        </p:spPr>
        <p:txBody>
          <a:bodyPr/>
          <a:lstStyle/>
          <a:p>
            <a:r>
              <a:rPr lang="en-US" dirty="0" smtClean="0"/>
              <a:t>Using Yield-per-Recruit Analysis</a:t>
            </a:r>
            <a:endParaRPr lang="en-US" dirty="0"/>
          </a:p>
        </p:txBody>
      </p:sp>
      <p:sp>
        <p:nvSpPr>
          <p:cNvPr id="4" name="TextBox 3"/>
          <p:cNvSpPr txBox="1"/>
          <p:nvPr/>
        </p:nvSpPr>
        <p:spPr>
          <a:xfrm>
            <a:off x="211362" y="5733256"/>
            <a:ext cx="7645747" cy="369332"/>
          </a:xfrm>
          <a:prstGeom prst="rect">
            <a:avLst/>
          </a:prstGeom>
          <a:noFill/>
        </p:spPr>
        <p:txBody>
          <a:bodyPr wrap="none" rtlCol="0">
            <a:spAutoFit/>
          </a:bodyPr>
          <a:lstStyle/>
          <a:p>
            <a:r>
              <a:rPr lang="en-US" dirty="0" smtClean="0"/>
              <a:t>For a given </a:t>
            </a:r>
            <a:r>
              <a:rPr lang="en-US" i="1" dirty="0" smtClean="0"/>
              <a:t>F</a:t>
            </a:r>
            <a:r>
              <a:rPr lang="en-US" dirty="0" smtClean="0"/>
              <a:t>, starting fishing at </a:t>
            </a:r>
            <a:r>
              <a:rPr lang="en-US" i="1" dirty="0" err="1" smtClean="0"/>
              <a:t>L</a:t>
            </a:r>
            <a:r>
              <a:rPr lang="en-US" i="1" baseline="-25000" dirty="0" err="1" smtClean="0"/>
              <a:t>c_opt</a:t>
            </a:r>
            <a:r>
              <a:rPr lang="en-US" dirty="0" smtClean="0"/>
              <a:t> gives higher biomass than starting at </a:t>
            </a:r>
            <a:r>
              <a:rPr lang="en-US" i="1" dirty="0" err="1" smtClean="0"/>
              <a:t>L</a:t>
            </a:r>
            <a:r>
              <a:rPr lang="en-US" i="1" baseline="-25000" dirty="0" err="1" smtClean="0"/>
              <a:t>c_max</a:t>
            </a:r>
            <a:endParaRPr lang="en-US" i="1" baseline="-25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821" y="1124744"/>
            <a:ext cx="6286374"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025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1143000"/>
          </a:xfrm>
        </p:spPr>
        <p:txBody>
          <a:bodyPr/>
          <a:lstStyle/>
          <a:p>
            <a:r>
              <a:rPr lang="en-US" dirty="0" smtClean="0"/>
              <a:t>Using Yield-per-Recruit Analysis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39446"/>
            <a:ext cx="7207057" cy="488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94" y="1390752"/>
            <a:ext cx="6977274" cy="470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Using Yield-per-Recruit Analysis</a:t>
            </a:r>
            <a:endParaRPr lang="en-US" dirty="0"/>
          </a:p>
        </p:txBody>
      </p:sp>
    </p:spTree>
    <p:extLst>
      <p:ext uri="{BB962C8B-B14F-4D97-AF65-F5344CB8AC3E}">
        <p14:creationId xmlns:p14="http://schemas.microsoft.com/office/powerpoint/2010/main" val="2793244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the Money…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267" y="1124744"/>
            <a:ext cx="68327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0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6872"/>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89619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376238" y="11113"/>
            <a:ext cx="8229600" cy="777875"/>
          </a:xfrm>
        </p:spPr>
        <p:txBody>
          <a:bodyPr/>
          <a:lstStyle/>
          <a:p>
            <a:pPr eaLnBrk="1" hangingPunct="1"/>
            <a:r>
              <a:rPr lang="de-DE" altLang="en-US" dirty="0" smtClean="0"/>
              <a:t>The Schaefer Model (1954)</a:t>
            </a:r>
            <a:endParaRPr lang="en-US" altLang="en-US" dirty="0" smtClean="0"/>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228725"/>
            <a:ext cx="8947150"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Box 5"/>
          <p:cNvSpPr txBox="1">
            <a:spLocks noChangeArrowheads="1"/>
          </p:cNvSpPr>
          <p:nvPr/>
        </p:nvSpPr>
        <p:spPr bwMode="auto">
          <a:xfrm>
            <a:off x="6608763" y="6488113"/>
            <a:ext cx="2535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en-US" sz="1800"/>
              <a:t>BioDivPopGrowthMSY.xls</a:t>
            </a:r>
            <a:endParaRPr lang="en-US" altLang="en-US" sz="1800"/>
          </a:p>
        </p:txBody>
      </p:sp>
      <p:sp>
        <p:nvSpPr>
          <p:cNvPr id="2" name="TextBox 1"/>
          <p:cNvSpPr txBox="1"/>
          <p:nvPr/>
        </p:nvSpPr>
        <p:spPr>
          <a:xfrm>
            <a:off x="6444208" y="1258168"/>
            <a:ext cx="2184509" cy="1077218"/>
          </a:xfrm>
          <a:prstGeom prst="rect">
            <a:avLst/>
          </a:prstGeom>
          <a:noFill/>
        </p:spPr>
        <p:txBody>
          <a:bodyPr wrap="none" rtlCol="0">
            <a:spAutoFit/>
          </a:bodyPr>
          <a:lstStyle/>
          <a:p>
            <a:r>
              <a:rPr lang="en-US" sz="3200" i="1" dirty="0" err="1" smtClean="0"/>
              <a:t>F</a:t>
            </a:r>
            <a:r>
              <a:rPr lang="en-US" sz="3200" i="1" baseline="-25000" dirty="0" err="1" smtClean="0"/>
              <a:t>msy</a:t>
            </a:r>
            <a:r>
              <a:rPr lang="en-US" sz="3200" dirty="0" smtClean="0"/>
              <a:t> = ½ </a:t>
            </a:r>
            <a:r>
              <a:rPr lang="en-US" sz="3200" i="1" dirty="0" err="1" smtClean="0"/>
              <a:t>r</a:t>
            </a:r>
            <a:r>
              <a:rPr lang="en-US" sz="3200" i="1" baseline="-25000" dirty="0" err="1" smtClean="0"/>
              <a:t>max</a:t>
            </a:r>
            <a:endParaRPr lang="en-US" sz="3200" i="1" baseline="-25000" dirty="0" smtClean="0"/>
          </a:p>
          <a:p>
            <a:r>
              <a:rPr lang="en-US" sz="3200" i="1" dirty="0" err="1" smtClean="0"/>
              <a:t>B</a:t>
            </a:r>
            <a:r>
              <a:rPr lang="en-US" sz="3200" i="1" baseline="-25000" dirty="0" err="1" smtClean="0"/>
              <a:t>msy</a:t>
            </a:r>
            <a:r>
              <a:rPr lang="en-US" sz="3200" dirty="0" smtClean="0"/>
              <a:t> = ½ </a:t>
            </a:r>
            <a:r>
              <a:rPr lang="en-US" sz="3200" i="1" dirty="0" smtClean="0"/>
              <a:t>K</a:t>
            </a:r>
            <a:endParaRPr lang="en-US" sz="3200" i="1" dirty="0"/>
          </a:p>
        </p:txBody>
      </p:sp>
    </p:spTree>
    <p:extLst>
      <p:ext uri="{BB962C8B-B14F-4D97-AF65-F5344CB8AC3E}">
        <p14:creationId xmlns:p14="http://schemas.microsoft.com/office/powerpoint/2010/main" val="18955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
            <a:ext cx="6992812" cy="381011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41096"/>
            <a:ext cx="7442838" cy="2757252"/>
          </a:xfrm>
          <a:prstGeom prst="rect">
            <a:avLst/>
          </a:prstGeom>
        </p:spPr>
      </p:pic>
      <p:sp>
        <p:nvSpPr>
          <p:cNvPr id="4" name="Oval 3"/>
          <p:cNvSpPr/>
          <p:nvPr/>
        </p:nvSpPr>
        <p:spPr>
          <a:xfrm>
            <a:off x="107504" y="4489482"/>
            <a:ext cx="8640960" cy="1060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94580" y="6488668"/>
            <a:ext cx="3822521" cy="369332"/>
          </a:xfrm>
          <a:prstGeom prst="rect">
            <a:avLst/>
          </a:prstGeom>
          <a:noFill/>
        </p:spPr>
        <p:txBody>
          <a:bodyPr wrap="none" rtlCol="0">
            <a:spAutoFit/>
          </a:bodyPr>
          <a:lstStyle/>
          <a:p>
            <a:r>
              <a:rPr lang="en-US" dirty="0" smtClean="0"/>
              <a:t>Available from the Workshop Drop Box</a:t>
            </a:r>
            <a:endParaRPr lang="en-US" dirty="0"/>
          </a:p>
        </p:txBody>
      </p:sp>
    </p:spTree>
    <p:extLst>
      <p:ext uri="{BB962C8B-B14F-4D97-AF65-F5344CB8AC3E}">
        <p14:creationId xmlns:p14="http://schemas.microsoft.com/office/powerpoint/2010/main" val="16812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Catch-MSY to CMSY</a:t>
            </a:r>
            <a:endParaRPr lang="en-US" dirty="0"/>
          </a:p>
        </p:txBody>
      </p:sp>
      <p:sp>
        <p:nvSpPr>
          <p:cNvPr id="3" name="Content Placeholder 2"/>
          <p:cNvSpPr>
            <a:spLocks noGrp="1"/>
          </p:cNvSpPr>
          <p:nvPr>
            <p:ph idx="1"/>
          </p:nvPr>
        </p:nvSpPr>
        <p:spPr/>
        <p:txBody>
          <a:bodyPr>
            <a:normAutofit lnSpcReduction="10000"/>
          </a:bodyPr>
          <a:lstStyle/>
          <a:p>
            <a:r>
              <a:rPr lang="en-US" dirty="0" smtClean="0"/>
              <a:t>Catch-MSY gave robust estimates of </a:t>
            </a:r>
            <a:r>
              <a:rPr lang="en-US" i="1" dirty="0" smtClean="0"/>
              <a:t>MSY</a:t>
            </a:r>
            <a:r>
              <a:rPr lang="en-US" dirty="0" smtClean="0"/>
              <a:t>, but biased estimates of </a:t>
            </a:r>
            <a:r>
              <a:rPr lang="en-US" i="1" dirty="0" smtClean="0"/>
              <a:t>r</a:t>
            </a:r>
            <a:r>
              <a:rPr lang="en-US" dirty="0" smtClean="0"/>
              <a:t> (too low) and </a:t>
            </a:r>
            <a:r>
              <a:rPr lang="en-US" i="1" dirty="0" smtClean="0"/>
              <a:t>K</a:t>
            </a:r>
            <a:r>
              <a:rPr lang="en-US" dirty="0" smtClean="0"/>
              <a:t> (too high).</a:t>
            </a:r>
          </a:p>
          <a:p>
            <a:r>
              <a:rPr lang="en-US" dirty="0" smtClean="0"/>
              <a:t>CMSY overcomes the bias and gives reasonable estimates of </a:t>
            </a:r>
            <a:r>
              <a:rPr lang="en-US" i="1" dirty="0" err="1" smtClean="0"/>
              <a:t>F</a:t>
            </a:r>
            <a:r>
              <a:rPr lang="en-US" i="1" baseline="-25000" dirty="0" err="1" smtClean="0"/>
              <a:t>msy</a:t>
            </a:r>
            <a:r>
              <a:rPr lang="en-US" dirty="0" smtClean="0"/>
              <a:t> and </a:t>
            </a:r>
            <a:r>
              <a:rPr lang="en-US" i="1" dirty="0" err="1" smtClean="0"/>
              <a:t>B</a:t>
            </a:r>
            <a:r>
              <a:rPr lang="en-US" i="1" baseline="-25000" dirty="0" err="1" smtClean="0"/>
              <a:t>msy</a:t>
            </a:r>
            <a:endParaRPr lang="en-US" i="1" baseline="-25000" dirty="0" smtClean="0"/>
          </a:p>
          <a:p>
            <a:r>
              <a:rPr lang="en-US" dirty="0" smtClean="0"/>
              <a:t>Catch-MSY could not reliably predict biomass</a:t>
            </a:r>
          </a:p>
          <a:p>
            <a:r>
              <a:rPr lang="en-US" dirty="0" smtClean="0"/>
              <a:t>CMSY gives reasonable estimates of biomass</a:t>
            </a:r>
          </a:p>
          <a:p>
            <a:r>
              <a:rPr lang="en-US" dirty="0" smtClean="0"/>
              <a:t>Simulation testing and evaluation of CMSY done, submission planned for December</a:t>
            </a:r>
          </a:p>
        </p:txBody>
      </p:sp>
    </p:spTree>
    <p:extLst>
      <p:ext uri="{BB962C8B-B14F-4D97-AF65-F5344CB8AC3E}">
        <p14:creationId xmlns:p14="http://schemas.microsoft.com/office/powerpoint/2010/main" val="42337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42703"/>
            <a:ext cx="546893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2449" y="6244153"/>
            <a:ext cx="6571414" cy="369332"/>
          </a:xfrm>
          <a:prstGeom prst="rect">
            <a:avLst/>
          </a:prstGeom>
          <a:noFill/>
        </p:spPr>
        <p:txBody>
          <a:bodyPr wrap="none" rtlCol="0">
            <a:spAutoFit/>
          </a:bodyPr>
          <a:lstStyle/>
          <a:p>
            <a:r>
              <a:rPr lang="en-US" dirty="0" smtClean="0"/>
              <a:t>Simulated high to low biomass, for a species with medium resilience</a:t>
            </a:r>
            <a:endParaRPr lang="en-US" dirty="0"/>
          </a:p>
        </p:txBody>
      </p:sp>
    </p:spTree>
    <p:extLst>
      <p:ext uri="{BB962C8B-B14F-4D97-AF65-F5344CB8AC3E}">
        <p14:creationId xmlns:p14="http://schemas.microsoft.com/office/powerpoint/2010/main" val="341065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II</a:t>
            </a:r>
            <a:endParaRPr lang="en-US" dirty="0"/>
          </a:p>
        </p:txBody>
      </p:sp>
      <p:sp>
        <p:nvSpPr>
          <p:cNvPr id="4" name="TextBox 3"/>
          <p:cNvSpPr txBox="1"/>
          <p:nvPr/>
        </p:nvSpPr>
        <p:spPr>
          <a:xfrm>
            <a:off x="1212449" y="6244153"/>
            <a:ext cx="6129691" cy="369332"/>
          </a:xfrm>
          <a:prstGeom prst="rect">
            <a:avLst/>
          </a:prstGeom>
          <a:noFill/>
        </p:spPr>
        <p:txBody>
          <a:bodyPr wrap="none" rtlCol="0">
            <a:spAutoFit/>
          </a:bodyPr>
          <a:lstStyle/>
          <a:p>
            <a:r>
              <a:rPr lang="en-US" dirty="0" smtClean="0"/>
              <a:t>Simulated low to high biomass, for a species with low resilience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7" y="1124744"/>
            <a:ext cx="546893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4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III</a:t>
            </a:r>
            <a:endParaRPr lang="en-US" dirty="0"/>
          </a:p>
        </p:txBody>
      </p:sp>
      <p:sp>
        <p:nvSpPr>
          <p:cNvPr id="4" name="TextBox 3"/>
          <p:cNvSpPr txBox="1"/>
          <p:nvPr/>
        </p:nvSpPr>
        <p:spPr>
          <a:xfrm>
            <a:off x="1212449" y="6244153"/>
            <a:ext cx="6349430" cy="369332"/>
          </a:xfrm>
          <a:prstGeom prst="rect">
            <a:avLst/>
          </a:prstGeom>
          <a:noFill/>
        </p:spPr>
        <p:txBody>
          <a:bodyPr wrap="none" rtlCol="0">
            <a:spAutoFit/>
          </a:bodyPr>
          <a:lstStyle/>
          <a:p>
            <a:r>
              <a:rPr lang="en-US" dirty="0" smtClean="0"/>
              <a:t>Simulated constant low biomass, for a species with high resilience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76" y="1196752"/>
            <a:ext cx="546893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4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IV</a:t>
            </a:r>
            <a:endParaRPr lang="en-US" dirty="0"/>
          </a:p>
        </p:txBody>
      </p:sp>
      <p:sp>
        <p:nvSpPr>
          <p:cNvPr id="4" name="TextBox 3"/>
          <p:cNvSpPr txBox="1"/>
          <p:nvPr/>
        </p:nvSpPr>
        <p:spPr>
          <a:xfrm>
            <a:off x="1212449" y="6244153"/>
            <a:ext cx="6829755" cy="369332"/>
          </a:xfrm>
          <a:prstGeom prst="rect">
            <a:avLst/>
          </a:prstGeom>
          <a:noFill/>
        </p:spPr>
        <p:txBody>
          <a:bodyPr wrap="none" rtlCol="0">
            <a:spAutoFit/>
          </a:bodyPr>
          <a:lstStyle/>
          <a:p>
            <a:r>
              <a:rPr lang="en-US" dirty="0" smtClean="0"/>
              <a:t>Simulated high-low-high biomass, for a species with very low resilience</a:t>
            </a:r>
            <a:endParaRPr lang="en-US" dirty="0"/>
          </a:p>
        </p:txBody>
      </p:sp>
      <p:pic>
        <p:nvPicPr>
          <p:cNvPr id="5" name="Picture 4"/>
          <p:cNvPicPr/>
          <p:nvPr/>
        </p:nvPicPr>
        <p:blipFill>
          <a:blip r:embed="rId2"/>
          <a:stretch>
            <a:fillRect/>
          </a:stretch>
        </p:blipFill>
        <p:spPr>
          <a:xfrm>
            <a:off x="1838325" y="1196752"/>
            <a:ext cx="5467350" cy="4857750"/>
          </a:xfrm>
          <a:prstGeom prst="rect">
            <a:avLst/>
          </a:prstGeom>
        </p:spPr>
      </p:pic>
    </p:spTree>
    <p:extLst>
      <p:ext uri="{BB962C8B-B14F-4D97-AF65-F5344CB8AC3E}">
        <p14:creationId xmlns:p14="http://schemas.microsoft.com/office/powerpoint/2010/main" val="424950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On-screen Show (4:3)</PresentationFormat>
  <Paragraphs>78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Many Ways  to Estimate Bmsy</vt:lpstr>
      <vt:lpstr>PowerPoint Presentation</vt:lpstr>
      <vt:lpstr>The Schaefer Model (1954)</vt:lpstr>
      <vt:lpstr>PowerPoint Presentation</vt:lpstr>
      <vt:lpstr>From Catch-MSY to CMSY</vt:lpstr>
      <vt:lpstr>CMSY Simulation testing I</vt:lpstr>
      <vt:lpstr>CMSY Simulation testing II</vt:lpstr>
      <vt:lpstr>CMSY Simulation testing III</vt:lpstr>
      <vt:lpstr>CMSY Simulation testing IV</vt:lpstr>
      <vt:lpstr>CMSY Evaluation I</vt:lpstr>
      <vt:lpstr>CMSY Evaluation II</vt:lpstr>
      <vt:lpstr>CMSY Evaluation III</vt:lpstr>
      <vt:lpstr>CMSY Evaluation I</vt:lpstr>
      <vt:lpstr>Results So Far</vt:lpstr>
      <vt:lpstr>Using Stock-Recruitment Data to Estimate Bmsy</vt:lpstr>
      <vt:lpstr>Using 2*Bpa as Proxy for Bmsy </vt:lpstr>
      <vt:lpstr>Using 2 * MSY Btrigger as Proxy for Bmsy </vt:lpstr>
      <vt:lpstr>Using Yield-per-Recruit Analysis</vt:lpstr>
      <vt:lpstr>Using Yield-per-Recruit Analysis</vt:lpstr>
      <vt:lpstr>Using Yield-per-Recruit Analysis</vt:lpstr>
      <vt:lpstr>Using Yield-per-Recruit Analysis</vt:lpstr>
      <vt:lpstr>Using Yield-per-Recruit Analysis</vt:lpstr>
      <vt:lpstr>Using Yield-per-Recruit Analysis</vt:lpstr>
      <vt:lpstr>Using Yield-per-Recruit Analysis</vt:lpstr>
      <vt:lpstr>Follow the Money…</vt:lpstr>
      <vt:lpstr>Thank You</vt:lpstr>
    </vt:vector>
  </TitlesOfParts>
  <Company>GEOMAR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Ways to Estimate Bmsy</dc:title>
  <dc:creator>Froese, Rainer</dc:creator>
  <cp:lastModifiedBy>Froese, Rainer</cp:lastModifiedBy>
  <cp:revision>27</cp:revision>
  <dcterms:created xsi:type="dcterms:W3CDTF">2014-10-10T11:38:41Z</dcterms:created>
  <dcterms:modified xsi:type="dcterms:W3CDTF">2014-10-13T14:18:13Z</dcterms:modified>
</cp:coreProperties>
</file>