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60" r:id="rId6"/>
    <p:sldId id="261" r:id="rId7"/>
    <p:sldId id="263" r:id="rId8"/>
    <p:sldId id="265" r:id="rId9"/>
    <p:sldId id="264" r:id="rId10"/>
    <p:sldId id="267" r:id="rId11"/>
    <p:sldId id="268" r:id="rId12"/>
    <p:sldId id="27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9" r:id="rId24"/>
    <p:sldId id="280" r:id="rId25"/>
    <p:sldId id="281" r:id="rId26"/>
    <p:sldId id="282" r:id="rId27"/>
    <p:sldId id="283" r:id="rId28"/>
    <p:sldId id="287" r:id="rId29"/>
    <p:sldId id="288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60"/>
  </p:normalViewPr>
  <p:slideViewPr>
    <p:cSldViewPr>
      <p:cViewPr varScale="1">
        <p:scale>
          <a:sx n="63" d="100"/>
          <a:sy n="63" d="100"/>
        </p:scale>
        <p:origin x="-8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1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8D1E-F63D-4D24-8DB0-B6C79FFE9C1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45454-5921-4A29-8E32-C8407F12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Handlungsansätze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Erhaltung</a:t>
            </a:r>
            <a:r>
              <a:rPr lang="en-US" dirty="0" smtClean="0"/>
              <a:t> der </a:t>
            </a:r>
            <a:r>
              <a:rPr lang="en-US" dirty="0" err="1" smtClean="0"/>
              <a:t>biologischen</a:t>
            </a:r>
            <a:r>
              <a:rPr lang="en-US" dirty="0" smtClean="0"/>
              <a:t> </a:t>
            </a:r>
            <a:r>
              <a:rPr lang="en-US" dirty="0" err="1" smtClean="0"/>
              <a:t>Vielfalt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ainer </a:t>
            </a:r>
            <a:r>
              <a:rPr lang="en-US" sz="2400" dirty="0" err="1" smtClean="0"/>
              <a:t>Froese</a:t>
            </a:r>
            <a:endParaRPr lang="en-US" sz="2400" dirty="0" smtClean="0"/>
          </a:p>
          <a:p>
            <a:r>
              <a:rPr lang="en-US" sz="2400" dirty="0" smtClean="0"/>
              <a:t>GEOMAR, Kiel</a:t>
            </a:r>
          </a:p>
          <a:p>
            <a:r>
              <a:rPr lang="en-US" sz="2400" dirty="0" smtClean="0"/>
              <a:t>BUND </a:t>
            </a:r>
            <a:r>
              <a:rPr lang="en-US" sz="2400" dirty="0" err="1" smtClean="0"/>
              <a:t>Dialogforum</a:t>
            </a:r>
            <a:r>
              <a:rPr lang="en-US" sz="2400" dirty="0" smtClean="0"/>
              <a:t>: </a:t>
            </a:r>
            <a:r>
              <a:rPr lang="en-US" sz="2400" dirty="0" err="1" smtClean="0"/>
              <a:t>Ziel</a:t>
            </a:r>
            <a:r>
              <a:rPr lang="en-US" sz="2400" dirty="0" smtClean="0"/>
              <a:t> 2020 - </a:t>
            </a:r>
            <a:r>
              <a:rPr lang="en-US" sz="2400" dirty="0" err="1" smtClean="0"/>
              <a:t>Gesunde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biologische</a:t>
            </a:r>
            <a:r>
              <a:rPr lang="en-US" sz="2400" dirty="0" smtClean="0"/>
              <a:t> </a:t>
            </a:r>
            <a:r>
              <a:rPr lang="en-US" sz="2400" dirty="0" err="1" smtClean="0"/>
              <a:t>Vielfalt</a:t>
            </a:r>
            <a:r>
              <a:rPr lang="en-US" sz="2400" dirty="0" smtClean="0"/>
              <a:t> in der </a:t>
            </a:r>
            <a:r>
              <a:rPr lang="en-US" sz="2400" dirty="0" err="1" smtClean="0"/>
              <a:t>Ostsee</a:t>
            </a:r>
            <a:r>
              <a:rPr lang="en-US" sz="2400" dirty="0" smtClean="0"/>
              <a:t>, 12. </a:t>
            </a:r>
            <a:r>
              <a:rPr lang="en-US" sz="2400" dirty="0" err="1" smtClean="0"/>
              <a:t>März</a:t>
            </a:r>
            <a:r>
              <a:rPr lang="en-US" sz="2400" dirty="0" smtClean="0"/>
              <a:t>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WIN-WIN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gesunden</a:t>
            </a:r>
            <a:r>
              <a:rPr lang="en-US" dirty="0"/>
              <a:t> </a:t>
            </a:r>
            <a:r>
              <a:rPr lang="en-US" dirty="0" err="1"/>
              <a:t>Bestandsgrößen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richtiger</a:t>
            </a:r>
            <a:r>
              <a:rPr lang="en-US" dirty="0" smtClean="0"/>
              <a:t> </a:t>
            </a:r>
            <a:r>
              <a:rPr lang="en-US" dirty="0" err="1" smtClean="0"/>
              <a:t>Fanggröße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/>
              <a:t>die </a:t>
            </a:r>
            <a:r>
              <a:rPr lang="en-US" dirty="0" err="1"/>
              <a:t>erlaubten</a:t>
            </a:r>
            <a:r>
              <a:rPr lang="en-US" dirty="0"/>
              <a:t> </a:t>
            </a:r>
            <a:r>
              <a:rPr lang="en-US" dirty="0" err="1"/>
              <a:t>Fänge</a:t>
            </a:r>
            <a:r>
              <a:rPr lang="en-US" dirty="0"/>
              <a:t> </a:t>
            </a:r>
            <a:r>
              <a:rPr lang="en-US" dirty="0" err="1"/>
              <a:t>deutlich</a:t>
            </a:r>
            <a:r>
              <a:rPr lang="en-US" dirty="0"/>
              <a:t> </a:t>
            </a:r>
            <a:r>
              <a:rPr lang="en-US" dirty="0" err="1"/>
              <a:t>höher</a:t>
            </a:r>
            <a:r>
              <a:rPr lang="en-US" dirty="0"/>
              <a:t> </a:t>
            </a:r>
            <a:r>
              <a:rPr lang="en-US" dirty="0" err="1"/>
              <a:t>sein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 smtClean="0"/>
              <a:t>heute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Erholung</a:t>
            </a:r>
            <a:r>
              <a:rPr lang="en-US" dirty="0" smtClean="0"/>
              <a:t> </a:t>
            </a:r>
            <a:r>
              <a:rPr lang="en-US" dirty="0" err="1" smtClean="0"/>
              <a:t>dauert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1-3 </a:t>
            </a:r>
            <a:r>
              <a:rPr lang="en-US" dirty="0" err="1" smtClean="0"/>
              <a:t>Jahre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Kosten</a:t>
            </a:r>
            <a:r>
              <a:rPr lang="en-US" dirty="0" smtClean="0"/>
              <a:t> der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sinken</a:t>
            </a:r>
            <a:r>
              <a:rPr lang="en-US" dirty="0" smtClean="0"/>
              <a:t>, </a:t>
            </a:r>
            <a:r>
              <a:rPr lang="en-US" dirty="0" err="1" smtClean="0"/>
              <a:t>weil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Wasser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r>
              <a:rPr lang="en-US" dirty="0" err="1" smtClean="0"/>
              <a:t>Schonende</a:t>
            </a:r>
            <a:r>
              <a:rPr lang="en-US" dirty="0" smtClean="0"/>
              <a:t> </a:t>
            </a:r>
            <a:r>
              <a:rPr lang="en-US" dirty="0" err="1" smtClean="0"/>
              <a:t>Fangmethoden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und </a:t>
            </a:r>
            <a:r>
              <a:rPr lang="en-US" dirty="0" err="1" smtClean="0"/>
              <a:t>liefern</a:t>
            </a:r>
            <a:r>
              <a:rPr lang="en-US" dirty="0" smtClean="0"/>
              <a:t> </a:t>
            </a:r>
            <a:r>
              <a:rPr lang="en-US" dirty="0" err="1" smtClean="0"/>
              <a:t>bessere</a:t>
            </a:r>
            <a:r>
              <a:rPr lang="en-US" dirty="0" smtClean="0"/>
              <a:t> </a:t>
            </a:r>
            <a:r>
              <a:rPr lang="en-US" dirty="0" err="1" smtClean="0"/>
              <a:t>Fisch-Qualität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73806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Schonende</a:t>
            </a:r>
            <a:r>
              <a:rPr lang="en-US" dirty="0" smtClean="0"/>
              <a:t> </a:t>
            </a:r>
            <a:r>
              <a:rPr lang="en-US" dirty="0" err="1" smtClean="0"/>
              <a:t>Fangmethoden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Kilometerlange</a:t>
            </a:r>
            <a:r>
              <a:rPr lang="en-US" dirty="0" smtClean="0"/>
              <a:t> </a:t>
            </a:r>
            <a:r>
              <a:rPr lang="en-US" dirty="0" err="1" smtClean="0"/>
              <a:t>Wände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unsichtbaren</a:t>
            </a:r>
            <a:r>
              <a:rPr lang="en-US" dirty="0" smtClean="0"/>
              <a:t> </a:t>
            </a:r>
            <a:r>
              <a:rPr lang="en-US" dirty="0" err="1" smtClean="0"/>
              <a:t>Kiemennetzen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Haupttodesursache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Schweinswale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zahlreiche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und </a:t>
            </a:r>
            <a:r>
              <a:rPr lang="en-US" dirty="0" err="1" smtClean="0"/>
              <a:t>erneuerte</a:t>
            </a:r>
            <a:r>
              <a:rPr lang="en-US" dirty="0" smtClean="0"/>
              <a:t> </a:t>
            </a:r>
            <a:r>
              <a:rPr lang="en-US" dirty="0" err="1" smtClean="0"/>
              <a:t>Alternativen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Angeln</a:t>
            </a:r>
            <a:r>
              <a:rPr lang="en-US" dirty="0" smtClean="0"/>
              <a:t> (alt)</a:t>
            </a:r>
            <a:endParaRPr lang="en-US" dirty="0"/>
          </a:p>
        </p:txBody>
      </p:sp>
      <p:pic>
        <p:nvPicPr>
          <p:cNvPr id="6146" name="Picture 2" descr="&lt;center&gt;&lt;em&gt;Fish Hook and Line&lt;/em&gt;&lt;/center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3768353" cy="28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SjLoc9oI0tgo2myE_4Tg3-OgKizDY89_G1jyOoK6EfrKGVpp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0642"/>
            <a:ext cx="2225405" cy="29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349970"/>
            <a:ext cx="40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Pictures taken from the Internet, copyright may apply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8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Angeln</a:t>
            </a:r>
            <a:r>
              <a:rPr lang="en-US" dirty="0" smtClean="0"/>
              <a:t> (</a:t>
            </a:r>
            <a:r>
              <a:rPr lang="en-US" dirty="0" err="1" smtClean="0"/>
              <a:t>neu</a:t>
            </a:r>
            <a:r>
              <a:rPr lang="en-US" dirty="0"/>
              <a:t>:</a:t>
            </a:r>
            <a:r>
              <a:rPr lang="en-US" dirty="0" smtClean="0"/>
              <a:t> Jigging, </a:t>
            </a:r>
            <a:r>
              <a:rPr lang="en-US" dirty="0" err="1" smtClean="0"/>
              <a:t>Langleinen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798638" cy="311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4" descr="dng jigging r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9363"/>
            <a:ext cx="1800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5247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9988" y="648425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NABU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Bundgarn</a:t>
            </a:r>
            <a:r>
              <a:rPr lang="en-US" dirty="0" smtClean="0"/>
              <a:t> (alt)</a:t>
            </a:r>
            <a:endParaRPr lang="en-US" dirty="0"/>
          </a:p>
        </p:txBody>
      </p:sp>
      <p:pic>
        <p:nvPicPr>
          <p:cNvPr id="2050" name="Picture 2" descr="http://www.skagenguide.dk/fiskeri/clip/b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0" y="1556792"/>
            <a:ext cx="6260124" cy="47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86525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639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Bundgarn</a:t>
            </a:r>
            <a:r>
              <a:rPr lang="en-US" dirty="0" smtClean="0"/>
              <a:t> (alt; 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Fluchtöffnungen</a:t>
            </a:r>
            <a:r>
              <a:rPr lang="en-US" dirty="0" smtClean="0"/>
              <a:t>, </a:t>
            </a:r>
            <a:r>
              <a:rPr lang="en-US" dirty="0" err="1" smtClean="0"/>
              <a:t>Vogelschutz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Fil:Bundgar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8724"/>
            <a:ext cx="7620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05854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3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Reusen</a:t>
            </a:r>
            <a:r>
              <a:rPr lang="en-US" dirty="0" smtClean="0"/>
              <a:t> (alt)</a:t>
            </a:r>
            <a:endParaRPr lang="en-US" dirty="0"/>
          </a:p>
        </p:txBody>
      </p:sp>
      <p:pic>
        <p:nvPicPr>
          <p:cNvPr id="4098" name="Picture 2" descr="http://nordostseeseite.funpic.de/fischen-Dateien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QIQs5flIP3CM8lO0aq4DWWByRv-Ysp7sl7cYlANsqCJWlKI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7242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RkIl8HWUs48OeRBXBl5HwVolvRcgbsjcKnDttFPOwfz8WrTu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978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elshof.de/images/re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180285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6486525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Reusen</a:t>
            </a:r>
            <a:r>
              <a:rPr lang="en-US" dirty="0" smtClean="0"/>
              <a:t> (</a:t>
            </a:r>
            <a:r>
              <a:rPr lang="en-US" dirty="0" err="1" smtClean="0"/>
              <a:t>neu</a:t>
            </a:r>
            <a:r>
              <a:rPr lang="en-US" dirty="0" smtClean="0"/>
              <a:t>: </a:t>
            </a:r>
            <a:r>
              <a:rPr lang="en-US" dirty="0" err="1" smtClean="0"/>
              <a:t>groß</a:t>
            </a:r>
            <a:r>
              <a:rPr lang="en-US" dirty="0" smtClean="0"/>
              <a:t>, </a:t>
            </a:r>
            <a:r>
              <a:rPr lang="en-US" dirty="0" err="1" smtClean="0"/>
              <a:t>leicht</a:t>
            </a:r>
            <a:r>
              <a:rPr lang="en-US" dirty="0" smtClean="0"/>
              <a:t>,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Modifikationen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5" descr="pu u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2" y="1412776"/>
            <a:ext cx="584981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090624-_L8D2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03476"/>
            <a:ext cx="2159977" cy="34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" y="6486525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Fallen (alt)</a:t>
            </a:r>
            <a:endParaRPr lang="en-US" dirty="0"/>
          </a:p>
        </p:txBody>
      </p:sp>
      <p:pic>
        <p:nvPicPr>
          <p:cNvPr id="5122" name="Picture 2" descr="https://encrypted-tbn0.gstatic.com/images?q=tbn:ANd9GcTDpkiWf8TdAC1CAE2heYSYmBicGHJxgEFv1z8S9_qZEbIZu1PT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SLpwdpfBTIV_VBJrH3APICNTwBj4NmBEXq1wTIs0fkHuihjz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QyDqJRt-sKhAQyar4TRv2VliK4N4Tn5wq5AB3jfCXkus548mr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RwI78Wnh5KvUSSKvN3q8ijOslZ_E80Tuc7z1bc-WpwuKfuRKaQ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78" y="411631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6" y="6465347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24" y="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Fallen (</a:t>
            </a:r>
            <a:r>
              <a:rPr lang="en-US" dirty="0" err="1" smtClean="0"/>
              <a:t>neu</a:t>
            </a:r>
            <a:r>
              <a:rPr lang="en-US" dirty="0" smtClean="0"/>
              <a:t>: </a:t>
            </a:r>
            <a:r>
              <a:rPr lang="en-US" dirty="0" err="1" smtClean="0"/>
              <a:t>leicht</a:t>
            </a:r>
            <a:r>
              <a:rPr lang="en-US" dirty="0" smtClean="0"/>
              <a:t>, </a:t>
            </a:r>
            <a:r>
              <a:rPr lang="en-US" dirty="0" err="1" smtClean="0"/>
              <a:t>faltbar</a:t>
            </a:r>
            <a:r>
              <a:rPr lang="en-US" dirty="0" smtClean="0"/>
              <a:t>,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Modifikationen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" y="1268761"/>
            <a:ext cx="9131551" cy="25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od pot 3 m pilar"/>
          <p:cNvPicPr>
            <a:picLocks noChangeAspect="1" noChangeArrowheads="1"/>
          </p:cNvPicPr>
          <p:nvPr/>
        </p:nvPicPr>
        <p:blipFill>
          <a:blip r:embed="rId3" cstate="print"/>
          <a:srcRect l="10982" t="9126" r="10677" b="12445"/>
          <a:stretch>
            <a:fillRect/>
          </a:stretch>
        </p:blipFill>
        <p:spPr bwMode="auto">
          <a:xfrm>
            <a:off x="4904345" y="3787963"/>
            <a:ext cx="4239655" cy="30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74587"/>
            <a:ext cx="3635896" cy="2304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" y="6493993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Zustand</a:t>
            </a:r>
            <a:r>
              <a:rPr lang="en-US" dirty="0" smtClean="0"/>
              <a:t> der </a:t>
            </a:r>
            <a:r>
              <a:rPr lang="en-US" dirty="0" err="1" smtClean="0"/>
              <a:t>Bestände</a:t>
            </a:r>
            <a:r>
              <a:rPr lang="en-US" dirty="0" smtClean="0"/>
              <a:t> in der </a:t>
            </a:r>
            <a:r>
              <a:rPr lang="en-US" dirty="0" err="1" smtClean="0"/>
              <a:t>Ostsee</a:t>
            </a:r>
            <a:endParaRPr lang="en-US" dirty="0" smtClean="0"/>
          </a:p>
          <a:p>
            <a:r>
              <a:rPr lang="en-US" dirty="0" err="1" smtClean="0"/>
              <a:t>Bessere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Fischereidruck</a:t>
            </a:r>
            <a:endParaRPr lang="en-US" dirty="0" smtClean="0"/>
          </a:p>
          <a:p>
            <a:r>
              <a:rPr lang="en-US" dirty="0" err="1" smtClean="0"/>
              <a:t>Zurück</a:t>
            </a:r>
            <a:r>
              <a:rPr lang="en-US" dirty="0" smtClean="0"/>
              <a:t> in die </a:t>
            </a:r>
            <a:r>
              <a:rPr lang="en-US" dirty="0" err="1" smtClean="0"/>
              <a:t>Zukunft</a:t>
            </a:r>
            <a:r>
              <a:rPr lang="en-US" dirty="0" smtClean="0"/>
              <a:t>: </a:t>
            </a:r>
            <a:r>
              <a:rPr lang="en-US" dirty="0" err="1" smtClean="0"/>
              <a:t>Schonende</a:t>
            </a:r>
            <a:r>
              <a:rPr lang="en-US" dirty="0" smtClean="0"/>
              <a:t> </a:t>
            </a:r>
            <a:r>
              <a:rPr lang="en-US" dirty="0" err="1" smtClean="0"/>
              <a:t>Fangmethoden</a:t>
            </a:r>
            <a:endParaRPr lang="en-US" dirty="0" smtClean="0"/>
          </a:p>
          <a:p>
            <a:r>
              <a:rPr lang="en-US" dirty="0" err="1" smtClean="0"/>
              <a:t>Einfaches</a:t>
            </a:r>
            <a:r>
              <a:rPr lang="en-US" dirty="0" smtClean="0"/>
              <a:t> </a:t>
            </a:r>
            <a:r>
              <a:rPr lang="en-US" dirty="0" err="1" smtClean="0"/>
              <a:t>Ökosystemmanagement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endParaRPr lang="en-US" dirty="0" smtClean="0"/>
          </a:p>
          <a:p>
            <a:r>
              <a:rPr lang="en-US" dirty="0" err="1" smtClean="0"/>
              <a:t>Schlussfolgerungen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torage-lk.slu.se\home$\saon0003\Desktop\Sälar och Fiske\Bilder Carapax 2.0\P3210138.JPG"/>
          <p:cNvPicPr>
            <a:picLocks noChangeAspect="1" noChangeArrowheads="1"/>
          </p:cNvPicPr>
          <p:nvPr/>
        </p:nvPicPr>
        <p:blipFill>
          <a:blip r:embed="rId2" cstate="print"/>
          <a:srcRect l="20746" r="17782"/>
          <a:stretch>
            <a:fillRect/>
          </a:stretch>
        </p:blipFill>
        <p:spPr bwMode="auto">
          <a:xfrm>
            <a:off x="0" y="-72008"/>
            <a:ext cx="2987732" cy="3645024"/>
          </a:xfrm>
          <a:prstGeom prst="rect">
            <a:avLst/>
          </a:prstGeom>
          <a:noFill/>
        </p:spPr>
      </p:pic>
      <p:sp>
        <p:nvSpPr>
          <p:cNvPr id="16386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Coastal Laboratory</a:t>
            </a:r>
          </a:p>
        </p:txBody>
      </p:sp>
      <p:pic>
        <p:nvPicPr>
          <p:cNvPr id="1026" name="Picture 2" descr="\\storage-lk.slu.se\home$\saon0003\Desktop\Sälar och Fiske\Lundin 2,0\DSC0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6517" y="3568819"/>
            <a:ext cx="4832304" cy="3624228"/>
          </a:xfrm>
          <a:prstGeom prst="rect">
            <a:avLst/>
          </a:prstGeom>
          <a:noFill/>
        </p:spPr>
      </p:pic>
      <p:pic>
        <p:nvPicPr>
          <p:cNvPr id="1027" name="Picture 3" descr="\\storage-lk.slu.se\home$\saon0003\Desktop\Sälar och Fiske\Lundin 2,0\DSC00719.JPG"/>
          <p:cNvPicPr>
            <a:picLocks noChangeAspect="1" noChangeArrowheads="1"/>
          </p:cNvPicPr>
          <p:nvPr/>
        </p:nvPicPr>
        <p:blipFill>
          <a:blip r:embed="rId4" cstate="print"/>
          <a:srcRect l="16746" t="9073" r="17676" b="5584"/>
          <a:stretch>
            <a:fillRect/>
          </a:stretch>
        </p:blipFill>
        <p:spPr bwMode="auto">
          <a:xfrm>
            <a:off x="3475787" y="2564904"/>
            <a:ext cx="2536373" cy="4401382"/>
          </a:xfrm>
          <a:prstGeom prst="rect">
            <a:avLst/>
          </a:prstGeom>
          <a:noFill/>
        </p:spPr>
      </p:pic>
      <p:pic>
        <p:nvPicPr>
          <p:cNvPr id="1028" name="Picture 4" descr="\\storage-lk.slu.se\home$\saon0003\Desktop\Sälar och Fiske\Säl-Fiske Sara 2011\Torskbur\Carapax stagade 2kammarbur\照片 200.jpg"/>
          <p:cNvPicPr>
            <a:picLocks noChangeAspect="1" noChangeArrowheads="1"/>
          </p:cNvPicPr>
          <p:nvPr/>
        </p:nvPicPr>
        <p:blipFill>
          <a:blip r:embed="rId5" cstate="print"/>
          <a:srcRect l="3904" r="7418" b="17352"/>
          <a:stretch>
            <a:fillRect/>
          </a:stretch>
        </p:blipFill>
        <p:spPr bwMode="auto">
          <a:xfrm>
            <a:off x="6012160" y="2949896"/>
            <a:ext cx="3131840" cy="3908104"/>
          </a:xfrm>
          <a:prstGeom prst="rect">
            <a:avLst/>
          </a:prstGeom>
          <a:noFill/>
        </p:spPr>
      </p:pic>
      <p:pic>
        <p:nvPicPr>
          <p:cNvPr id="2050" name="Picture 2" descr="\\storage-lk.slu.se\home$\saon0003\My Documents\My Pictures\vlcsnap-2012-06-20-08h44m45s63.png"/>
          <p:cNvPicPr>
            <a:picLocks noChangeAspect="1" noChangeArrowheads="1"/>
          </p:cNvPicPr>
          <p:nvPr/>
        </p:nvPicPr>
        <p:blipFill>
          <a:blip r:embed="rId6" cstate="print"/>
          <a:srcRect l="5906" t="16535" r="31299" b="11811"/>
          <a:stretch>
            <a:fillRect/>
          </a:stretch>
        </p:blipFill>
        <p:spPr bwMode="auto">
          <a:xfrm>
            <a:off x="2990033" y="0"/>
            <a:ext cx="3108018" cy="2659721"/>
          </a:xfrm>
          <a:prstGeom prst="rect">
            <a:avLst/>
          </a:prstGeom>
          <a:noFill/>
        </p:spPr>
      </p:pic>
      <p:pic>
        <p:nvPicPr>
          <p:cNvPr id="12" name="Picture 5" descr="P12000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3888" y="-407096"/>
            <a:ext cx="3363167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8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Dorschfallen</a:t>
            </a:r>
            <a:r>
              <a:rPr lang="en-US" dirty="0" smtClean="0"/>
              <a:t>: In </a:t>
            </a:r>
            <a:r>
              <a:rPr lang="en-US" dirty="0" err="1" smtClean="0"/>
              <a:t>Schweden</a:t>
            </a:r>
            <a:r>
              <a:rPr lang="en-US" dirty="0" smtClean="0"/>
              <a:t> </a:t>
            </a:r>
            <a:r>
              <a:rPr lang="en-US" dirty="0" err="1" smtClean="0"/>
              <a:t>klappts</a:t>
            </a:r>
            <a:endParaRPr lang="en-US" dirty="0"/>
          </a:p>
        </p:txBody>
      </p:sp>
      <p:pic>
        <p:nvPicPr>
          <p:cNvPr id="4" name="Picture 3" descr="glad kurt till hems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196752"/>
            <a:ext cx="4650205" cy="527777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" y="6474523"/>
            <a:ext cx="4097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Falsches</a:t>
            </a:r>
            <a:r>
              <a:rPr lang="en-US" dirty="0" smtClean="0"/>
              <a:t> </a:t>
            </a:r>
            <a:r>
              <a:rPr lang="en-US" dirty="0" err="1"/>
              <a:t>ökosystem-basiertes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Fischereimanagement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gegenwärtige</a:t>
            </a:r>
            <a:r>
              <a:rPr lang="en-US" dirty="0" smtClean="0"/>
              <a:t> </a:t>
            </a:r>
            <a:r>
              <a:rPr lang="en-US" dirty="0" err="1" smtClean="0"/>
              <a:t>Vorschlag</a:t>
            </a:r>
            <a:r>
              <a:rPr lang="en-US" dirty="0" smtClean="0"/>
              <a:t> des ICES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Mehrarten</a:t>
            </a:r>
            <a:r>
              <a:rPr lang="en-US" dirty="0" smtClean="0"/>
              <a:t>-Management von </a:t>
            </a:r>
            <a:r>
              <a:rPr lang="en-US" dirty="0" err="1" smtClean="0"/>
              <a:t>Dorsch</a:t>
            </a:r>
            <a:r>
              <a:rPr lang="en-US" dirty="0" smtClean="0"/>
              <a:t>, </a:t>
            </a:r>
            <a:r>
              <a:rPr lang="en-US" dirty="0" err="1" smtClean="0"/>
              <a:t>Hering</a:t>
            </a:r>
            <a:r>
              <a:rPr lang="en-US" dirty="0" smtClean="0"/>
              <a:t> und </a:t>
            </a:r>
            <a:r>
              <a:rPr lang="en-US" dirty="0" err="1" smtClean="0"/>
              <a:t>Sprotte</a:t>
            </a:r>
            <a:r>
              <a:rPr lang="en-US" dirty="0" smtClean="0"/>
              <a:t> </a:t>
            </a:r>
            <a:r>
              <a:rPr lang="en-US" dirty="0" err="1" smtClean="0"/>
              <a:t>zielt</a:t>
            </a:r>
            <a:r>
              <a:rPr lang="en-US" dirty="0" smtClean="0"/>
              <a:t> auf </a:t>
            </a:r>
            <a:r>
              <a:rPr lang="en-US" dirty="0" err="1" smtClean="0"/>
              <a:t>Maximierung</a:t>
            </a:r>
            <a:r>
              <a:rPr lang="en-US" dirty="0" smtClean="0"/>
              <a:t> des </a:t>
            </a:r>
            <a:r>
              <a:rPr lang="en-US" dirty="0" err="1" smtClean="0"/>
              <a:t>Gesamtfangs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der </a:t>
            </a:r>
            <a:r>
              <a:rPr lang="en-US" dirty="0" err="1" smtClean="0"/>
              <a:t>Ostsee</a:t>
            </a:r>
            <a:endParaRPr lang="en-US" dirty="0" smtClean="0"/>
          </a:p>
          <a:p>
            <a:r>
              <a:rPr lang="en-US" dirty="0" err="1" smtClean="0"/>
              <a:t>Dorsch</a:t>
            </a:r>
            <a:r>
              <a:rPr lang="en-US" dirty="0" smtClean="0"/>
              <a:t> (</a:t>
            </a:r>
            <a:r>
              <a:rPr lang="en-US" dirty="0" err="1" smtClean="0"/>
              <a:t>Räuber</a:t>
            </a:r>
            <a:r>
              <a:rPr lang="en-US" dirty="0" smtClean="0"/>
              <a:t>) und </a:t>
            </a:r>
            <a:r>
              <a:rPr lang="en-US" dirty="0" err="1" smtClean="0"/>
              <a:t>Hering</a:t>
            </a:r>
            <a:r>
              <a:rPr lang="en-US" dirty="0" smtClean="0"/>
              <a:t> (</a:t>
            </a:r>
            <a:r>
              <a:rPr lang="en-US" dirty="0" err="1"/>
              <a:t>K</a:t>
            </a:r>
            <a:r>
              <a:rPr lang="en-US" dirty="0" err="1" smtClean="0"/>
              <a:t>onkurrent</a:t>
            </a:r>
            <a:r>
              <a:rPr lang="en-US" dirty="0" smtClean="0"/>
              <a:t>) </a:t>
            </a:r>
            <a:r>
              <a:rPr lang="en-US" dirty="0" err="1" smtClean="0"/>
              <a:t>sollen</a:t>
            </a:r>
            <a:r>
              <a:rPr lang="en-US" dirty="0" smtClean="0"/>
              <a:t> stark </a:t>
            </a:r>
            <a:r>
              <a:rPr lang="en-US" dirty="0" err="1" smtClean="0"/>
              <a:t>reduziert</a:t>
            </a:r>
            <a:r>
              <a:rPr lang="en-US" dirty="0" smtClean="0"/>
              <a:t> (= </a:t>
            </a:r>
            <a:r>
              <a:rPr lang="en-US" dirty="0" err="1" smtClean="0"/>
              <a:t>überfischt</a:t>
            </a:r>
            <a:r>
              <a:rPr lang="en-US" dirty="0" smtClean="0"/>
              <a:t>) </a:t>
            </a:r>
            <a:r>
              <a:rPr lang="en-US" dirty="0" err="1" smtClean="0"/>
              <a:t>werden</a:t>
            </a:r>
            <a:r>
              <a:rPr lang="en-US" dirty="0" smtClean="0"/>
              <a:t>, um den </a:t>
            </a:r>
            <a:r>
              <a:rPr lang="en-US" dirty="0" err="1" smtClean="0"/>
              <a:t>Sprottenfang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aximieren</a:t>
            </a:r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 err="1" smtClean="0"/>
              <a:t>Sprottenfang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Fischmehl</a:t>
            </a:r>
            <a:r>
              <a:rPr lang="en-US" dirty="0" smtClean="0"/>
              <a:t> </a:t>
            </a:r>
            <a:r>
              <a:rPr lang="en-US" dirty="0" err="1" smtClean="0"/>
              <a:t>verarbeitet</a:t>
            </a:r>
            <a:r>
              <a:rPr lang="en-US" dirty="0" smtClean="0"/>
              <a:t>; </a:t>
            </a:r>
            <a:r>
              <a:rPr lang="en-US" dirty="0" err="1" smtClean="0"/>
              <a:t>ökonomisch</a:t>
            </a:r>
            <a:r>
              <a:rPr lang="en-US" dirty="0" smtClean="0"/>
              <a:t> und </a:t>
            </a:r>
            <a:r>
              <a:rPr lang="en-US" dirty="0" err="1" smtClean="0"/>
              <a:t>ökologisch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der </a:t>
            </a:r>
            <a:r>
              <a:rPr lang="en-US" dirty="0" err="1" smtClean="0"/>
              <a:t>Vorschlag</a:t>
            </a:r>
            <a:r>
              <a:rPr lang="en-US" dirty="0" smtClean="0"/>
              <a:t> </a:t>
            </a:r>
            <a:r>
              <a:rPr lang="en-US" dirty="0" err="1" smtClean="0"/>
              <a:t>keinen</a:t>
            </a:r>
            <a:r>
              <a:rPr lang="en-US" dirty="0" smtClean="0"/>
              <a:t> Sinn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Einfaches</a:t>
            </a:r>
            <a:r>
              <a:rPr lang="en-US" dirty="0" smtClean="0"/>
              <a:t> </a:t>
            </a:r>
            <a:r>
              <a:rPr lang="en-US" dirty="0" err="1" smtClean="0"/>
              <a:t>ökosystem-basiertes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Fischereimanagement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fangen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natürlichen</a:t>
            </a:r>
            <a:r>
              <a:rPr lang="en-US" dirty="0" smtClean="0"/>
              <a:t> </a:t>
            </a:r>
            <a:r>
              <a:rPr lang="en-US" dirty="0" err="1" smtClean="0"/>
              <a:t>Räuber</a:t>
            </a:r>
            <a:r>
              <a:rPr lang="en-US" dirty="0" smtClean="0"/>
              <a:t> (</a:t>
            </a:r>
            <a:r>
              <a:rPr lang="en-US" i="1" dirty="0" err="1" smtClean="0"/>
              <a:t>Fmsy</a:t>
            </a:r>
            <a:r>
              <a:rPr lang="en-US" dirty="0" smtClean="0"/>
              <a:t> &lt;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Fang </a:t>
            </a:r>
            <a:r>
              <a:rPr lang="en-US" dirty="0" err="1" smtClean="0"/>
              <a:t>mehrmals</a:t>
            </a:r>
            <a:r>
              <a:rPr lang="en-US" dirty="0" smtClean="0"/>
              <a:t> </a:t>
            </a:r>
            <a:r>
              <a:rPr lang="en-US" dirty="0" err="1" smtClean="0"/>
              <a:t>ablaichen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r>
              <a:rPr lang="en-US" dirty="0" smtClean="0"/>
              <a:t> (</a:t>
            </a:r>
            <a:r>
              <a:rPr lang="en-US" i="1" dirty="0" err="1" smtClean="0"/>
              <a:t>Lc</a:t>
            </a:r>
            <a:r>
              <a:rPr lang="en-US" dirty="0" smtClean="0"/>
              <a:t> = 0.9 </a:t>
            </a:r>
            <a:r>
              <a:rPr lang="en-US" i="1" dirty="0" err="1" smtClean="0"/>
              <a:t>Lopt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Genügend</a:t>
            </a:r>
            <a:r>
              <a:rPr lang="en-US" dirty="0" smtClean="0"/>
              <a:t> </a:t>
            </a:r>
            <a:r>
              <a:rPr lang="en-US" dirty="0" err="1" smtClean="0"/>
              <a:t>Futtertiere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System </a:t>
            </a:r>
            <a:r>
              <a:rPr lang="en-US" dirty="0" err="1" smtClean="0"/>
              <a:t>lassen</a:t>
            </a:r>
            <a:r>
              <a:rPr lang="en-US" dirty="0" smtClean="0"/>
              <a:t>    (</a:t>
            </a:r>
            <a:r>
              <a:rPr lang="en-US" i="1" dirty="0" err="1" smtClean="0"/>
              <a:t>Fmsy</a:t>
            </a:r>
            <a:r>
              <a:rPr lang="en-US" dirty="0" smtClean="0"/>
              <a:t> = 0.5 </a:t>
            </a:r>
            <a:r>
              <a:rPr lang="en-US" i="1" dirty="0" smtClean="0"/>
              <a:t>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Beifang</a:t>
            </a:r>
            <a:r>
              <a:rPr lang="en-US" dirty="0" smtClean="0"/>
              <a:t> </a:t>
            </a:r>
            <a:r>
              <a:rPr lang="en-US" dirty="0" err="1" smtClean="0"/>
              <a:t>vermeiden</a:t>
            </a:r>
            <a:r>
              <a:rPr lang="en-US" dirty="0" smtClean="0"/>
              <a:t> (</a:t>
            </a:r>
            <a:r>
              <a:rPr lang="en-US" dirty="0" err="1" smtClean="0"/>
              <a:t>selektive</a:t>
            </a:r>
            <a:r>
              <a:rPr lang="en-US" dirty="0" smtClean="0"/>
              <a:t> </a:t>
            </a:r>
            <a:r>
              <a:rPr lang="en-US" dirty="0" err="1" smtClean="0"/>
              <a:t>Fangmethoden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Bodenberührung</a:t>
            </a:r>
            <a:r>
              <a:rPr lang="en-US" dirty="0" smtClean="0"/>
              <a:t> </a:t>
            </a:r>
            <a:r>
              <a:rPr lang="en-US" dirty="0" err="1" smtClean="0"/>
              <a:t>minimieren</a:t>
            </a:r>
            <a:r>
              <a:rPr lang="en-US" dirty="0" smtClean="0"/>
              <a:t> (passive </a:t>
            </a:r>
            <a:r>
              <a:rPr lang="en-US" dirty="0" err="1" smtClean="0"/>
              <a:t>Fangmethoden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Einfaches</a:t>
            </a:r>
            <a:r>
              <a:rPr lang="en-US" dirty="0" smtClean="0"/>
              <a:t> </a:t>
            </a:r>
            <a:r>
              <a:rPr lang="en-US" dirty="0" err="1" smtClean="0"/>
              <a:t>ökosystem-basiertes</a:t>
            </a:r>
            <a:r>
              <a:rPr lang="en-US" dirty="0" smtClean="0"/>
              <a:t> </a:t>
            </a:r>
            <a:r>
              <a:rPr lang="en-US" dirty="0" err="1" smtClean="0"/>
              <a:t>Fischereimanagement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Echte</a:t>
            </a:r>
            <a:r>
              <a:rPr lang="en-US" dirty="0" smtClean="0"/>
              <a:t> </a:t>
            </a:r>
            <a:r>
              <a:rPr lang="en-US" dirty="0" err="1" smtClean="0"/>
              <a:t>Schutzgebiete</a:t>
            </a:r>
            <a:r>
              <a:rPr lang="en-US" dirty="0" smtClean="0"/>
              <a:t> (</a:t>
            </a: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) </a:t>
            </a:r>
            <a:r>
              <a:rPr lang="en-US" dirty="0" err="1" smtClean="0"/>
              <a:t>einrichten</a:t>
            </a:r>
            <a:endParaRPr lang="en-US" dirty="0" smtClean="0"/>
          </a:p>
          <a:p>
            <a:r>
              <a:rPr lang="en-US" dirty="0" err="1" smtClean="0"/>
              <a:t>Einleitungen</a:t>
            </a:r>
            <a:r>
              <a:rPr lang="en-US" dirty="0" smtClean="0"/>
              <a:t> </a:t>
            </a:r>
            <a:r>
              <a:rPr lang="en-US" dirty="0" err="1" smtClean="0"/>
              <a:t>minimieren</a:t>
            </a:r>
            <a:r>
              <a:rPr lang="en-US" dirty="0" smtClean="0"/>
              <a:t> (</a:t>
            </a:r>
            <a:r>
              <a:rPr lang="en-US" dirty="0" err="1" smtClean="0"/>
              <a:t>Überdüngung</a:t>
            </a:r>
            <a:r>
              <a:rPr lang="en-US" dirty="0" smtClean="0"/>
              <a:t> </a:t>
            </a:r>
            <a:r>
              <a:rPr lang="en-US" dirty="0" err="1" smtClean="0"/>
              <a:t>stoppen</a:t>
            </a:r>
            <a:r>
              <a:rPr lang="en-US" dirty="0" smtClean="0"/>
              <a:t>, </a:t>
            </a:r>
            <a:r>
              <a:rPr lang="en-US" dirty="0" err="1" smtClean="0"/>
              <a:t>Fleischkonsum</a:t>
            </a:r>
            <a:r>
              <a:rPr lang="en-US" dirty="0" smtClean="0"/>
              <a:t> </a:t>
            </a:r>
            <a:r>
              <a:rPr lang="en-US" dirty="0" err="1" smtClean="0"/>
              <a:t>zurückfahren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say I’m a dreamer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I’m not the only one…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Ausdrückliche</a:t>
            </a:r>
            <a:r>
              <a:rPr lang="en-US" dirty="0"/>
              <a:t> </a:t>
            </a:r>
            <a:r>
              <a:rPr lang="en-US" dirty="0" err="1" smtClean="0"/>
              <a:t>Unterstützung</a:t>
            </a:r>
            <a:r>
              <a:rPr lang="en-US" dirty="0" smtClean="0"/>
              <a:t> der </a:t>
            </a:r>
            <a:r>
              <a:rPr lang="en-US" dirty="0" err="1" smtClean="0"/>
              <a:t>Ziele</a:t>
            </a:r>
            <a:r>
              <a:rPr lang="en-US" dirty="0" smtClean="0"/>
              <a:t> der MSRL (Preamble 11)</a:t>
            </a:r>
          </a:p>
          <a:p>
            <a:r>
              <a:rPr lang="en-US" dirty="0" err="1" smtClean="0"/>
              <a:t>Wiederaufbau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Fischbestände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2.2)</a:t>
            </a:r>
          </a:p>
          <a:p>
            <a:r>
              <a:rPr lang="en-US" dirty="0" err="1" smtClean="0"/>
              <a:t>Reduzierung</a:t>
            </a:r>
            <a:r>
              <a:rPr lang="en-US" dirty="0" smtClean="0"/>
              <a:t> des </a:t>
            </a:r>
            <a:r>
              <a:rPr lang="en-US" dirty="0" err="1" smtClean="0"/>
              <a:t>Fischereidrucks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2015 (</a:t>
            </a:r>
            <a:r>
              <a:rPr lang="en-US" dirty="0" err="1" smtClean="0"/>
              <a:t>Artikel</a:t>
            </a:r>
            <a:r>
              <a:rPr lang="en-US" dirty="0" smtClean="0"/>
              <a:t> 2.2)</a:t>
            </a:r>
          </a:p>
          <a:p>
            <a:r>
              <a:rPr lang="en-US" dirty="0" err="1" smtClean="0"/>
              <a:t>Minimierung</a:t>
            </a:r>
            <a:r>
              <a:rPr lang="en-US" dirty="0" smtClean="0"/>
              <a:t> </a:t>
            </a:r>
            <a:r>
              <a:rPr lang="en-US" dirty="0" err="1" smtClean="0"/>
              <a:t>negativer</a:t>
            </a:r>
            <a:r>
              <a:rPr lang="en-US" dirty="0" smtClean="0"/>
              <a:t> </a:t>
            </a:r>
            <a:r>
              <a:rPr lang="en-US" dirty="0" err="1" smtClean="0"/>
              <a:t>Auswirkungen</a:t>
            </a:r>
            <a:r>
              <a:rPr lang="en-US" dirty="0" smtClean="0"/>
              <a:t> der </a:t>
            </a:r>
            <a:r>
              <a:rPr lang="en-US" dirty="0" err="1" smtClean="0"/>
              <a:t>Fischerei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2.3)</a:t>
            </a:r>
          </a:p>
          <a:p>
            <a:r>
              <a:rPr lang="en-US" dirty="0" err="1" smtClean="0"/>
              <a:t>Wiederaufbau</a:t>
            </a:r>
            <a:r>
              <a:rPr lang="en-US" dirty="0" smtClean="0"/>
              <a:t> und </a:t>
            </a:r>
            <a:r>
              <a:rPr lang="en-US" dirty="0" err="1" smtClean="0"/>
              <a:t>Erhalt</a:t>
            </a:r>
            <a:r>
              <a:rPr lang="en-US" dirty="0" smtClean="0"/>
              <a:t> der </a:t>
            </a:r>
            <a:r>
              <a:rPr lang="en-US" dirty="0" err="1" smtClean="0"/>
              <a:t>vollen</a:t>
            </a:r>
            <a:r>
              <a:rPr lang="en-US" dirty="0" smtClean="0"/>
              <a:t> </a:t>
            </a:r>
            <a:r>
              <a:rPr lang="en-US" dirty="0" err="1" smtClean="0"/>
              <a:t>Funktionsfähigkeit</a:t>
            </a:r>
            <a:r>
              <a:rPr lang="en-US" dirty="0" smtClean="0"/>
              <a:t> der </a:t>
            </a:r>
            <a:r>
              <a:rPr lang="en-US" dirty="0" err="1" smtClean="0"/>
              <a:t>marinen</a:t>
            </a:r>
            <a:r>
              <a:rPr lang="en-US" dirty="0" smtClean="0"/>
              <a:t> </a:t>
            </a:r>
            <a:r>
              <a:rPr lang="en-US" dirty="0" err="1" smtClean="0"/>
              <a:t>Ökosysteme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4.1)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Schonended</a:t>
            </a:r>
            <a:r>
              <a:rPr lang="en-US" dirty="0" smtClean="0"/>
              <a:t> </a:t>
            </a:r>
            <a:r>
              <a:rPr lang="en-US" dirty="0" err="1" smtClean="0"/>
              <a:t>Fischereimethoden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4.1)</a:t>
            </a:r>
          </a:p>
          <a:p>
            <a:r>
              <a:rPr lang="en-US" dirty="0" err="1" smtClean="0"/>
              <a:t>Berücksichtigung</a:t>
            </a:r>
            <a:r>
              <a:rPr lang="en-US" dirty="0" smtClean="0"/>
              <a:t> der </a:t>
            </a:r>
            <a:r>
              <a:rPr lang="en-US" dirty="0" err="1" smtClean="0"/>
              <a:t>Geschlechtsreife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Festlegung</a:t>
            </a:r>
            <a:r>
              <a:rPr lang="en-US" dirty="0" smtClean="0"/>
              <a:t> der </a:t>
            </a:r>
            <a:r>
              <a:rPr lang="en-US" dirty="0" err="1" smtClean="0"/>
              <a:t>Mindestfanggrößen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4.1)</a:t>
            </a:r>
          </a:p>
          <a:p>
            <a:r>
              <a:rPr lang="en-US" dirty="0" err="1" smtClean="0"/>
              <a:t>Einrichtung</a:t>
            </a:r>
            <a:r>
              <a:rPr lang="en-US" dirty="0" smtClean="0"/>
              <a:t> von </a:t>
            </a:r>
            <a:r>
              <a:rPr lang="en-US" dirty="0" err="1" smtClean="0"/>
              <a:t>Schutzgebieten</a:t>
            </a:r>
            <a:r>
              <a:rPr lang="en-US" dirty="0" smtClean="0"/>
              <a:t>, in </a:t>
            </a:r>
            <a:r>
              <a:rPr lang="en-US" dirty="0" err="1" smtClean="0"/>
              <a:t>denen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ausgeschlossen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8)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Schlussfolgerungen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Zustand</a:t>
            </a:r>
            <a:r>
              <a:rPr lang="en-US" dirty="0" smtClean="0"/>
              <a:t> der </a:t>
            </a:r>
            <a:r>
              <a:rPr lang="en-US" dirty="0" err="1" smtClean="0"/>
              <a:t>Fischbestände</a:t>
            </a:r>
            <a:r>
              <a:rPr lang="en-US" dirty="0" smtClean="0"/>
              <a:t> in der </a:t>
            </a:r>
            <a:r>
              <a:rPr lang="en-US" dirty="0" err="1" smtClean="0"/>
              <a:t>Ostsee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überwiegend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 (</a:t>
            </a:r>
            <a:r>
              <a:rPr lang="en-US" dirty="0" err="1" smtClean="0"/>
              <a:t>Fischereidruck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hoch</a:t>
            </a:r>
            <a:r>
              <a:rPr lang="en-US" dirty="0" smtClean="0"/>
              <a:t>,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Aufbau</a:t>
            </a:r>
            <a:r>
              <a:rPr lang="en-US" dirty="0" smtClean="0"/>
              <a:t> der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en-US" dirty="0" smtClean="0"/>
          </a:p>
          <a:p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erlauben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geringen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; </a:t>
            </a:r>
            <a:r>
              <a:rPr lang="en-US" dirty="0" err="1" smtClean="0"/>
              <a:t>schonende</a:t>
            </a:r>
            <a:r>
              <a:rPr lang="en-US" dirty="0" smtClean="0"/>
              <a:t> </a:t>
            </a:r>
            <a:r>
              <a:rPr lang="en-US" dirty="0" err="1" smtClean="0"/>
              <a:t>Fanggeräte</a:t>
            </a:r>
            <a:r>
              <a:rPr lang="en-US" dirty="0" smtClean="0"/>
              <a:t> </a:t>
            </a:r>
            <a:r>
              <a:rPr lang="en-US" dirty="0" err="1" smtClean="0"/>
              <a:t>bringen</a:t>
            </a:r>
            <a:r>
              <a:rPr lang="en-US" dirty="0" smtClean="0"/>
              <a:t> </a:t>
            </a:r>
            <a:r>
              <a:rPr lang="en-US" dirty="0" err="1" smtClean="0"/>
              <a:t>bessere</a:t>
            </a:r>
            <a:r>
              <a:rPr lang="en-US" dirty="0" smtClean="0"/>
              <a:t> </a:t>
            </a:r>
            <a:r>
              <a:rPr lang="en-US" dirty="0" err="1" smtClean="0"/>
              <a:t>Qualität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Schlussfolgerungen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Ökosystembasiertes</a:t>
            </a:r>
            <a:r>
              <a:rPr lang="en-US" dirty="0" smtClean="0"/>
              <a:t> Management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komplizierte</a:t>
            </a:r>
            <a:r>
              <a:rPr lang="en-US" dirty="0" smtClean="0"/>
              <a:t> </a:t>
            </a:r>
            <a:r>
              <a:rPr lang="en-US" dirty="0" err="1" smtClean="0"/>
              <a:t>Modelle</a:t>
            </a:r>
            <a:r>
              <a:rPr lang="en-US" dirty="0" smtClean="0"/>
              <a:t>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gesunden</a:t>
            </a:r>
            <a:r>
              <a:rPr lang="en-US" dirty="0" smtClean="0"/>
              <a:t> </a:t>
            </a:r>
            <a:r>
              <a:rPr lang="en-US" dirty="0" err="1" smtClean="0"/>
              <a:t>Menschenverstand</a:t>
            </a:r>
            <a:r>
              <a:rPr lang="en-US" dirty="0" smtClean="0"/>
              <a:t> und </a:t>
            </a:r>
            <a:r>
              <a:rPr lang="en-US" dirty="0" err="1" smtClean="0"/>
              <a:t>politischen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unterstützt</a:t>
            </a:r>
            <a:r>
              <a:rPr lang="en-US" dirty="0" smtClean="0"/>
              <a:t> die MSRL und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</a:t>
            </a:r>
            <a:r>
              <a:rPr lang="en-US" dirty="0" err="1" smtClean="0"/>
              <a:t>darüber</a:t>
            </a:r>
            <a:r>
              <a:rPr lang="en-US" dirty="0" smtClean="0"/>
              <a:t> </a:t>
            </a:r>
            <a:r>
              <a:rPr lang="en-US" dirty="0" err="1" smtClean="0"/>
              <a:t>hinaus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gesetzliche</a:t>
            </a:r>
            <a:r>
              <a:rPr lang="en-US" dirty="0" smtClean="0"/>
              <a:t> </a:t>
            </a:r>
            <a:r>
              <a:rPr lang="en-US" dirty="0" err="1" smtClean="0"/>
              <a:t>Grundlage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da, </a:t>
            </a:r>
            <a:r>
              <a:rPr lang="en-US" dirty="0" err="1" smtClean="0"/>
              <a:t>sie</a:t>
            </a:r>
            <a:r>
              <a:rPr lang="en-US" dirty="0" smtClean="0"/>
              <a:t> muss </a:t>
            </a:r>
            <a:r>
              <a:rPr lang="en-US" dirty="0" err="1" smtClean="0"/>
              <a:t>jetzt</a:t>
            </a:r>
            <a:r>
              <a:rPr lang="en-US" dirty="0" smtClean="0"/>
              <a:t> </a:t>
            </a:r>
            <a:r>
              <a:rPr lang="en-US" dirty="0" err="1" smtClean="0"/>
              <a:t>umgesetzt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Zustand</a:t>
            </a:r>
            <a:r>
              <a:rPr lang="en-US" dirty="0" smtClean="0"/>
              <a:t> der </a:t>
            </a:r>
            <a:r>
              <a:rPr lang="en-US" dirty="0" err="1" smtClean="0"/>
              <a:t>Bestände</a:t>
            </a:r>
            <a:r>
              <a:rPr lang="en-US" dirty="0" smtClean="0"/>
              <a:t> in der </a:t>
            </a:r>
            <a:r>
              <a:rPr lang="en-US" dirty="0" err="1" smtClean="0"/>
              <a:t>Ostsee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Fischereidruck</a:t>
            </a:r>
            <a:r>
              <a:rPr lang="en-US" dirty="0" smtClean="0"/>
              <a:t> </a:t>
            </a:r>
            <a:r>
              <a:rPr lang="en-US" dirty="0" err="1" smtClean="0"/>
              <a:t>nachhaltig</a:t>
            </a:r>
            <a:r>
              <a:rPr lang="en-US" dirty="0" smtClean="0"/>
              <a:t> (</a:t>
            </a:r>
            <a:r>
              <a:rPr lang="en-US" i="1" dirty="0" smtClean="0"/>
              <a:t>F &lt; </a:t>
            </a:r>
            <a:r>
              <a:rPr lang="en-US" i="1" dirty="0" err="1" smtClean="0"/>
              <a:t>Fmsy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Bestandsgröße</a:t>
            </a:r>
            <a:r>
              <a:rPr lang="en-US" dirty="0" smtClean="0"/>
              <a:t> gut (</a:t>
            </a:r>
            <a:r>
              <a:rPr lang="en-US" i="1" dirty="0" smtClean="0"/>
              <a:t>SSB</a:t>
            </a:r>
            <a:r>
              <a:rPr lang="en-US" dirty="0" smtClean="0"/>
              <a:t> &gt; </a:t>
            </a:r>
            <a:r>
              <a:rPr lang="en-US" i="1" dirty="0" err="1" smtClean="0"/>
              <a:t>SSBmsy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Proxy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i="1" dirty="0" err="1" smtClean="0"/>
              <a:t>SSBmsy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2 * </a:t>
            </a:r>
            <a:r>
              <a:rPr lang="en-US" i="1" dirty="0" err="1" smtClean="0"/>
              <a:t>SSBpa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4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r>
              <a:rPr lang="en-US" dirty="0" err="1" smtClean="0"/>
              <a:t>Danke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00" y="4149080"/>
            <a:ext cx="64008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3"/>
          <p:cNvGrpSpPr>
            <a:grpSpLocks/>
          </p:cNvGrpSpPr>
          <p:nvPr/>
        </p:nvGrpSpPr>
        <p:grpSpPr bwMode="auto">
          <a:xfrm>
            <a:off x="1600200" y="5524500"/>
            <a:ext cx="847725" cy="495300"/>
            <a:chOff x="1008" y="3480"/>
            <a:chExt cx="534" cy="312"/>
          </a:xfrm>
        </p:grpSpPr>
        <p:pic>
          <p:nvPicPr>
            <p:cNvPr id="2083" name="Picture 32" descr="Cod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480"/>
              <a:ext cx="52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TextBox 38"/>
            <p:cNvSpPr txBox="1">
              <a:spLocks noChangeArrowheads="1"/>
            </p:cNvSpPr>
            <p:nvPr/>
          </p:nvSpPr>
          <p:spPr bwMode="auto">
            <a:xfrm>
              <a:off x="1152" y="3648"/>
              <a:ext cx="3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cod-2224</a:t>
              </a:r>
            </a:p>
          </p:txBody>
        </p:sp>
      </p:grpSp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3276602" y="5133982"/>
            <a:ext cx="903288" cy="354013"/>
            <a:chOff x="2016" y="3234"/>
            <a:chExt cx="569" cy="223"/>
          </a:xfrm>
        </p:grpSpPr>
        <p:sp>
          <p:nvSpPr>
            <p:cNvPr id="2081" name="TextBox 33"/>
            <p:cNvSpPr txBox="1">
              <a:spLocks noChangeArrowheads="1"/>
            </p:cNvSpPr>
            <p:nvPr/>
          </p:nvSpPr>
          <p:spPr bwMode="auto">
            <a:xfrm>
              <a:off x="2016" y="3312"/>
              <a:ext cx="3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 dirty="0" smtClean="0"/>
                <a:t>ele-nea</a:t>
              </a:r>
              <a:endParaRPr lang="de-DE" altLang="de-DE" sz="900" b="1" dirty="0"/>
            </a:p>
          </p:txBody>
        </p:sp>
        <p:pic>
          <p:nvPicPr>
            <p:cNvPr id="2082" name="Picture 26" descr="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234"/>
              <a:ext cx="48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34"/>
          <p:cNvGrpSpPr>
            <a:grpSpLocks/>
          </p:cNvGrpSpPr>
          <p:nvPr/>
        </p:nvGrpSpPr>
        <p:grpSpPr bwMode="auto">
          <a:xfrm>
            <a:off x="2895600" y="5410200"/>
            <a:ext cx="838200" cy="533400"/>
            <a:chOff x="1809" y="3408"/>
            <a:chExt cx="528" cy="336"/>
          </a:xfrm>
        </p:grpSpPr>
        <p:sp>
          <p:nvSpPr>
            <p:cNvPr id="2079" name="TextBox 37"/>
            <p:cNvSpPr txBox="1">
              <a:spLocks noChangeArrowheads="1"/>
            </p:cNvSpPr>
            <p:nvPr/>
          </p:nvSpPr>
          <p:spPr bwMode="auto">
            <a:xfrm>
              <a:off x="1872" y="3600"/>
              <a:ext cx="3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cod-2532</a:t>
              </a:r>
            </a:p>
          </p:txBody>
        </p:sp>
        <p:pic>
          <p:nvPicPr>
            <p:cNvPr id="2080" name="Picture 31" descr="CodGre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3408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37"/>
          <p:cNvGrpSpPr>
            <a:grpSpLocks/>
          </p:cNvGrpSpPr>
          <p:nvPr/>
        </p:nvGrpSpPr>
        <p:grpSpPr bwMode="auto">
          <a:xfrm>
            <a:off x="5943600" y="4191000"/>
            <a:ext cx="762000" cy="366713"/>
            <a:chOff x="3744" y="2640"/>
            <a:chExt cx="480" cy="231"/>
          </a:xfrm>
        </p:grpSpPr>
        <p:sp>
          <p:nvSpPr>
            <p:cNvPr id="2077" name="TextBox 32"/>
            <p:cNvSpPr txBox="1">
              <a:spLocks noChangeArrowheads="1"/>
            </p:cNvSpPr>
            <p:nvPr/>
          </p:nvSpPr>
          <p:spPr bwMode="auto">
            <a:xfrm>
              <a:off x="3792" y="2727"/>
              <a:ext cx="4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her-riga</a:t>
              </a:r>
            </a:p>
          </p:txBody>
        </p:sp>
        <p:pic>
          <p:nvPicPr>
            <p:cNvPr id="2078" name="Picture 36" descr="Herring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40"/>
              <a:ext cx="3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39"/>
          <p:cNvGrpSpPr>
            <a:grpSpLocks/>
          </p:cNvGrpSpPr>
          <p:nvPr/>
        </p:nvGrpSpPr>
        <p:grpSpPr bwMode="auto">
          <a:xfrm>
            <a:off x="762000" y="5761038"/>
            <a:ext cx="971550" cy="315912"/>
            <a:chOff x="480" y="3641"/>
            <a:chExt cx="612" cy="199"/>
          </a:xfrm>
        </p:grpSpPr>
        <p:sp>
          <p:nvSpPr>
            <p:cNvPr id="2075" name="TextBox 39"/>
            <p:cNvSpPr txBox="1">
              <a:spLocks noChangeArrowheads="1"/>
            </p:cNvSpPr>
            <p:nvPr/>
          </p:nvSpPr>
          <p:spPr bwMode="auto">
            <a:xfrm>
              <a:off x="480" y="3696"/>
              <a:ext cx="3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her-3a22</a:t>
              </a:r>
            </a:p>
          </p:txBody>
        </p:sp>
        <p:pic>
          <p:nvPicPr>
            <p:cNvPr id="2076" name="Picture 38" descr="Herring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3641"/>
              <a:ext cx="3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6" name="Group 42"/>
          <p:cNvGrpSpPr>
            <a:grpSpLocks/>
          </p:cNvGrpSpPr>
          <p:nvPr/>
        </p:nvGrpSpPr>
        <p:grpSpPr bwMode="auto">
          <a:xfrm>
            <a:off x="4419600" y="2209800"/>
            <a:ext cx="542925" cy="384175"/>
            <a:chOff x="2778" y="1440"/>
            <a:chExt cx="342" cy="242"/>
          </a:xfrm>
        </p:grpSpPr>
        <p:sp>
          <p:nvSpPr>
            <p:cNvPr id="2073" name="TextBox 34"/>
            <p:cNvSpPr txBox="1">
              <a:spLocks noChangeArrowheads="1"/>
            </p:cNvSpPr>
            <p:nvPr/>
          </p:nvSpPr>
          <p:spPr bwMode="auto">
            <a:xfrm>
              <a:off x="2778" y="1538"/>
              <a:ext cx="31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her-30</a:t>
              </a:r>
            </a:p>
          </p:txBody>
        </p:sp>
        <p:pic>
          <p:nvPicPr>
            <p:cNvPr id="2074" name="Picture 41" descr="HerringG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440"/>
              <a:ext cx="33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Group 44"/>
          <p:cNvGrpSpPr>
            <a:grpSpLocks/>
          </p:cNvGrpSpPr>
          <p:nvPr/>
        </p:nvGrpSpPr>
        <p:grpSpPr bwMode="auto">
          <a:xfrm>
            <a:off x="5562600" y="762000"/>
            <a:ext cx="533400" cy="379413"/>
            <a:chOff x="3504" y="480"/>
            <a:chExt cx="336" cy="239"/>
          </a:xfrm>
        </p:grpSpPr>
        <p:sp>
          <p:nvSpPr>
            <p:cNvPr id="2071" name="TextBox 13"/>
            <p:cNvSpPr txBox="1">
              <a:spLocks noChangeArrowheads="1"/>
            </p:cNvSpPr>
            <p:nvPr/>
          </p:nvSpPr>
          <p:spPr bwMode="auto">
            <a:xfrm>
              <a:off x="3513" y="574"/>
              <a:ext cx="3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her-31</a:t>
              </a:r>
            </a:p>
          </p:txBody>
        </p:sp>
        <p:pic>
          <p:nvPicPr>
            <p:cNvPr id="2072" name="Picture 43" descr="HerringYello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3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8" name="Group 46"/>
          <p:cNvGrpSpPr>
            <a:grpSpLocks/>
          </p:cNvGrpSpPr>
          <p:nvPr/>
        </p:nvGrpSpPr>
        <p:grpSpPr bwMode="auto">
          <a:xfrm>
            <a:off x="4495798" y="3962405"/>
            <a:ext cx="806450" cy="382588"/>
            <a:chOff x="2832" y="2496"/>
            <a:chExt cx="508" cy="241"/>
          </a:xfrm>
        </p:grpSpPr>
        <p:sp>
          <p:nvSpPr>
            <p:cNvPr id="2069" name="TextBox 36"/>
            <p:cNvSpPr txBox="1">
              <a:spLocks noChangeArrowheads="1"/>
            </p:cNvSpPr>
            <p:nvPr/>
          </p:nvSpPr>
          <p:spPr bwMode="auto">
            <a:xfrm>
              <a:off x="2832" y="2592"/>
              <a:ext cx="5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 dirty="0" smtClean="0"/>
                <a:t>her-2532-gor</a:t>
              </a:r>
              <a:endParaRPr lang="de-DE" altLang="de-DE" sz="900" b="1" dirty="0"/>
            </a:p>
          </p:txBody>
        </p:sp>
        <p:pic>
          <p:nvPicPr>
            <p:cNvPr id="2070" name="Picture 45" descr="HerringYellow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36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9" name="Group 48"/>
          <p:cNvGrpSpPr>
            <a:grpSpLocks/>
          </p:cNvGrpSpPr>
          <p:nvPr/>
        </p:nvGrpSpPr>
        <p:grpSpPr bwMode="auto">
          <a:xfrm>
            <a:off x="4648200" y="3505200"/>
            <a:ext cx="685800" cy="428625"/>
            <a:chOff x="2880" y="2160"/>
            <a:chExt cx="432" cy="270"/>
          </a:xfrm>
        </p:grpSpPr>
        <p:sp>
          <p:nvSpPr>
            <p:cNvPr id="2067" name="TextBox 31"/>
            <p:cNvSpPr txBox="1">
              <a:spLocks noChangeArrowheads="1"/>
            </p:cNvSpPr>
            <p:nvPr/>
          </p:nvSpPr>
          <p:spPr bwMode="auto">
            <a:xfrm>
              <a:off x="2928" y="2286"/>
              <a:ext cx="3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 dirty="0"/>
                <a:t>sal-2231</a:t>
              </a:r>
            </a:p>
          </p:txBody>
        </p:sp>
        <p:pic>
          <p:nvPicPr>
            <p:cNvPr id="2068" name="Picture 47" descr="SalmonR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0" name="Group 50"/>
          <p:cNvGrpSpPr>
            <a:grpSpLocks/>
          </p:cNvGrpSpPr>
          <p:nvPr/>
        </p:nvGrpSpPr>
        <p:grpSpPr bwMode="auto">
          <a:xfrm>
            <a:off x="7239000" y="3048000"/>
            <a:ext cx="685800" cy="419100"/>
            <a:chOff x="4560" y="1920"/>
            <a:chExt cx="432" cy="264"/>
          </a:xfrm>
        </p:grpSpPr>
        <p:sp>
          <p:nvSpPr>
            <p:cNvPr id="2065" name="TextBox 30"/>
            <p:cNvSpPr txBox="1">
              <a:spLocks noChangeArrowheads="1"/>
            </p:cNvSpPr>
            <p:nvPr/>
          </p:nvSpPr>
          <p:spPr bwMode="auto">
            <a:xfrm>
              <a:off x="4595" y="2039"/>
              <a:ext cx="2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sal-32</a:t>
              </a:r>
            </a:p>
          </p:txBody>
        </p:sp>
        <p:pic>
          <p:nvPicPr>
            <p:cNvPr id="2066" name="Picture 49" descr="SalmonR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1" name="Group 52"/>
          <p:cNvGrpSpPr>
            <a:grpSpLocks/>
          </p:cNvGrpSpPr>
          <p:nvPr/>
        </p:nvGrpSpPr>
        <p:grpSpPr bwMode="auto">
          <a:xfrm>
            <a:off x="2362200" y="5867400"/>
            <a:ext cx="596900" cy="333375"/>
            <a:chOff x="1488" y="3696"/>
            <a:chExt cx="376" cy="210"/>
          </a:xfrm>
        </p:grpSpPr>
        <p:sp>
          <p:nvSpPr>
            <p:cNvPr id="2063" name="TextBox 35"/>
            <p:cNvSpPr txBox="1">
              <a:spLocks noChangeArrowheads="1"/>
            </p:cNvSpPr>
            <p:nvPr/>
          </p:nvSpPr>
          <p:spPr bwMode="auto">
            <a:xfrm>
              <a:off x="1488" y="3762"/>
              <a:ext cx="3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b="1"/>
                <a:t>spr-2232</a:t>
              </a:r>
            </a:p>
          </p:txBody>
        </p:sp>
        <p:pic>
          <p:nvPicPr>
            <p:cNvPr id="2064" name="Picture 51" descr="SpratYellow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696"/>
              <a:ext cx="28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7053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Ist</a:t>
            </a:r>
            <a:r>
              <a:rPr lang="en-US" dirty="0" smtClean="0"/>
              <a:t> der </a:t>
            </a:r>
            <a:r>
              <a:rPr lang="en-US" dirty="0" err="1" smtClean="0"/>
              <a:t>östliche</a:t>
            </a:r>
            <a:r>
              <a:rPr lang="en-US" dirty="0" smtClean="0"/>
              <a:t> </a:t>
            </a:r>
            <a:r>
              <a:rPr lang="en-US" dirty="0" err="1" smtClean="0"/>
              <a:t>Dorsch</a:t>
            </a:r>
            <a:r>
              <a:rPr lang="en-US" dirty="0" smtClean="0"/>
              <a:t> </a:t>
            </a:r>
            <a:r>
              <a:rPr lang="en-US" dirty="0" err="1" smtClean="0"/>
              <a:t>wirklich</a:t>
            </a:r>
            <a:r>
              <a:rPr lang="en-US" dirty="0" smtClean="0"/>
              <a:t> GRÜN?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" y="1700808"/>
            <a:ext cx="8477686" cy="46357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Referenzwert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Bestandsgröße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niedrig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3876" y="6488668"/>
            <a:ext cx="250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ICES Advice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0" y="1484784"/>
            <a:ext cx="8452284" cy="45912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75656" y="4941168"/>
            <a:ext cx="6984776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4571836"/>
            <a:ext cx="530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Natürliche</a:t>
            </a:r>
            <a:r>
              <a:rPr lang="en-US" dirty="0" smtClean="0"/>
              <a:t> </a:t>
            </a:r>
            <a:r>
              <a:rPr lang="en-US" dirty="0" err="1" smtClean="0"/>
              <a:t>Sterblichkeit</a:t>
            </a:r>
            <a:r>
              <a:rPr lang="en-US" dirty="0" smtClean="0"/>
              <a:t> M;  </a:t>
            </a:r>
            <a:r>
              <a:rPr lang="en-US" dirty="0" err="1" smtClean="0"/>
              <a:t>Fmsy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Nordsee</a:t>
            </a:r>
            <a:r>
              <a:rPr lang="en-US" dirty="0" smtClean="0"/>
              <a:t> </a:t>
            </a:r>
            <a:r>
              <a:rPr lang="en-US" dirty="0" err="1" smtClean="0"/>
              <a:t>Kablejau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Referenzwert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fischereiliche</a:t>
            </a:r>
            <a:r>
              <a:rPr lang="en-US" dirty="0" smtClean="0"/>
              <a:t> </a:t>
            </a:r>
            <a:r>
              <a:rPr lang="en-US" dirty="0" err="1" smtClean="0"/>
              <a:t>Sterblichkeit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hoch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3876" y="6488668"/>
            <a:ext cx="250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ICES Advice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Fischereidruck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hoch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3620"/>
              </p:ext>
            </p:extLst>
          </p:nvPr>
        </p:nvGraphicFramePr>
        <p:xfrm>
          <a:off x="827584" y="1916832"/>
          <a:ext cx="69675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312"/>
                <a:gridCol w="775587"/>
                <a:gridCol w="634571"/>
                <a:gridCol w="846094"/>
                <a:gridCol w="846094"/>
                <a:gridCol w="10448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Bestand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Fmsy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2*</a:t>
                      </a:r>
                      <a:r>
                        <a:rPr lang="en-US" dirty="0" err="1" smtClean="0"/>
                        <a:t>SSBpa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Westlicher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Dorsch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Östlicher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Dorsch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Sprotte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0.29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883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Westlicher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Zentraler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0.13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0.26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717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Riga </a:t>
                      </a:r>
                      <a:r>
                        <a:rPr lang="en-US" dirty="0" err="1" smtClean="0"/>
                        <a:t>Hering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Bothnischer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941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3876" y="6488668"/>
            <a:ext cx="250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ICES Advice 2013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63888" y="2060848"/>
            <a:ext cx="1008112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gefangen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Dorsch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Bei</a:t>
            </a:r>
            <a:r>
              <a:rPr lang="en-US" dirty="0" smtClean="0"/>
              <a:t> 42 cm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90% der </a:t>
            </a:r>
            <a:r>
              <a:rPr lang="en-US" dirty="0" err="1" smtClean="0"/>
              <a:t>Weibchen</a:t>
            </a:r>
            <a:r>
              <a:rPr lang="en-US" dirty="0" smtClean="0"/>
              <a:t> </a:t>
            </a:r>
            <a:r>
              <a:rPr lang="en-US" dirty="0" err="1" smtClean="0"/>
              <a:t>geschlechtsreif</a:t>
            </a:r>
            <a:endParaRPr lang="en-US" dirty="0" smtClean="0"/>
          </a:p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80 cm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Körperwachstum</a:t>
            </a:r>
            <a:r>
              <a:rPr lang="en-US" dirty="0" smtClean="0"/>
              <a:t> am </a:t>
            </a:r>
            <a:r>
              <a:rPr lang="en-US" dirty="0" err="1" smtClean="0"/>
              <a:t>stärksten</a:t>
            </a:r>
            <a:endParaRPr lang="en-US" dirty="0" smtClean="0"/>
          </a:p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80 cm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Jahrgang</a:t>
            </a:r>
            <a:r>
              <a:rPr lang="en-US" dirty="0" smtClean="0"/>
              <a:t> die </a:t>
            </a:r>
            <a:r>
              <a:rPr lang="en-US" dirty="0" err="1" smtClean="0"/>
              <a:t>höchste</a:t>
            </a:r>
            <a:r>
              <a:rPr lang="en-US" dirty="0" smtClean="0"/>
              <a:t> </a:t>
            </a:r>
            <a:r>
              <a:rPr lang="en-US" dirty="0" err="1" smtClean="0"/>
              <a:t>Biomasse</a:t>
            </a:r>
            <a:r>
              <a:rPr lang="en-US" dirty="0" smtClean="0"/>
              <a:t>, </a:t>
            </a:r>
            <a:r>
              <a:rPr lang="en-US" dirty="0" err="1" smtClean="0"/>
              <a:t>ein</a:t>
            </a:r>
            <a:r>
              <a:rPr lang="en-US" dirty="0" smtClean="0"/>
              <a:t> Fang </a:t>
            </a:r>
            <a:r>
              <a:rPr lang="en-US" dirty="0" err="1" smtClean="0"/>
              <a:t>nähme</a:t>
            </a:r>
            <a:r>
              <a:rPr lang="en-US" dirty="0" smtClean="0"/>
              <a:t> den </a:t>
            </a:r>
            <a:r>
              <a:rPr lang="en-US" dirty="0" err="1" smtClean="0"/>
              <a:t>geringsten</a:t>
            </a:r>
            <a:r>
              <a:rPr lang="en-US" dirty="0" smtClean="0"/>
              <a:t> </a:t>
            </a:r>
            <a:r>
              <a:rPr lang="en-US" dirty="0" err="1" smtClean="0"/>
              <a:t>Anteil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legale</a:t>
            </a:r>
            <a:r>
              <a:rPr lang="en-US" dirty="0" smtClean="0"/>
              <a:t> </a:t>
            </a:r>
            <a:r>
              <a:rPr lang="en-US" dirty="0" err="1" smtClean="0"/>
              <a:t>Mindestgröße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Anlandung</a:t>
            </a:r>
            <a:r>
              <a:rPr lang="en-US" dirty="0" smtClean="0"/>
              <a:t> des </a:t>
            </a:r>
            <a:r>
              <a:rPr lang="en-US" dirty="0" err="1" smtClean="0"/>
              <a:t>Ostseedorschs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38 cm; </a:t>
            </a:r>
            <a:r>
              <a:rPr lang="en-US" dirty="0" err="1" smtClean="0"/>
              <a:t>dabei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10 mal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getötet</a:t>
            </a:r>
            <a:r>
              <a:rPr lang="en-US" dirty="0" smtClean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/>
              <a:t>den Fang </a:t>
            </a:r>
            <a:r>
              <a:rPr lang="en-US" dirty="0" err="1"/>
              <a:t>nötig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On-screen Show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Handlungsansätze für die Fischerei zur Erhaltung der biologischen Vielfalt</vt:lpstr>
      <vt:lpstr>Überblick</vt:lpstr>
      <vt:lpstr>Zustand der Bestände in der Ostsee</vt:lpstr>
      <vt:lpstr>PowerPoint Presentation</vt:lpstr>
      <vt:lpstr>Ist der östliche Dorsch wirklich GRÜN?</vt:lpstr>
      <vt:lpstr>Der Referenzwert für Bestandsgröße ist zu niedrig </vt:lpstr>
      <vt:lpstr>Der Referenzwert für die fischereiliche Sterblichkeit ist zu hoch </vt:lpstr>
      <vt:lpstr>Der Fischereidruck ist immer noch  viel zu hoch</vt:lpstr>
      <vt:lpstr>Die meisten Fische werden viel zu klein gefangen, z.B. Dorsch</vt:lpstr>
      <vt:lpstr>WIN-WIN</vt:lpstr>
      <vt:lpstr>Schonende Fangmethoden</vt:lpstr>
      <vt:lpstr>Angeln (alt)</vt:lpstr>
      <vt:lpstr>Angeln (neu: Jigging, Langleinen)</vt:lpstr>
      <vt:lpstr>Bundgarn (alt)</vt:lpstr>
      <vt:lpstr>Bundgarn (alt; neu braucht Fluchtöffnungen, Vogelschutz)</vt:lpstr>
      <vt:lpstr>Reusen (alt)</vt:lpstr>
      <vt:lpstr>Reusen (neu: groß, leicht, viele Modifikationen möglich)</vt:lpstr>
      <vt:lpstr>Fallen (alt)</vt:lpstr>
      <vt:lpstr>Fallen (neu: leicht, faltbar, viele Modifikationen)</vt:lpstr>
      <vt:lpstr>PowerPoint Presentation</vt:lpstr>
      <vt:lpstr>Dorschfallen: In Schweden klappts</vt:lpstr>
      <vt:lpstr>Falsches ökosystem-basiertes Fischereimanagement</vt:lpstr>
      <vt:lpstr>Einfaches ökosystem-basiertes Fischereimanagement</vt:lpstr>
      <vt:lpstr>Einfaches ökosystem-basiertes Fischereimanagement</vt:lpstr>
      <vt:lpstr>You may say I’m a dreamer</vt:lpstr>
      <vt:lpstr>Neue Gemeinsame Fischereipolitik fordert:</vt:lpstr>
      <vt:lpstr>Neue Gemeinsame Fischereipolitik fordert:</vt:lpstr>
      <vt:lpstr>Schlussfolgerungen</vt:lpstr>
      <vt:lpstr>Schlussfolgerungen</vt:lpstr>
      <vt:lpstr>Danke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Handlungsansätze für die Fischerei zur Erhaltung der biologischen Vielfalt</dc:title>
  <dc:creator>Froese, Rainer</dc:creator>
  <cp:lastModifiedBy>Froese, Rainer</cp:lastModifiedBy>
  <cp:revision>31</cp:revision>
  <dcterms:created xsi:type="dcterms:W3CDTF">2014-03-11T10:45:42Z</dcterms:created>
  <dcterms:modified xsi:type="dcterms:W3CDTF">2014-03-17T14:35:35Z</dcterms:modified>
</cp:coreProperties>
</file>